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591" r:id="rId2"/>
    <p:sldId id="650" r:id="rId3"/>
    <p:sldId id="651" r:id="rId4"/>
    <p:sldId id="652" r:id="rId5"/>
    <p:sldId id="653" r:id="rId6"/>
    <p:sldId id="654" r:id="rId7"/>
    <p:sldId id="655" r:id="rId8"/>
    <p:sldId id="656" r:id="rId9"/>
    <p:sldId id="657" r:id="rId10"/>
    <p:sldId id="658" r:id="rId11"/>
    <p:sldId id="659" r:id="rId12"/>
    <p:sldId id="660" r:id="rId13"/>
  </p:sldIdLst>
  <p:sldSz cx="9144000" cy="6858000" type="screen4x3"/>
  <p:notesSz cx="6797675" cy="9872663"/>
  <p:defaultTextStyle>
    <a:defPPr>
      <a:defRPr lang="en-US"/>
    </a:defPPr>
    <a:lvl1pPr algn="ctr" rtl="0" eaLnBrk="0" fontAlgn="base" hangingPunct="0">
      <a:spcBef>
        <a:spcPct val="0"/>
      </a:spcBef>
      <a:spcAft>
        <a:spcPct val="0"/>
      </a:spcAft>
      <a:defRPr sz="32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32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32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32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A145"/>
    <a:srgbClr val="189654"/>
    <a:srgbClr val="000099"/>
    <a:srgbClr val="208E4D"/>
    <a:srgbClr val="FF9933"/>
    <a:srgbClr val="FFCCFF"/>
    <a:srgbClr val="FF99FF"/>
    <a:srgbClr val="FF00FF"/>
    <a:srgbClr val="FF00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27" autoAdjust="0"/>
    <p:restoredTop sz="97417" autoAdjust="0"/>
  </p:normalViewPr>
  <p:slideViewPr>
    <p:cSldViewPr snapToGrid="0">
      <p:cViewPr varScale="1">
        <p:scale>
          <a:sx n="85" d="100"/>
          <a:sy n="85" d="100"/>
        </p:scale>
        <p:origin x="1339" y="48"/>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51" d="100"/>
        <a:sy n="51"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6594" name="Rectangle 2"/>
          <p:cNvSpPr>
            <a:spLocks noGrp="1" noChangeArrowheads="1"/>
          </p:cNvSpPr>
          <p:nvPr>
            <p:ph type="hdr" sz="quarter"/>
          </p:nvPr>
        </p:nvSpPr>
        <p:spPr bwMode="auto">
          <a:xfrm>
            <a:off x="0"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GB"/>
          </a:p>
        </p:txBody>
      </p:sp>
      <p:sp>
        <p:nvSpPr>
          <p:cNvPr id="366595" name="Rectangle 3"/>
          <p:cNvSpPr>
            <a:spLocks noGrp="1" noChangeArrowheads="1"/>
          </p:cNvSpPr>
          <p:nvPr>
            <p:ph type="dt" sz="quarter" idx="1"/>
          </p:nvPr>
        </p:nvSpPr>
        <p:spPr bwMode="auto">
          <a:xfrm>
            <a:off x="3851275"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366596" name="Rectangle 4"/>
          <p:cNvSpPr>
            <a:spLocks noGrp="1" noChangeArrowheads="1"/>
          </p:cNvSpPr>
          <p:nvPr>
            <p:ph type="ftr" sz="quarter" idx="2"/>
          </p:nvPr>
        </p:nvSpPr>
        <p:spPr bwMode="auto">
          <a:xfrm>
            <a:off x="0" y="9378950"/>
            <a:ext cx="29464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GB"/>
          </a:p>
        </p:txBody>
      </p:sp>
      <p:sp>
        <p:nvSpPr>
          <p:cNvPr id="366597" name="Rectangle 5"/>
          <p:cNvSpPr>
            <a:spLocks noGrp="1" noChangeArrowheads="1"/>
          </p:cNvSpPr>
          <p:nvPr>
            <p:ph type="sldNum" sz="quarter" idx="3"/>
          </p:nvPr>
        </p:nvSpPr>
        <p:spPr bwMode="auto">
          <a:xfrm>
            <a:off x="3851275" y="9378950"/>
            <a:ext cx="29464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1F4C1C1-DE8F-4495-9BC5-53850FE543B5}" type="slidenum">
              <a:rPr lang="en-GB"/>
              <a:pPr>
                <a:defRPr/>
              </a:pPr>
              <a:t>‹#›</a:t>
            </a:fld>
            <a:endParaRPr lang="en-GB"/>
          </a:p>
        </p:txBody>
      </p:sp>
    </p:spTree>
    <p:extLst>
      <p:ext uri="{BB962C8B-B14F-4D97-AF65-F5344CB8AC3E}">
        <p14:creationId xmlns:p14="http://schemas.microsoft.com/office/powerpoint/2010/main" val="31917648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464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pPr>
              <a:defRPr/>
            </a:pPr>
            <a:endParaRPr lang="sr-Latn-RS"/>
          </a:p>
        </p:txBody>
      </p:sp>
      <p:sp>
        <p:nvSpPr>
          <p:cNvPr id="32771" name="Rectangle 3"/>
          <p:cNvSpPr>
            <a:spLocks noGrp="1" noChangeArrowheads="1"/>
          </p:cNvSpPr>
          <p:nvPr>
            <p:ph type="dt" idx="1"/>
          </p:nvPr>
        </p:nvSpPr>
        <p:spPr bwMode="auto">
          <a:xfrm>
            <a:off x="3849688" y="0"/>
            <a:ext cx="29464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fld id="{65CE7C38-1363-4E20-9B1E-31254D28335B}" type="datetimeFigureOut">
              <a:rPr lang="sr-Latn-CS"/>
              <a:pPr>
                <a:defRPr/>
              </a:pPr>
              <a:t>22.1.2024.</a:t>
            </a:fld>
            <a:endParaRPr lang="sr-Latn-RS"/>
          </a:p>
        </p:txBody>
      </p:sp>
      <p:sp>
        <p:nvSpPr>
          <p:cNvPr id="9220" name="Rectangle 4"/>
          <p:cNvSpPr>
            <a:spLocks noGrp="1" noRot="1" noChangeAspect="1" noChangeArrowheads="1" noTextEdit="1"/>
          </p:cNvSpPr>
          <p:nvPr>
            <p:ph type="sldImg" idx="2"/>
          </p:nvPr>
        </p:nvSpPr>
        <p:spPr bwMode="auto">
          <a:xfrm>
            <a:off x="930275" y="739775"/>
            <a:ext cx="4937125" cy="37036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2773" name="Rectangle 5"/>
          <p:cNvSpPr>
            <a:spLocks noGrp="1" noChangeArrowheads="1"/>
          </p:cNvSpPr>
          <p:nvPr>
            <p:ph type="body" sz="quarter" idx="3"/>
          </p:nvPr>
        </p:nvSpPr>
        <p:spPr bwMode="auto">
          <a:xfrm>
            <a:off x="679450" y="4689475"/>
            <a:ext cx="5438775" cy="444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r-Latn-RS" noProof="0" smtClean="0"/>
              <a:t>Click to edit Master text styles</a:t>
            </a:r>
          </a:p>
          <a:p>
            <a:pPr lvl="1"/>
            <a:r>
              <a:rPr lang="sr-Latn-RS" noProof="0" smtClean="0"/>
              <a:t>Second level</a:t>
            </a:r>
          </a:p>
          <a:p>
            <a:pPr lvl="2"/>
            <a:r>
              <a:rPr lang="sr-Latn-RS" noProof="0" smtClean="0"/>
              <a:t>Third level</a:t>
            </a:r>
          </a:p>
          <a:p>
            <a:pPr lvl="3"/>
            <a:r>
              <a:rPr lang="sr-Latn-RS" noProof="0" smtClean="0"/>
              <a:t>Fourth level</a:t>
            </a:r>
          </a:p>
          <a:p>
            <a:pPr lvl="4"/>
            <a:r>
              <a:rPr lang="sr-Latn-RS" noProof="0" smtClean="0"/>
              <a:t>Fifth level</a:t>
            </a:r>
          </a:p>
        </p:txBody>
      </p:sp>
      <p:sp>
        <p:nvSpPr>
          <p:cNvPr id="32774" name="Rectangle 6"/>
          <p:cNvSpPr>
            <a:spLocks noGrp="1" noChangeArrowheads="1"/>
          </p:cNvSpPr>
          <p:nvPr>
            <p:ph type="ftr" sz="quarter" idx="4"/>
          </p:nvPr>
        </p:nvSpPr>
        <p:spPr bwMode="auto">
          <a:xfrm>
            <a:off x="0" y="9377363"/>
            <a:ext cx="2946400"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pPr>
              <a:defRPr/>
            </a:pPr>
            <a:endParaRPr lang="sr-Latn-RS"/>
          </a:p>
        </p:txBody>
      </p:sp>
      <p:sp>
        <p:nvSpPr>
          <p:cNvPr id="32775" name="Rectangle 7"/>
          <p:cNvSpPr>
            <a:spLocks noGrp="1" noChangeArrowheads="1"/>
          </p:cNvSpPr>
          <p:nvPr>
            <p:ph type="sldNum" sz="quarter" idx="5"/>
          </p:nvPr>
        </p:nvSpPr>
        <p:spPr bwMode="auto">
          <a:xfrm>
            <a:off x="3849688" y="9377363"/>
            <a:ext cx="2946400"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95DACDD7-704D-4970-942F-D9A7D8DB3436}" type="slidenum">
              <a:rPr lang="sr-Latn-RS"/>
              <a:pPr>
                <a:defRPr/>
              </a:pPr>
              <a:t>‹#›</a:t>
            </a:fld>
            <a:endParaRPr lang="sr-Latn-RS"/>
          </a:p>
        </p:txBody>
      </p:sp>
    </p:spTree>
    <p:extLst>
      <p:ext uri="{BB962C8B-B14F-4D97-AF65-F5344CB8AC3E}">
        <p14:creationId xmlns:p14="http://schemas.microsoft.com/office/powerpoint/2010/main" val="259137066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p:spPr>
        <p:txBody>
          <a:bodyPr/>
          <a:lstStyle/>
          <a:p>
            <a:pPr eaLnBrk="1" hangingPunct="1"/>
            <a:endParaRPr lang="sr-Latn-RS" altLang="en-US" dirty="0" smtClean="0">
              <a:cs typeface="Arial" charset="0"/>
            </a:endParaRPr>
          </a:p>
        </p:txBody>
      </p:sp>
    </p:spTree>
    <p:extLst>
      <p:ext uri="{BB962C8B-B14F-4D97-AF65-F5344CB8AC3E}">
        <p14:creationId xmlns:p14="http://schemas.microsoft.com/office/powerpoint/2010/main" val="11925953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p:spPr>
        <p:txBody>
          <a:bodyPr/>
          <a:lstStyle/>
          <a:p>
            <a:pPr eaLnBrk="1" hangingPunct="1"/>
            <a:endParaRPr lang="sr-Latn-RS" altLang="en-US" dirty="0" smtClean="0">
              <a:cs typeface="Arial" charset="0"/>
            </a:endParaRPr>
          </a:p>
        </p:txBody>
      </p:sp>
    </p:spTree>
    <p:extLst>
      <p:ext uri="{BB962C8B-B14F-4D97-AF65-F5344CB8AC3E}">
        <p14:creationId xmlns:p14="http://schemas.microsoft.com/office/powerpoint/2010/main" val="30047913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p:spPr>
        <p:txBody>
          <a:bodyPr/>
          <a:lstStyle/>
          <a:p>
            <a:pPr eaLnBrk="1" hangingPunct="1"/>
            <a:endParaRPr lang="sr-Latn-RS" altLang="en-US" dirty="0" smtClean="0">
              <a:cs typeface="Arial" charset="0"/>
            </a:endParaRPr>
          </a:p>
        </p:txBody>
      </p:sp>
    </p:spTree>
    <p:extLst>
      <p:ext uri="{BB962C8B-B14F-4D97-AF65-F5344CB8AC3E}">
        <p14:creationId xmlns:p14="http://schemas.microsoft.com/office/powerpoint/2010/main" val="25635933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p:spPr>
        <p:txBody>
          <a:bodyPr/>
          <a:lstStyle/>
          <a:p>
            <a:pPr eaLnBrk="1" hangingPunct="1"/>
            <a:endParaRPr lang="sr-Latn-RS" altLang="en-US" dirty="0" smtClean="0">
              <a:cs typeface="Arial" charset="0"/>
            </a:endParaRPr>
          </a:p>
        </p:txBody>
      </p:sp>
    </p:spTree>
    <p:extLst>
      <p:ext uri="{BB962C8B-B14F-4D97-AF65-F5344CB8AC3E}">
        <p14:creationId xmlns:p14="http://schemas.microsoft.com/office/powerpoint/2010/main" val="4247091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p:spPr>
        <p:txBody>
          <a:bodyPr/>
          <a:lstStyle/>
          <a:p>
            <a:pPr eaLnBrk="1" hangingPunct="1"/>
            <a:endParaRPr lang="sr-Latn-RS" altLang="en-US" dirty="0" smtClean="0">
              <a:cs typeface="Arial" charset="0"/>
            </a:endParaRPr>
          </a:p>
        </p:txBody>
      </p:sp>
    </p:spTree>
    <p:extLst>
      <p:ext uri="{BB962C8B-B14F-4D97-AF65-F5344CB8AC3E}">
        <p14:creationId xmlns:p14="http://schemas.microsoft.com/office/powerpoint/2010/main" val="4050545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p:spPr>
        <p:txBody>
          <a:bodyPr/>
          <a:lstStyle/>
          <a:p>
            <a:pPr eaLnBrk="1" hangingPunct="1"/>
            <a:endParaRPr lang="sr-Latn-RS" altLang="en-US" dirty="0" smtClean="0">
              <a:cs typeface="Arial" charset="0"/>
            </a:endParaRPr>
          </a:p>
        </p:txBody>
      </p:sp>
    </p:spTree>
    <p:extLst>
      <p:ext uri="{BB962C8B-B14F-4D97-AF65-F5344CB8AC3E}">
        <p14:creationId xmlns:p14="http://schemas.microsoft.com/office/powerpoint/2010/main" val="2276784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p:spPr>
        <p:txBody>
          <a:bodyPr/>
          <a:lstStyle/>
          <a:p>
            <a:pPr eaLnBrk="1" hangingPunct="1"/>
            <a:endParaRPr lang="sr-Latn-RS" altLang="en-US" dirty="0" smtClean="0">
              <a:cs typeface="Arial" charset="0"/>
            </a:endParaRPr>
          </a:p>
        </p:txBody>
      </p:sp>
    </p:spTree>
    <p:extLst>
      <p:ext uri="{BB962C8B-B14F-4D97-AF65-F5344CB8AC3E}">
        <p14:creationId xmlns:p14="http://schemas.microsoft.com/office/powerpoint/2010/main" val="364333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p:spPr>
        <p:txBody>
          <a:bodyPr/>
          <a:lstStyle/>
          <a:p>
            <a:pPr eaLnBrk="1" hangingPunct="1"/>
            <a:endParaRPr lang="sr-Latn-RS" altLang="en-US" dirty="0" smtClean="0">
              <a:cs typeface="Arial" charset="0"/>
            </a:endParaRPr>
          </a:p>
        </p:txBody>
      </p:sp>
    </p:spTree>
    <p:extLst>
      <p:ext uri="{BB962C8B-B14F-4D97-AF65-F5344CB8AC3E}">
        <p14:creationId xmlns:p14="http://schemas.microsoft.com/office/powerpoint/2010/main" val="1021619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p:spPr>
        <p:txBody>
          <a:bodyPr/>
          <a:lstStyle/>
          <a:p>
            <a:pPr eaLnBrk="1" hangingPunct="1"/>
            <a:endParaRPr lang="sr-Latn-RS" altLang="en-US" dirty="0" smtClean="0">
              <a:cs typeface="Arial" charset="0"/>
            </a:endParaRPr>
          </a:p>
        </p:txBody>
      </p:sp>
    </p:spTree>
    <p:extLst>
      <p:ext uri="{BB962C8B-B14F-4D97-AF65-F5344CB8AC3E}">
        <p14:creationId xmlns:p14="http://schemas.microsoft.com/office/powerpoint/2010/main" val="2950125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p:spPr>
        <p:txBody>
          <a:bodyPr/>
          <a:lstStyle/>
          <a:p>
            <a:pPr eaLnBrk="1" hangingPunct="1"/>
            <a:endParaRPr lang="sr-Latn-RS" altLang="en-US" dirty="0" smtClean="0">
              <a:cs typeface="Arial" charset="0"/>
            </a:endParaRPr>
          </a:p>
        </p:txBody>
      </p:sp>
    </p:spTree>
    <p:extLst>
      <p:ext uri="{BB962C8B-B14F-4D97-AF65-F5344CB8AC3E}">
        <p14:creationId xmlns:p14="http://schemas.microsoft.com/office/powerpoint/2010/main" val="2416765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p:spPr>
        <p:txBody>
          <a:bodyPr/>
          <a:lstStyle/>
          <a:p>
            <a:pPr eaLnBrk="1" hangingPunct="1"/>
            <a:endParaRPr lang="sr-Latn-RS" altLang="en-US" dirty="0" smtClean="0">
              <a:cs typeface="Arial" charset="0"/>
            </a:endParaRPr>
          </a:p>
        </p:txBody>
      </p:sp>
    </p:spTree>
    <p:extLst>
      <p:ext uri="{BB962C8B-B14F-4D97-AF65-F5344CB8AC3E}">
        <p14:creationId xmlns:p14="http://schemas.microsoft.com/office/powerpoint/2010/main" val="8376768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p:spPr>
        <p:txBody>
          <a:bodyPr/>
          <a:lstStyle/>
          <a:p>
            <a:pPr eaLnBrk="1" hangingPunct="1"/>
            <a:endParaRPr lang="sr-Latn-RS" altLang="en-US" dirty="0" smtClean="0">
              <a:cs typeface="Arial" charset="0"/>
            </a:endParaRPr>
          </a:p>
        </p:txBody>
      </p:sp>
    </p:spTree>
    <p:extLst>
      <p:ext uri="{BB962C8B-B14F-4D97-AF65-F5344CB8AC3E}">
        <p14:creationId xmlns:p14="http://schemas.microsoft.com/office/powerpoint/2010/main" val="1579467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6A1D9627-B693-4369-A213-08AA119AD666}" type="datetime1">
              <a:rPr lang="sr-Latn-RS"/>
              <a:pPr>
                <a:defRPr/>
              </a:pPr>
              <a:t>22.1.2024.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320774A-D1F1-47A7-87A6-076EA4DEC9B9}" type="slidenum">
              <a:rPr lang="en-US"/>
              <a:pPr>
                <a:defRPr/>
              </a:pPr>
              <a:t>‹#›</a:t>
            </a:fld>
            <a:endParaRPr lang="en-US"/>
          </a:p>
        </p:txBody>
      </p:sp>
    </p:spTree>
    <p:extLst>
      <p:ext uri="{BB962C8B-B14F-4D97-AF65-F5344CB8AC3E}">
        <p14:creationId xmlns:p14="http://schemas.microsoft.com/office/powerpoint/2010/main" val="2613968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2B2C8AC9-F06A-4DCE-95EC-16A64BB17E9A}" type="datetime1">
              <a:rPr lang="sr-Latn-RS"/>
              <a:pPr>
                <a:defRPr/>
              </a:pPr>
              <a:t>22.1.2024.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3F0AF2-756E-4BFE-84A6-1AB607AC78D8}" type="slidenum">
              <a:rPr lang="en-US"/>
              <a:pPr>
                <a:defRPr/>
              </a:pPr>
              <a:t>‹#›</a:t>
            </a:fld>
            <a:endParaRPr lang="en-US"/>
          </a:p>
        </p:txBody>
      </p:sp>
    </p:spTree>
    <p:extLst>
      <p:ext uri="{BB962C8B-B14F-4D97-AF65-F5344CB8AC3E}">
        <p14:creationId xmlns:p14="http://schemas.microsoft.com/office/powerpoint/2010/main" val="2681987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B61E59D-E985-492C-9864-172D90C7EE81}" type="datetime1">
              <a:rPr lang="sr-Latn-RS"/>
              <a:pPr>
                <a:defRPr/>
              </a:pPr>
              <a:t>22.1.2024.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DEA3A56-E972-45BA-8F49-8C1BA343C4F9}" type="slidenum">
              <a:rPr lang="en-US"/>
              <a:pPr>
                <a:defRPr/>
              </a:pPr>
              <a:t>‹#›</a:t>
            </a:fld>
            <a:endParaRPr lang="en-US"/>
          </a:p>
        </p:txBody>
      </p:sp>
    </p:spTree>
    <p:extLst>
      <p:ext uri="{BB962C8B-B14F-4D97-AF65-F5344CB8AC3E}">
        <p14:creationId xmlns:p14="http://schemas.microsoft.com/office/powerpoint/2010/main" val="1673992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B54DED5B-A318-462C-BF31-D773FF2AC785}" type="datetime1">
              <a:rPr lang="sr-Latn-RS"/>
              <a:pPr>
                <a:defRPr/>
              </a:pPr>
              <a:t>22.1.2024.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1561536-E44F-4922-9430-310EA2C662A2}" type="slidenum">
              <a:rPr lang="en-US"/>
              <a:pPr>
                <a:defRPr/>
              </a:pPr>
              <a:t>‹#›</a:t>
            </a:fld>
            <a:endParaRPr lang="en-US"/>
          </a:p>
        </p:txBody>
      </p:sp>
    </p:spTree>
    <p:extLst>
      <p:ext uri="{BB962C8B-B14F-4D97-AF65-F5344CB8AC3E}">
        <p14:creationId xmlns:p14="http://schemas.microsoft.com/office/powerpoint/2010/main" val="1674653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14A6B026-C28B-440F-BC8F-62782CDA23E6}" type="datetime1">
              <a:rPr lang="sr-Latn-RS"/>
              <a:pPr>
                <a:defRPr/>
              </a:pPr>
              <a:t>22.1.2024.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4A43F3A-9ECE-4F8F-B284-5A19820B3220}" type="slidenum">
              <a:rPr lang="en-US"/>
              <a:pPr>
                <a:defRPr/>
              </a:pPr>
              <a:t>‹#›</a:t>
            </a:fld>
            <a:endParaRPr lang="en-US"/>
          </a:p>
        </p:txBody>
      </p:sp>
    </p:spTree>
    <p:extLst>
      <p:ext uri="{BB962C8B-B14F-4D97-AF65-F5344CB8AC3E}">
        <p14:creationId xmlns:p14="http://schemas.microsoft.com/office/powerpoint/2010/main" val="506228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E123625F-487D-4720-8FC3-5C326E098E30}" type="datetime1">
              <a:rPr lang="sr-Latn-RS"/>
              <a:pPr>
                <a:defRPr/>
              </a:pPr>
              <a:t>22.1.2024.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1B99567-4AB3-4B6C-A7EC-862872BBD222}" type="slidenum">
              <a:rPr lang="en-US"/>
              <a:pPr>
                <a:defRPr/>
              </a:pPr>
              <a:t>‹#›</a:t>
            </a:fld>
            <a:endParaRPr lang="en-US"/>
          </a:p>
        </p:txBody>
      </p:sp>
    </p:spTree>
    <p:extLst>
      <p:ext uri="{BB962C8B-B14F-4D97-AF65-F5344CB8AC3E}">
        <p14:creationId xmlns:p14="http://schemas.microsoft.com/office/powerpoint/2010/main" val="3660179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7E0DF608-BC9A-4281-AF9D-FCDC6FE6A1B8}" type="datetime1">
              <a:rPr lang="sr-Latn-RS"/>
              <a:pPr>
                <a:defRPr/>
              </a:pPr>
              <a:t>22.1.2024.</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09729E1-5680-4BC3-8E3E-4CB19ACCDDC4}" type="slidenum">
              <a:rPr lang="en-US"/>
              <a:pPr>
                <a:defRPr/>
              </a:pPr>
              <a:t>‹#›</a:t>
            </a:fld>
            <a:endParaRPr lang="en-US"/>
          </a:p>
        </p:txBody>
      </p:sp>
    </p:spTree>
    <p:extLst>
      <p:ext uri="{BB962C8B-B14F-4D97-AF65-F5344CB8AC3E}">
        <p14:creationId xmlns:p14="http://schemas.microsoft.com/office/powerpoint/2010/main" val="2094558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A4E50C08-CA0A-4545-989A-F90BF3557593}" type="datetime1">
              <a:rPr lang="sr-Latn-RS"/>
              <a:pPr>
                <a:defRPr/>
              </a:pPr>
              <a:t>22.1.2024.</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07C423A-1C3A-428A-81B8-D4601928B40E}" type="slidenum">
              <a:rPr lang="en-US"/>
              <a:pPr>
                <a:defRPr/>
              </a:pPr>
              <a:t>‹#›</a:t>
            </a:fld>
            <a:endParaRPr lang="en-US"/>
          </a:p>
        </p:txBody>
      </p:sp>
    </p:spTree>
    <p:extLst>
      <p:ext uri="{BB962C8B-B14F-4D97-AF65-F5344CB8AC3E}">
        <p14:creationId xmlns:p14="http://schemas.microsoft.com/office/powerpoint/2010/main" val="970535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698EBB9-B4FA-4E3B-9BED-A00CEE4D996C}" type="datetime1">
              <a:rPr lang="sr-Latn-RS"/>
              <a:pPr>
                <a:defRPr/>
              </a:pPr>
              <a:t>22.1.2024.</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0BA0562-0302-4638-8622-FF4C095E0C76}" type="slidenum">
              <a:rPr lang="en-US"/>
              <a:pPr>
                <a:defRPr/>
              </a:pPr>
              <a:t>‹#›</a:t>
            </a:fld>
            <a:endParaRPr lang="en-US"/>
          </a:p>
        </p:txBody>
      </p:sp>
    </p:spTree>
    <p:extLst>
      <p:ext uri="{BB962C8B-B14F-4D97-AF65-F5344CB8AC3E}">
        <p14:creationId xmlns:p14="http://schemas.microsoft.com/office/powerpoint/2010/main" val="4078678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90E31EC-9102-43C1-BAF5-01F40937ED20}" type="datetime1">
              <a:rPr lang="sr-Latn-RS"/>
              <a:pPr>
                <a:defRPr/>
              </a:pPr>
              <a:t>22.1.2024.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EAF9426-BE75-46C0-B434-4F3EC18EC572}" type="slidenum">
              <a:rPr lang="en-US"/>
              <a:pPr>
                <a:defRPr/>
              </a:pPr>
              <a:t>‹#›</a:t>
            </a:fld>
            <a:endParaRPr lang="en-US"/>
          </a:p>
        </p:txBody>
      </p:sp>
    </p:spTree>
    <p:extLst>
      <p:ext uri="{BB962C8B-B14F-4D97-AF65-F5344CB8AC3E}">
        <p14:creationId xmlns:p14="http://schemas.microsoft.com/office/powerpoint/2010/main" val="3907025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EE2377A0-882D-4CC6-A916-A3F079D12ED8}" type="datetime1">
              <a:rPr lang="sr-Latn-RS"/>
              <a:pPr>
                <a:defRPr/>
              </a:pPr>
              <a:t>22.1.2024.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D70F78C-3194-46BD-A05E-8D0BFA215527}" type="slidenum">
              <a:rPr lang="en-US"/>
              <a:pPr>
                <a:defRPr/>
              </a:pPr>
              <a:t>‹#›</a:t>
            </a:fld>
            <a:endParaRPr lang="en-US"/>
          </a:p>
        </p:txBody>
      </p:sp>
    </p:spTree>
    <p:extLst>
      <p:ext uri="{BB962C8B-B14F-4D97-AF65-F5344CB8AC3E}">
        <p14:creationId xmlns:p14="http://schemas.microsoft.com/office/powerpoint/2010/main" val="12699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fld id="{FCE771C0-B55D-4041-A777-1092B1A5E27C}" type="datetime1">
              <a:rPr lang="sr-Latn-RS"/>
              <a:pPr>
                <a:defRPr/>
              </a:pPr>
              <a:t>22.1.2024.</a:t>
            </a:fld>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650C0A3-28FC-47CE-9820-0C053721DB7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17"/>
          <p:cNvSpPr>
            <a:spLocks noChangeShapeType="1"/>
          </p:cNvSpPr>
          <p:nvPr/>
        </p:nvSpPr>
        <p:spPr bwMode="auto">
          <a:xfrm>
            <a:off x="0" y="1052348"/>
            <a:ext cx="9144000" cy="0"/>
          </a:xfrm>
          <a:prstGeom prst="line">
            <a:avLst/>
          </a:prstGeom>
          <a:ln w="38100">
            <a:solidFill>
              <a:srgbClr val="C00000"/>
            </a:solidFill>
            <a:headEnd/>
            <a:tailEnd/>
          </a:ln>
          <a:extLst/>
        </p:spPr>
        <p:style>
          <a:lnRef idx="1">
            <a:schemeClr val="accent2"/>
          </a:lnRef>
          <a:fillRef idx="0">
            <a:schemeClr val="accent2"/>
          </a:fillRef>
          <a:effectRef idx="0">
            <a:schemeClr val="accent2"/>
          </a:effectRef>
          <a:fontRef idx="minor">
            <a:schemeClr val="tx1"/>
          </a:fontRef>
        </p:style>
        <p:txBody>
          <a:bodyPr/>
          <a:lstStyle/>
          <a:p>
            <a:endParaRPr lang="en-US"/>
          </a:p>
        </p:txBody>
      </p:sp>
      <p:sp>
        <p:nvSpPr>
          <p:cNvPr id="4106" name="Rectangle 10"/>
          <p:cNvSpPr>
            <a:spLocks noChangeArrowheads="1"/>
          </p:cNvSpPr>
          <p:nvPr/>
        </p:nvSpPr>
        <p:spPr bwMode="auto">
          <a:xfrm>
            <a:off x="1287131" y="1713042"/>
            <a:ext cx="6515100" cy="2000548"/>
          </a:xfrm>
          <a:prstGeom prst="rect">
            <a:avLst/>
          </a:prstGeom>
          <a:noFill/>
          <a:ln>
            <a:noFill/>
          </a:ln>
          <a:effectLst>
            <a:glow rad="63500">
              <a:schemeClr val="accent2">
                <a:satMod val="175000"/>
                <a:alpha val="40000"/>
              </a:schemeClr>
            </a:glow>
            <a:prstShdw prst="shdw17" dist="17961" dir="2700000">
              <a:schemeClr val="accent1">
                <a:gamma/>
                <a:shade val="60000"/>
                <a:invGamma/>
              </a:schemeClr>
            </a:prstShdw>
          </a:effectLst>
          <a:scene3d>
            <a:camera prst="orthographicFront"/>
            <a:lightRig rig="threePt" dir="t"/>
          </a:scene3d>
          <a:sp3d>
            <a:bevelT/>
          </a:sp3d>
        </p:spPr>
        <p:txBody>
          <a:bodyPr anchor="b">
            <a:spAutoFit/>
          </a:bodyPr>
          <a:lstStyle/>
          <a:p>
            <a:pPr marL="0" lvl="1">
              <a:defRPr/>
            </a:pPr>
            <a:endParaRPr lang="sr-Latn-RS" b="1" dirty="0"/>
          </a:p>
          <a:p>
            <a:r>
              <a:rPr lang="en-US" b="1" dirty="0" smtClean="0">
                <a:solidFill>
                  <a:schemeClr val="accent6">
                    <a:lumMod val="75000"/>
                  </a:schemeClr>
                </a:solidFill>
              </a:rPr>
              <a:t>Dissemination plan - draft</a:t>
            </a:r>
          </a:p>
          <a:p>
            <a:r>
              <a:rPr lang="en-US" sz="2800" b="1" i="1" dirty="0" smtClean="0">
                <a:solidFill>
                  <a:schemeClr val="accent6">
                    <a:lumMod val="75000"/>
                  </a:schemeClr>
                </a:solidFill>
              </a:rPr>
              <a:t>presentation</a:t>
            </a:r>
            <a:endParaRPr lang="en-US" sz="2800" i="1" dirty="0">
              <a:solidFill>
                <a:schemeClr val="accent6">
                  <a:lumMod val="75000"/>
                </a:schemeClr>
              </a:solidFill>
            </a:endParaRPr>
          </a:p>
          <a:p>
            <a:pPr>
              <a:defRPr/>
            </a:pPr>
            <a:endParaRPr lang="sr-Latn-RS" b="1" dirty="0">
              <a:solidFill>
                <a:srgbClr val="FF0000"/>
              </a:solidFill>
            </a:endParaRPr>
          </a:p>
        </p:txBody>
      </p:sp>
      <p:sp>
        <p:nvSpPr>
          <p:cNvPr id="4108" name="Rectangle 12"/>
          <p:cNvSpPr>
            <a:spLocks noChangeArrowheads="1"/>
          </p:cNvSpPr>
          <p:nvPr/>
        </p:nvSpPr>
        <p:spPr bwMode="auto">
          <a:xfrm>
            <a:off x="4341917" y="4845457"/>
            <a:ext cx="4680341" cy="954107"/>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r">
              <a:defRPr/>
            </a:pPr>
            <a:r>
              <a:rPr lang="en-GB" sz="2000" b="1" i="1" dirty="0" err="1" smtClean="0">
                <a:solidFill>
                  <a:srgbClr val="000099"/>
                </a:solidFill>
              </a:rPr>
              <a:t>dr</a:t>
            </a:r>
            <a:r>
              <a:rPr lang="en-GB" sz="2000" b="1" i="1" dirty="0" smtClean="0">
                <a:solidFill>
                  <a:srgbClr val="000099"/>
                </a:solidFill>
              </a:rPr>
              <a:t> Danijela </a:t>
            </a:r>
            <a:r>
              <a:rPr lang="en-GB" sz="2000" b="1" i="1" dirty="0" err="1" smtClean="0">
                <a:solidFill>
                  <a:srgbClr val="000099"/>
                </a:solidFill>
              </a:rPr>
              <a:t>Zubac</a:t>
            </a:r>
            <a:r>
              <a:rPr lang="en-GB" sz="2000" b="1" i="1" dirty="0" smtClean="0">
                <a:solidFill>
                  <a:srgbClr val="000099"/>
                </a:solidFill>
              </a:rPr>
              <a:t>, </a:t>
            </a:r>
            <a:r>
              <a:rPr lang="en-GB" sz="2000" b="1" i="1" dirty="0" err="1" smtClean="0">
                <a:solidFill>
                  <a:srgbClr val="000099"/>
                </a:solidFill>
              </a:rPr>
              <a:t>dr</a:t>
            </a:r>
            <a:r>
              <a:rPr lang="en-GB" sz="2000" b="1" i="1" dirty="0" smtClean="0">
                <a:solidFill>
                  <a:srgbClr val="000099"/>
                </a:solidFill>
              </a:rPr>
              <a:t> </a:t>
            </a:r>
            <a:r>
              <a:rPr lang="en-GB" sz="2000" b="1" i="1" dirty="0" err="1" smtClean="0">
                <a:solidFill>
                  <a:srgbClr val="000099"/>
                </a:solidFill>
              </a:rPr>
              <a:t>Bojan</a:t>
            </a:r>
            <a:r>
              <a:rPr lang="en-GB" sz="2000" b="1" i="1" dirty="0" smtClean="0">
                <a:solidFill>
                  <a:srgbClr val="000099"/>
                </a:solidFill>
              </a:rPr>
              <a:t> </a:t>
            </a:r>
            <a:r>
              <a:rPr lang="en-GB" sz="2000" b="1" i="1" dirty="0" err="1" smtClean="0">
                <a:solidFill>
                  <a:srgbClr val="000099"/>
                </a:solidFill>
              </a:rPr>
              <a:t>Prlinčević</a:t>
            </a:r>
            <a:r>
              <a:rPr lang="en-GB" sz="2000" b="1" i="1" dirty="0" smtClean="0">
                <a:solidFill>
                  <a:srgbClr val="000099"/>
                </a:solidFill>
              </a:rPr>
              <a:t>, </a:t>
            </a:r>
          </a:p>
          <a:p>
            <a:pPr algn="r">
              <a:defRPr/>
            </a:pPr>
            <a:r>
              <a:rPr lang="en-GB" sz="1800" b="1" i="1" dirty="0" smtClean="0">
                <a:solidFill>
                  <a:srgbClr val="000099"/>
                </a:solidFill>
              </a:rPr>
              <a:t>Applied studies professors</a:t>
            </a:r>
          </a:p>
          <a:p>
            <a:pPr algn="r">
              <a:defRPr/>
            </a:pPr>
            <a:r>
              <a:rPr lang="en-GB" sz="1800" b="1" dirty="0" smtClean="0">
                <a:ln w="6350">
                  <a:solidFill>
                    <a:schemeClr val="tx1"/>
                  </a:solidFill>
                </a:ln>
                <a:solidFill>
                  <a:srgbClr val="FF9933"/>
                </a:solidFill>
              </a:rPr>
              <a:t>ASSKM</a:t>
            </a:r>
            <a:endParaRPr lang="en-GB" sz="2000" b="1" i="1" dirty="0">
              <a:ln>
                <a:solidFill>
                  <a:schemeClr val="tx1"/>
                </a:solidFill>
              </a:ln>
              <a:solidFill>
                <a:srgbClr val="000099"/>
              </a:solidFill>
            </a:endParaRPr>
          </a:p>
        </p:txBody>
      </p:sp>
      <p:sp>
        <p:nvSpPr>
          <p:cNvPr id="2055" name="Slide Number Placeholder 2"/>
          <p:cNvSpPr>
            <a:spLocks noGrp="1"/>
          </p:cNvSpPr>
          <p:nvPr>
            <p:ph type="sldNum" sz="quarter" idx="12"/>
          </p:nvPr>
        </p:nvSpPr>
        <p:spPr>
          <a:xfrm>
            <a:off x="7239000" y="6432818"/>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algn="ctr" eaLnBrk="0" fontAlgn="base" hangingPunct="0">
              <a:spcBef>
                <a:spcPct val="0"/>
              </a:spcBef>
              <a:spcAft>
                <a:spcPct val="0"/>
              </a:spcAft>
              <a:defRPr sz="3200">
                <a:solidFill>
                  <a:schemeClr val="tx1"/>
                </a:solidFill>
                <a:latin typeface="Times New Roman" pitchFamily="18" charset="0"/>
              </a:defRPr>
            </a:lvl6pPr>
            <a:lvl7pPr marL="2971800" indent="-228600" algn="ctr" eaLnBrk="0" fontAlgn="base" hangingPunct="0">
              <a:spcBef>
                <a:spcPct val="0"/>
              </a:spcBef>
              <a:spcAft>
                <a:spcPct val="0"/>
              </a:spcAft>
              <a:defRPr sz="3200">
                <a:solidFill>
                  <a:schemeClr val="tx1"/>
                </a:solidFill>
                <a:latin typeface="Times New Roman" pitchFamily="18" charset="0"/>
              </a:defRPr>
            </a:lvl7pPr>
            <a:lvl8pPr marL="3429000" indent="-228600" algn="ctr" eaLnBrk="0" fontAlgn="base" hangingPunct="0">
              <a:spcBef>
                <a:spcPct val="0"/>
              </a:spcBef>
              <a:spcAft>
                <a:spcPct val="0"/>
              </a:spcAft>
              <a:defRPr sz="3200">
                <a:solidFill>
                  <a:schemeClr val="tx1"/>
                </a:solidFill>
                <a:latin typeface="Times New Roman" pitchFamily="18" charset="0"/>
              </a:defRPr>
            </a:lvl8pPr>
            <a:lvl9pPr marL="3886200" indent="-228600" algn="ctr" eaLnBrk="0" fontAlgn="base" hangingPunct="0">
              <a:spcBef>
                <a:spcPct val="0"/>
              </a:spcBef>
              <a:spcAft>
                <a:spcPct val="0"/>
              </a:spcAft>
              <a:defRPr sz="3200">
                <a:solidFill>
                  <a:schemeClr val="tx1"/>
                </a:solidFill>
                <a:latin typeface="Times New Roman" pitchFamily="18" charset="0"/>
              </a:defRPr>
            </a:lvl9pPr>
          </a:lstStyle>
          <a:p>
            <a:fld id="{E7432A94-D470-44A6-8F23-C6949BA55821}" type="slidenum">
              <a:rPr lang="en-US" altLang="en-US" sz="1400" smtClean="0"/>
              <a:pPr/>
              <a:t>1</a:t>
            </a:fld>
            <a:endParaRPr lang="en-US" altLang="en-US" sz="1400" dirty="0" smtClean="0"/>
          </a:p>
        </p:txBody>
      </p:sp>
      <p:pic>
        <p:nvPicPr>
          <p:cNvPr id="3" name="Picture 2"/>
          <p:cNvPicPr>
            <a:picLocks noChangeAspect="1"/>
          </p:cNvPicPr>
          <p:nvPr/>
        </p:nvPicPr>
        <p:blipFill>
          <a:blip r:embed="rId3"/>
          <a:stretch>
            <a:fillRect/>
          </a:stretch>
        </p:blipFill>
        <p:spPr>
          <a:xfrm>
            <a:off x="1" y="62550"/>
            <a:ext cx="2922104" cy="953285"/>
          </a:xfrm>
          <a:prstGeom prst="rect">
            <a:avLst/>
          </a:prstGeom>
        </p:spPr>
      </p:pic>
      <p:pic>
        <p:nvPicPr>
          <p:cNvPr id="4" name="Picture 3"/>
          <p:cNvPicPr>
            <a:picLocks noChangeAspect="1"/>
          </p:cNvPicPr>
          <p:nvPr/>
        </p:nvPicPr>
        <p:blipFill>
          <a:blip r:embed="rId4"/>
          <a:stretch>
            <a:fillRect/>
          </a:stretch>
        </p:blipFill>
        <p:spPr>
          <a:xfrm>
            <a:off x="6444227" y="62550"/>
            <a:ext cx="2455944" cy="867467"/>
          </a:xfrm>
          <a:prstGeom prst="rect">
            <a:avLst/>
          </a:prstGeom>
        </p:spPr>
      </p:pic>
      <p:sp>
        <p:nvSpPr>
          <p:cNvPr id="7" name="Rectangle 6"/>
          <p:cNvSpPr/>
          <p:nvPr/>
        </p:nvSpPr>
        <p:spPr>
          <a:xfrm>
            <a:off x="357809" y="4000177"/>
            <a:ext cx="8542362" cy="461665"/>
          </a:xfrm>
          <a:prstGeom prst="rect">
            <a:avLst/>
          </a:prstGeom>
        </p:spPr>
        <p:txBody>
          <a:bodyPr wrap="square">
            <a:spAutoFit/>
          </a:bodyPr>
          <a:lstStyle/>
          <a:p>
            <a:r>
              <a:rPr lang="en-GB" sz="1200" i="1" dirty="0"/>
              <a:t>"Funded by the European Union. Views and opinions expressed are however those of the author(s) only and do not necessarily reflect those of the European Union. Neither the European Union nor the granting authority can be."</a:t>
            </a:r>
          </a:p>
        </p:txBody>
      </p:sp>
      <p:sp>
        <p:nvSpPr>
          <p:cNvPr id="8" name="TextBox 7"/>
          <p:cNvSpPr txBox="1"/>
          <p:nvPr/>
        </p:nvSpPr>
        <p:spPr>
          <a:xfrm>
            <a:off x="0" y="1176186"/>
            <a:ext cx="5724940" cy="338554"/>
          </a:xfrm>
          <a:prstGeom prst="rect">
            <a:avLst/>
          </a:prstGeom>
          <a:noFill/>
        </p:spPr>
        <p:txBody>
          <a:bodyPr wrap="square" rtlCol="0">
            <a:spAutoFit/>
          </a:bodyPr>
          <a:lstStyle/>
          <a:p>
            <a:pPr algn="l"/>
            <a:r>
              <a:rPr lang="en-US" sz="1600" b="1" i="1" dirty="0" smtClean="0">
                <a:ln>
                  <a:solidFill>
                    <a:schemeClr val="tx1"/>
                  </a:solidFill>
                </a:ln>
                <a:solidFill>
                  <a:srgbClr val="189654"/>
                </a:solidFill>
              </a:rPr>
              <a:t>KICK-OFF </a:t>
            </a:r>
            <a:r>
              <a:rPr lang="en-US" sz="1600" b="1" i="1" dirty="0" smtClean="0">
                <a:ln>
                  <a:solidFill>
                    <a:schemeClr val="tx1"/>
                  </a:solidFill>
                </a:ln>
                <a:solidFill>
                  <a:srgbClr val="189654"/>
                </a:solidFill>
              </a:rPr>
              <a:t>MEETING, BELGRADE, 23-25 JAN, 2024</a:t>
            </a:r>
            <a:endParaRPr lang="en-GB" sz="1600" b="1" i="1" dirty="0">
              <a:ln>
                <a:solidFill>
                  <a:schemeClr val="tx1"/>
                </a:solidFill>
              </a:ln>
              <a:solidFill>
                <a:srgbClr val="189654"/>
              </a:solidFill>
            </a:endParaRPr>
          </a:p>
        </p:txBody>
      </p:sp>
      <p:cxnSp>
        <p:nvCxnSpPr>
          <p:cNvPr id="11" name="Straight Connector 10"/>
          <p:cNvCxnSpPr/>
          <p:nvPr/>
        </p:nvCxnSpPr>
        <p:spPr bwMode="auto">
          <a:xfrm>
            <a:off x="-14971" y="6070763"/>
            <a:ext cx="9144000" cy="10305"/>
          </a:xfrm>
          <a:prstGeom prst="line">
            <a:avLst/>
          </a:prstGeom>
          <a:solidFill>
            <a:schemeClr val="accent1"/>
          </a:solidFill>
          <a:ln w="19050" cap="flat" cmpd="sng" algn="ctr">
            <a:solidFill>
              <a:srgbClr val="C00000"/>
            </a:solidFill>
            <a:prstDash val="solid"/>
            <a:round/>
            <a:headEnd type="none" w="med" len="med"/>
            <a:tailEnd type="none" w="med" len="med"/>
          </a:ln>
          <a:effectLst/>
        </p:spPr>
      </p:cxnSp>
      <p:sp>
        <p:nvSpPr>
          <p:cNvPr id="12" name="TextBox 11"/>
          <p:cNvSpPr txBox="1"/>
          <p:nvPr/>
        </p:nvSpPr>
        <p:spPr>
          <a:xfrm>
            <a:off x="67103" y="6116575"/>
            <a:ext cx="8955155" cy="646331"/>
          </a:xfrm>
          <a:prstGeom prst="rect">
            <a:avLst/>
          </a:prstGeom>
          <a:noFill/>
        </p:spPr>
        <p:txBody>
          <a:bodyPr wrap="square" rtlCol="0">
            <a:spAutoFit/>
          </a:bodyPr>
          <a:lstStyle/>
          <a:p>
            <a:r>
              <a:rPr lang="en-US" sz="1200" b="1" dirty="0">
                <a:solidFill>
                  <a:schemeClr val="accent6">
                    <a:lumMod val="75000"/>
                  </a:schemeClr>
                </a:solidFill>
                <a:latin typeface="+mj-lt"/>
              </a:rPr>
              <a:t>Network of centers for regional short study programs in the countries of the Western </a:t>
            </a:r>
            <a:r>
              <a:rPr lang="en-US" sz="1200" b="1" dirty="0" smtClean="0">
                <a:solidFill>
                  <a:schemeClr val="accent6">
                    <a:lumMod val="75000"/>
                  </a:schemeClr>
                </a:solidFill>
                <a:latin typeface="+mj-lt"/>
              </a:rPr>
              <a:t>Balkans</a:t>
            </a:r>
            <a:endParaRPr lang="sr-Latn-BA" sz="1200" b="1" dirty="0" smtClean="0">
              <a:solidFill>
                <a:schemeClr val="accent6">
                  <a:lumMod val="75000"/>
                </a:schemeClr>
              </a:solidFill>
              <a:latin typeface="+mj-lt"/>
            </a:endParaRPr>
          </a:p>
          <a:p>
            <a:r>
              <a:rPr lang="en-GB" sz="1200" b="1" dirty="0" smtClean="0">
                <a:solidFill>
                  <a:schemeClr val="accent6">
                    <a:lumMod val="75000"/>
                  </a:schemeClr>
                </a:solidFill>
                <a:latin typeface="+mj-lt"/>
              </a:rPr>
              <a:t>Call</a:t>
            </a:r>
            <a:r>
              <a:rPr lang="en-GB" sz="1200" dirty="0">
                <a:solidFill>
                  <a:schemeClr val="accent6">
                    <a:lumMod val="75000"/>
                  </a:schemeClr>
                </a:solidFill>
                <a:latin typeface="+mj-lt"/>
              </a:rPr>
              <a:t>: </a:t>
            </a:r>
            <a:r>
              <a:rPr lang="en-GB" sz="1200" dirty="0" smtClean="0">
                <a:solidFill>
                  <a:schemeClr val="accent6">
                    <a:lumMod val="75000"/>
                  </a:schemeClr>
                </a:solidFill>
                <a:latin typeface="+mj-lt"/>
              </a:rPr>
              <a:t>ERASMUS-EDU-2023-CBHE</a:t>
            </a:r>
            <a:endParaRPr lang="sr-Latn-BA" sz="1200" dirty="0" smtClean="0">
              <a:solidFill>
                <a:schemeClr val="accent6">
                  <a:lumMod val="75000"/>
                </a:schemeClr>
              </a:solidFill>
              <a:latin typeface="+mj-lt"/>
            </a:endParaRPr>
          </a:p>
          <a:p>
            <a:r>
              <a:rPr lang="en-GB" sz="1200" b="1" dirty="0" smtClean="0">
                <a:solidFill>
                  <a:schemeClr val="accent6">
                    <a:lumMod val="75000"/>
                  </a:schemeClr>
                </a:solidFill>
                <a:latin typeface="+mj-lt"/>
              </a:rPr>
              <a:t>Project </a:t>
            </a:r>
            <a:r>
              <a:rPr lang="en-GB" sz="1200" b="1" dirty="0">
                <a:solidFill>
                  <a:schemeClr val="accent6">
                    <a:lumMod val="75000"/>
                  </a:schemeClr>
                </a:solidFill>
                <a:latin typeface="+mj-lt"/>
              </a:rPr>
              <a:t>number</a:t>
            </a:r>
            <a:r>
              <a:rPr lang="en-GB" sz="1200" dirty="0">
                <a:solidFill>
                  <a:schemeClr val="accent6">
                    <a:lumMod val="75000"/>
                  </a:schemeClr>
                </a:solidFill>
                <a:latin typeface="+mj-lt"/>
              </a:rPr>
              <a:t>: </a:t>
            </a:r>
            <a:r>
              <a:rPr lang="en-GB" sz="1200" dirty="0" smtClean="0">
                <a:solidFill>
                  <a:schemeClr val="accent6">
                    <a:lumMod val="75000"/>
                  </a:schemeClr>
                </a:solidFill>
                <a:latin typeface="+mj-lt"/>
              </a:rPr>
              <a:t>101128813</a:t>
            </a:r>
            <a:endParaRPr lang="en-GB"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17"/>
          <p:cNvSpPr>
            <a:spLocks noChangeShapeType="1"/>
          </p:cNvSpPr>
          <p:nvPr/>
        </p:nvSpPr>
        <p:spPr bwMode="auto">
          <a:xfrm>
            <a:off x="0" y="1052348"/>
            <a:ext cx="9144000" cy="0"/>
          </a:xfrm>
          <a:prstGeom prst="line">
            <a:avLst/>
          </a:prstGeom>
          <a:ln w="38100">
            <a:solidFill>
              <a:srgbClr val="C00000"/>
            </a:solidFill>
            <a:headEnd/>
            <a:tailEnd/>
          </a:ln>
          <a:extLst/>
        </p:spPr>
        <p:style>
          <a:lnRef idx="1">
            <a:schemeClr val="accent2"/>
          </a:lnRef>
          <a:fillRef idx="0">
            <a:schemeClr val="accent2"/>
          </a:fillRef>
          <a:effectRef idx="0">
            <a:schemeClr val="accent2"/>
          </a:effectRef>
          <a:fontRef idx="minor">
            <a:schemeClr val="tx1"/>
          </a:fontRef>
        </p:style>
        <p:txBody>
          <a:bodyPr/>
          <a:lstStyle/>
          <a:p>
            <a:endParaRPr lang="en-US"/>
          </a:p>
        </p:txBody>
      </p:sp>
      <p:sp>
        <p:nvSpPr>
          <p:cNvPr id="205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algn="ctr" eaLnBrk="0" fontAlgn="base" hangingPunct="0">
              <a:spcBef>
                <a:spcPct val="0"/>
              </a:spcBef>
              <a:spcAft>
                <a:spcPct val="0"/>
              </a:spcAft>
              <a:defRPr sz="3200">
                <a:solidFill>
                  <a:schemeClr val="tx1"/>
                </a:solidFill>
                <a:latin typeface="Times New Roman" pitchFamily="18" charset="0"/>
              </a:defRPr>
            </a:lvl6pPr>
            <a:lvl7pPr marL="2971800" indent="-228600" algn="ctr" eaLnBrk="0" fontAlgn="base" hangingPunct="0">
              <a:spcBef>
                <a:spcPct val="0"/>
              </a:spcBef>
              <a:spcAft>
                <a:spcPct val="0"/>
              </a:spcAft>
              <a:defRPr sz="3200">
                <a:solidFill>
                  <a:schemeClr val="tx1"/>
                </a:solidFill>
                <a:latin typeface="Times New Roman" pitchFamily="18" charset="0"/>
              </a:defRPr>
            </a:lvl7pPr>
            <a:lvl8pPr marL="3429000" indent="-228600" algn="ctr" eaLnBrk="0" fontAlgn="base" hangingPunct="0">
              <a:spcBef>
                <a:spcPct val="0"/>
              </a:spcBef>
              <a:spcAft>
                <a:spcPct val="0"/>
              </a:spcAft>
              <a:defRPr sz="3200">
                <a:solidFill>
                  <a:schemeClr val="tx1"/>
                </a:solidFill>
                <a:latin typeface="Times New Roman" pitchFamily="18" charset="0"/>
              </a:defRPr>
            </a:lvl8pPr>
            <a:lvl9pPr marL="3886200" indent="-228600" algn="ctr" eaLnBrk="0" fontAlgn="base" hangingPunct="0">
              <a:spcBef>
                <a:spcPct val="0"/>
              </a:spcBef>
              <a:spcAft>
                <a:spcPct val="0"/>
              </a:spcAft>
              <a:defRPr sz="3200">
                <a:solidFill>
                  <a:schemeClr val="tx1"/>
                </a:solidFill>
                <a:latin typeface="Times New Roman" pitchFamily="18" charset="0"/>
              </a:defRPr>
            </a:lvl9pPr>
          </a:lstStyle>
          <a:p>
            <a:fld id="{E7432A94-D470-44A6-8F23-C6949BA55821}" type="slidenum">
              <a:rPr lang="en-US" altLang="en-US" sz="1400" smtClean="0"/>
              <a:pPr/>
              <a:t>10</a:t>
            </a:fld>
            <a:endParaRPr lang="en-US" altLang="en-US" sz="1400" dirty="0" smtClean="0"/>
          </a:p>
        </p:txBody>
      </p:sp>
      <p:pic>
        <p:nvPicPr>
          <p:cNvPr id="3" name="Picture 2"/>
          <p:cNvPicPr>
            <a:picLocks noChangeAspect="1"/>
          </p:cNvPicPr>
          <p:nvPr/>
        </p:nvPicPr>
        <p:blipFill>
          <a:blip r:embed="rId3"/>
          <a:stretch>
            <a:fillRect/>
          </a:stretch>
        </p:blipFill>
        <p:spPr>
          <a:xfrm>
            <a:off x="1" y="62550"/>
            <a:ext cx="2922104" cy="953285"/>
          </a:xfrm>
          <a:prstGeom prst="rect">
            <a:avLst/>
          </a:prstGeom>
        </p:spPr>
      </p:pic>
      <p:pic>
        <p:nvPicPr>
          <p:cNvPr id="4" name="Picture 3"/>
          <p:cNvPicPr>
            <a:picLocks noChangeAspect="1"/>
          </p:cNvPicPr>
          <p:nvPr/>
        </p:nvPicPr>
        <p:blipFill>
          <a:blip r:embed="rId4"/>
          <a:stretch>
            <a:fillRect/>
          </a:stretch>
        </p:blipFill>
        <p:spPr>
          <a:xfrm>
            <a:off x="6444227" y="62550"/>
            <a:ext cx="2455944" cy="867467"/>
          </a:xfrm>
          <a:prstGeom prst="rect">
            <a:avLst/>
          </a:prstGeom>
        </p:spPr>
      </p:pic>
      <p:cxnSp>
        <p:nvCxnSpPr>
          <p:cNvPr id="11" name="Straight Connector 10"/>
          <p:cNvCxnSpPr/>
          <p:nvPr/>
        </p:nvCxnSpPr>
        <p:spPr bwMode="auto">
          <a:xfrm>
            <a:off x="-14971" y="6070763"/>
            <a:ext cx="9144000" cy="10305"/>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12" name="TextBox 11"/>
          <p:cNvSpPr txBox="1"/>
          <p:nvPr/>
        </p:nvSpPr>
        <p:spPr>
          <a:xfrm>
            <a:off x="67103" y="6116575"/>
            <a:ext cx="8955155" cy="646331"/>
          </a:xfrm>
          <a:prstGeom prst="rect">
            <a:avLst/>
          </a:prstGeom>
          <a:noFill/>
        </p:spPr>
        <p:txBody>
          <a:bodyPr wrap="square" rtlCol="0">
            <a:spAutoFit/>
          </a:bodyPr>
          <a:lstStyle/>
          <a:p>
            <a:r>
              <a:rPr lang="en-US" sz="1200" b="1" dirty="0">
                <a:solidFill>
                  <a:schemeClr val="accent6">
                    <a:lumMod val="75000"/>
                  </a:schemeClr>
                </a:solidFill>
                <a:latin typeface="+mj-lt"/>
              </a:rPr>
              <a:t>Network of centers for regional short study programs in the countries of the Western </a:t>
            </a:r>
            <a:r>
              <a:rPr lang="en-US" sz="1200" b="1" dirty="0" smtClean="0">
                <a:solidFill>
                  <a:schemeClr val="accent6">
                    <a:lumMod val="75000"/>
                  </a:schemeClr>
                </a:solidFill>
                <a:latin typeface="+mj-lt"/>
              </a:rPr>
              <a:t>Balkans</a:t>
            </a:r>
            <a:endParaRPr lang="sr-Latn-BA" sz="1200" b="1" dirty="0" smtClean="0">
              <a:solidFill>
                <a:schemeClr val="accent6">
                  <a:lumMod val="75000"/>
                </a:schemeClr>
              </a:solidFill>
              <a:latin typeface="+mj-lt"/>
            </a:endParaRPr>
          </a:p>
          <a:p>
            <a:r>
              <a:rPr lang="en-GB" sz="1200" b="1" dirty="0" smtClean="0">
                <a:solidFill>
                  <a:schemeClr val="accent6">
                    <a:lumMod val="75000"/>
                  </a:schemeClr>
                </a:solidFill>
                <a:latin typeface="+mj-lt"/>
              </a:rPr>
              <a:t>Call</a:t>
            </a:r>
            <a:r>
              <a:rPr lang="en-GB" sz="1200" dirty="0">
                <a:solidFill>
                  <a:schemeClr val="accent6">
                    <a:lumMod val="75000"/>
                  </a:schemeClr>
                </a:solidFill>
                <a:latin typeface="+mj-lt"/>
              </a:rPr>
              <a:t>: </a:t>
            </a:r>
            <a:r>
              <a:rPr lang="en-GB" sz="1200" dirty="0" smtClean="0">
                <a:solidFill>
                  <a:schemeClr val="accent6">
                    <a:lumMod val="75000"/>
                  </a:schemeClr>
                </a:solidFill>
                <a:latin typeface="+mj-lt"/>
              </a:rPr>
              <a:t>ERASMUS-EDU-2023-CBHE</a:t>
            </a:r>
            <a:endParaRPr lang="sr-Latn-BA" sz="1200" dirty="0" smtClean="0">
              <a:solidFill>
                <a:schemeClr val="accent6">
                  <a:lumMod val="75000"/>
                </a:schemeClr>
              </a:solidFill>
              <a:latin typeface="+mj-lt"/>
            </a:endParaRPr>
          </a:p>
          <a:p>
            <a:r>
              <a:rPr lang="en-GB" sz="1200" b="1" dirty="0" smtClean="0">
                <a:solidFill>
                  <a:schemeClr val="accent6">
                    <a:lumMod val="75000"/>
                  </a:schemeClr>
                </a:solidFill>
                <a:latin typeface="+mj-lt"/>
              </a:rPr>
              <a:t>Project </a:t>
            </a:r>
            <a:r>
              <a:rPr lang="en-GB" sz="1200" b="1" dirty="0">
                <a:solidFill>
                  <a:schemeClr val="accent6">
                    <a:lumMod val="75000"/>
                  </a:schemeClr>
                </a:solidFill>
                <a:latin typeface="+mj-lt"/>
              </a:rPr>
              <a:t>number</a:t>
            </a:r>
            <a:r>
              <a:rPr lang="en-GB" sz="1200" dirty="0">
                <a:solidFill>
                  <a:schemeClr val="accent6">
                    <a:lumMod val="75000"/>
                  </a:schemeClr>
                </a:solidFill>
                <a:latin typeface="+mj-lt"/>
              </a:rPr>
              <a:t>: </a:t>
            </a:r>
            <a:r>
              <a:rPr lang="en-GB" sz="1200" dirty="0" smtClean="0">
                <a:solidFill>
                  <a:schemeClr val="accent6">
                    <a:lumMod val="75000"/>
                  </a:schemeClr>
                </a:solidFill>
                <a:latin typeface="+mj-lt"/>
              </a:rPr>
              <a:t>101128813</a:t>
            </a:r>
            <a:endParaRPr lang="en-GB" dirty="0">
              <a:solidFill>
                <a:schemeClr val="accent6">
                  <a:lumMod val="75000"/>
                </a:schemeClr>
              </a:solidFill>
            </a:endParaRPr>
          </a:p>
        </p:txBody>
      </p:sp>
      <p:sp>
        <p:nvSpPr>
          <p:cNvPr id="14" name="Title 1"/>
          <p:cNvSpPr>
            <a:spLocks noGrp="1"/>
          </p:cNvSpPr>
          <p:nvPr>
            <p:ph type="title"/>
          </p:nvPr>
        </p:nvSpPr>
        <p:spPr>
          <a:xfrm>
            <a:off x="228477" y="1106634"/>
            <a:ext cx="8657103" cy="435295"/>
          </a:xfrm>
        </p:spPr>
        <p:txBody>
          <a:bodyPr/>
          <a:lstStyle/>
          <a:p>
            <a:r>
              <a:rPr lang="en-GB" sz="2800" dirty="0" smtClean="0">
                <a:solidFill>
                  <a:srgbClr val="000099"/>
                </a:solidFill>
              </a:rPr>
              <a:t>Dissemination deliverables</a:t>
            </a:r>
            <a:endParaRPr lang="en-US" sz="2800" dirty="0">
              <a:solidFill>
                <a:srgbClr val="000099"/>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739244458"/>
              </p:ext>
            </p:extLst>
          </p:nvPr>
        </p:nvGraphicFramePr>
        <p:xfrm>
          <a:off x="640978" y="1680073"/>
          <a:ext cx="7817222" cy="3400269"/>
        </p:xfrm>
        <a:graphic>
          <a:graphicData uri="http://schemas.openxmlformats.org/drawingml/2006/table">
            <a:tbl>
              <a:tblPr firstRow="1" firstCol="1" bandRow="1">
                <a:tableStyleId>{5C22544A-7EE6-4342-B048-85BDC9FD1C3A}</a:tableStyleId>
              </a:tblPr>
              <a:tblGrid>
                <a:gridCol w="1101921"/>
                <a:gridCol w="2508025"/>
                <a:gridCol w="1237943"/>
                <a:gridCol w="2969333"/>
              </a:tblGrid>
              <a:tr h="501951">
                <a:tc>
                  <a:txBody>
                    <a:bodyPr/>
                    <a:lstStyle/>
                    <a:p>
                      <a:pPr algn="just">
                        <a:lnSpc>
                          <a:spcPct val="107000"/>
                        </a:lnSpc>
                        <a:spcAft>
                          <a:spcPts val="0"/>
                        </a:spcAft>
                      </a:pPr>
                      <a:r>
                        <a:rPr lang="en-GB" sz="1200">
                          <a:effectLst/>
                        </a:rPr>
                        <a:t>Deliverable No</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GB" sz="1200">
                          <a:effectLst/>
                        </a:rPr>
                        <a:t>Deliverable name</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GB" sz="1200">
                          <a:effectLst/>
                        </a:rPr>
                        <a:t>Due date (month number)</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GB" sz="1200">
                          <a:effectLst/>
                        </a:rPr>
                        <a:t>Description (format and language)</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412695">
                <a:tc>
                  <a:txBody>
                    <a:bodyPr/>
                    <a:lstStyle/>
                    <a:p>
                      <a:pPr algn="just">
                        <a:lnSpc>
                          <a:spcPct val="107000"/>
                        </a:lnSpc>
                        <a:spcAft>
                          <a:spcPts val="0"/>
                        </a:spcAft>
                      </a:pPr>
                      <a:r>
                        <a:rPr lang="en-GB" sz="1200">
                          <a:effectLst/>
                        </a:rPr>
                        <a:t>D7.1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GB" sz="1200" dirty="0">
                          <a:effectLst/>
                        </a:rPr>
                        <a:t>Dissemination plan</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GB" sz="1200">
                          <a:effectLst/>
                        </a:rPr>
                        <a:t>M3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GB" sz="1200">
                          <a:effectLst/>
                        </a:rPr>
                        <a:t>electronic, EN</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509778">
                <a:tc>
                  <a:txBody>
                    <a:bodyPr/>
                    <a:lstStyle/>
                    <a:p>
                      <a:pPr algn="just">
                        <a:lnSpc>
                          <a:spcPct val="107000"/>
                        </a:lnSpc>
                        <a:spcAft>
                          <a:spcPts val="0"/>
                        </a:spcAft>
                      </a:pPr>
                      <a:r>
                        <a:rPr lang="en-GB" sz="1200">
                          <a:effectLst/>
                        </a:rPr>
                        <a:t>D7.2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GB" sz="1200">
                          <a:effectLst/>
                        </a:rPr>
                        <a:t>Website of the project launched and sustain</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GB" sz="1200">
                          <a:effectLst/>
                        </a:rPr>
                        <a:t>M3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GB" sz="1200">
                          <a:effectLst/>
                        </a:rPr>
                        <a:t>electronic, EN</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509778">
                <a:tc>
                  <a:txBody>
                    <a:bodyPr/>
                    <a:lstStyle/>
                    <a:p>
                      <a:pPr algn="just">
                        <a:lnSpc>
                          <a:spcPct val="107000"/>
                        </a:lnSpc>
                        <a:spcAft>
                          <a:spcPts val="0"/>
                        </a:spcAft>
                      </a:pPr>
                      <a:r>
                        <a:rPr lang="en-GB" sz="1200">
                          <a:effectLst/>
                        </a:rPr>
                        <a:t>D7.3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GB" sz="1200">
                          <a:effectLst/>
                        </a:rPr>
                        <a:t>Promo material for the project promotion</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GB" sz="1200" dirty="0">
                          <a:effectLst/>
                        </a:rPr>
                        <a:t>M2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GB" sz="1200">
                          <a:effectLst/>
                        </a:rPr>
                        <a:t>electronic, printed, EN, Serbian, Bosnian</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704892">
                <a:tc>
                  <a:txBody>
                    <a:bodyPr/>
                    <a:lstStyle/>
                    <a:p>
                      <a:pPr algn="just">
                        <a:lnSpc>
                          <a:spcPct val="107000"/>
                        </a:lnSpc>
                        <a:spcAft>
                          <a:spcPts val="0"/>
                        </a:spcAft>
                      </a:pPr>
                      <a:r>
                        <a:rPr lang="en-GB" sz="1200">
                          <a:effectLst/>
                        </a:rPr>
                        <a:t>D7.4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GB" sz="1200">
                          <a:effectLst/>
                        </a:rPr>
                        <a:t>Media content and announcements through social media of HEIs and economy partners</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GB" sz="1200">
                          <a:effectLst/>
                        </a:rPr>
                        <a:t>M36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GB" sz="1200" dirty="0">
                          <a:effectLst/>
                        </a:rPr>
                        <a:t>electronic, EN, Serbian, Bosnian</a:t>
                      </a:r>
                      <a:endParaRPr lang="en-US" sz="1200" dirty="0">
                        <a:effectLst/>
                      </a:endParaRPr>
                    </a:p>
                    <a:p>
                      <a:pPr>
                        <a:lnSpc>
                          <a:spcPct val="107000"/>
                        </a:lnSpc>
                        <a:spcAft>
                          <a:spcPts val="0"/>
                        </a:spcAft>
                        <a:tabLst>
                          <a:tab pos="782955" algn="l"/>
                        </a:tabLst>
                      </a:pPr>
                      <a:r>
                        <a:rPr lang="en-GB" sz="12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509918">
                <a:tc>
                  <a:txBody>
                    <a:bodyPr/>
                    <a:lstStyle/>
                    <a:p>
                      <a:pPr algn="just">
                        <a:lnSpc>
                          <a:spcPct val="107000"/>
                        </a:lnSpc>
                        <a:spcAft>
                          <a:spcPts val="0"/>
                        </a:spcAft>
                      </a:pPr>
                      <a:r>
                        <a:rPr lang="en-GB" sz="1200">
                          <a:effectLst/>
                        </a:rPr>
                        <a:t>D7.5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GB" sz="1200">
                          <a:effectLst/>
                        </a:rPr>
                        <a:t>Project promotion on live events organised during the project life</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GB" sz="1200">
                          <a:effectLst/>
                        </a:rPr>
                        <a:t>M32, M36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GB" sz="1200">
                          <a:effectLst/>
                        </a:rPr>
                        <a:t>electronic, EN</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51257">
                <a:tc>
                  <a:txBody>
                    <a:bodyPr/>
                    <a:lstStyle/>
                    <a:p>
                      <a:pPr algn="just">
                        <a:lnSpc>
                          <a:spcPct val="107000"/>
                        </a:lnSpc>
                        <a:spcAft>
                          <a:spcPts val="0"/>
                        </a:spcAft>
                      </a:pPr>
                      <a:r>
                        <a:rPr lang="en-GB" sz="1200">
                          <a:effectLst/>
                        </a:rPr>
                        <a:t>D7.6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GB" sz="1200">
                          <a:effectLst/>
                        </a:rPr>
                        <a:t>Monography</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GB" sz="1200">
                          <a:effectLst/>
                        </a:rPr>
                        <a:t>M31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GB" sz="1200" dirty="0">
                          <a:effectLst/>
                        </a:rPr>
                        <a:t>electronic, EN, Serbian, Bosnian</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3308036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17"/>
          <p:cNvSpPr>
            <a:spLocks noChangeShapeType="1"/>
          </p:cNvSpPr>
          <p:nvPr/>
        </p:nvSpPr>
        <p:spPr bwMode="auto">
          <a:xfrm>
            <a:off x="0" y="1052348"/>
            <a:ext cx="9144000" cy="0"/>
          </a:xfrm>
          <a:prstGeom prst="line">
            <a:avLst/>
          </a:prstGeom>
          <a:ln w="38100">
            <a:solidFill>
              <a:srgbClr val="C00000"/>
            </a:solidFill>
            <a:headEnd/>
            <a:tailEnd/>
          </a:ln>
          <a:extLst/>
        </p:spPr>
        <p:style>
          <a:lnRef idx="1">
            <a:schemeClr val="accent2"/>
          </a:lnRef>
          <a:fillRef idx="0">
            <a:schemeClr val="accent2"/>
          </a:fillRef>
          <a:effectRef idx="0">
            <a:schemeClr val="accent2"/>
          </a:effectRef>
          <a:fontRef idx="minor">
            <a:schemeClr val="tx1"/>
          </a:fontRef>
        </p:style>
        <p:txBody>
          <a:bodyPr/>
          <a:lstStyle/>
          <a:p>
            <a:endParaRPr lang="en-US"/>
          </a:p>
        </p:txBody>
      </p:sp>
      <p:sp>
        <p:nvSpPr>
          <p:cNvPr id="205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algn="ctr" eaLnBrk="0" fontAlgn="base" hangingPunct="0">
              <a:spcBef>
                <a:spcPct val="0"/>
              </a:spcBef>
              <a:spcAft>
                <a:spcPct val="0"/>
              </a:spcAft>
              <a:defRPr sz="3200">
                <a:solidFill>
                  <a:schemeClr val="tx1"/>
                </a:solidFill>
                <a:latin typeface="Times New Roman" pitchFamily="18" charset="0"/>
              </a:defRPr>
            </a:lvl6pPr>
            <a:lvl7pPr marL="2971800" indent="-228600" algn="ctr" eaLnBrk="0" fontAlgn="base" hangingPunct="0">
              <a:spcBef>
                <a:spcPct val="0"/>
              </a:spcBef>
              <a:spcAft>
                <a:spcPct val="0"/>
              </a:spcAft>
              <a:defRPr sz="3200">
                <a:solidFill>
                  <a:schemeClr val="tx1"/>
                </a:solidFill>
                <a:latin typeface="Times New Roman" pitchFamily="18" charset="0"/>
              </a:defRPr>
            </a:lvl7pPr>
            <a:lvl8pPr marL="3429000" indent="-228600" algn="ctr" eaLnBrk="0" fontAlgn="base" hangingPunct="0">
              <a:spcBef>
                <a:spcPct val="0"/>
              </a:spcBef>
              <a:spcAft>
                <a:spcPct val="0"/>
              </a:spcAft>
              <a:defRPr sz="3200">
                <a:solidFill>
                  <a:schemeClr val="tx1"/>
                </a:solidFill>
                <a:latin typeface="Times New Roman" pitchFamily="18" charset="0"/>
              </a:defRPr>
            </a:lvl8pPr>
            <a:lvl9pPr marL="3886200" indent="-228600" algn="ctr" eaLnBrk="0" fontAlgn="base" hangingPunct="0">
              <a:spcBef>
                <a:spcPct val="0"/>
              </a:spcBef>
              <a:spcAft>
                <a:spcPct val="0"/>
              </a:spcAft>
              <a:defRPr sz="3200">
                <a:solidFill>
                  <a:schemeClr val="tx1"/>
                </a:solidFill>
                <a:latin typeface="Times New Roman" pitchFamily="18" charset="0"/>
              </a:defRPr>
            </a:lvl9pPr>
          </a:lstStyle>
          <a:p>
            <a:fld id="{E7432A94-D470-44A6-8F23-C6949BA55821}" type="slidenum">
              <a:rPr lang="en-US" altLang="en-US" sz="1400" smtClean="0"/>
              <a:pPr/>
              <a:t>11</a:t>
            </a:fld>
            <a:endParaRPr lang="en-US" altLang="en-US" sz="1400" dirty="0" smtClean="0"/>
          </a:p>
        </p:txBody>
      </p:sp>
      <p:pic>
        <p:nvPicPr>
          <p:cNvPr id="3" name="Picture 2"/>
          <p:cNvPicPr>
            <a:picLocks noChangeAspect="1"/>
          </p:cNvPicPr>
          <p:nvPr/>
        </p:nvPicPr>
        <p:blipFill>
          <a:blip r:embed="rId3"/>
          <a:stretch>
            <a:fillRect/>
          </a:stretch>
        </p:blipFill>
        <p:spPr>
          <a:xfrm>
            <a:off x="1" y="62550"/>
            <a:ext cx="2922104" cy="953285"/>
          </a:xfrm>
          <a:prstGeom prst="rect">
            <a:avLst/>
          </a:prstGeom>
        </p:spPr>
      </p:pic>
      <p:pic>
        <p:nvPicPr>
          <p:cNvPr id="4" name="Picture 3"/>
          <p:cNvPicPr>
            <a:picLocks noChangeAspect="1"/>
          </p:cNvPicPr>
          <p:nvPr/>
        </p:nvPicPr>
        <p:blipFill>
          <a:blip r:embed="rId4"/>
          <a:stretch>
            <a:fillRect/>
          </a:stretch>
        </p:blipFill>
        <p:spPr>
          <a:xfrm>
            <a:off x="6444227" y="62550"/>
            <a:ext cx="2455944" cy="867467"/>
          </a:xfrm>
          <a:prstGeom prst="rect">
            <a:avLst/>
          </a:prstGeom>
        </p:spPr>
      </p:pic>
      <p:cxnSp>
        <p:nvCxnSpPr>
          <p:cNvPr id="11" name="Straight Connector 10"/>
          <p:cNvCxnSpPr/>
          <p:nvPr/>
        </p:nvCxnSpPr>
        <p:spPr bwMode="auto">
          <a:xfrm>
            <a:off x="-14971" y="6070763"/>
            <a:ext cx="9144000" cy="10305"/>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12" name="TextBox 11"/>
          <p:cNvSpPr txBox="1"/>
          <p:nvPr/>
        </p:nvSpPr>
        <p:spPr>
          <a:xfrm>
            <a:off x="67103" y="6116575"/>
            <a:ext cx="8955155" cy="646331"/>
          </a:xfrm>
          <a:prstGeom prst="rect">
            <a:avLst/>
          </a:prstGeom>
          <a:noFill/>
        </p:spPr>
        <p:txBody>
          <a:bodyPr wrap="square" rtlCol="0">
            <a:spAutoFit/>
          </a:bodyPr>
          <a:lstStyle/>
          <a:p>
            <a:r>
              <a:rPr lang="en-US" sz="1200" b="1" dirty="0">
                <a:solidFill>
                  <a:schemeClr val="accent6">
                    <a:lumMod val="75000"/>
                  </a:schemeClr>
                </a:solidFill>
                <a:latin typeface="+mj-lt"/>
              </a:rPr>
              <a:t>Network of centers for regional short study programs in the countries of the Western </a:t>
            </a:r>
            <a:r>
              <a:rPr lang="en-US" sz="1200" b="1" dirty="0" smtClean="0">
                <a:solidFill>
                  <a:schemeClr val="accent6">
                    <a:lumMod val="75000"/>
                  </a:schemeClr>
                </a:solidFill>
                <a:latin typeface="+mj-lt"/>
              </a:rPr>
              <a:t>Balkans</a:t>
            </a:r>
            <a:endParaRPr lang="sr-Latn-BA" sz="1200" b="1" dirty="0" smtClean="0">
              <a:solidFill>
                <a:schemeClr val="accent6">
                  <a:lumMod val="75000"/>
                </a:schemeClr>
              </a:solidFill>
              <a:latin typeface="+mj-lt"/>
            </a:endParaRPr>
          </a:p>
          <a:p>
            <a:r>
              <a:rPr lang="en-GB" sz="1200" b="1" dirty="0" smtClean="0">
                <a:solidFill>
                  <a:schemeClr val="accent6">
                    <a:lumMod val="75000"/>
                  </a:schemeClr>
                </a:solidFill>
                <a:latin typeface="+mj-lt"/>
              </a:rPr>
              <a:t>Call</a:t>
            </a:r>
            <a:r>
              <a:rPr lang="en-GB" sz="1200" dirty="0">
                <a:solidFill>
                  <a:schemeClr val="accent6">
                    <a:lumMod val="75000"/>
                  </a:schemeClr>
                </a:solidFill>
                <a:latin typeface="+mj-lt"/>
              </a:rPr>
              <a:t>: </a:t>
            </a:r>
            <a:r>
              <a:rPr lang="en-GB" sz="1200" dirty="0" smtClean="0">
                <a:solidFill>
                  <a:schemeClr val="accent6">
                    <a:lumMod val="75000"/>
                  </a:schemeClr>
                </a:solidFill>
                <a:latin typeface="+mj-lt"/>
              </a:rPr>
              <a:t>ERASMUS-EDU-2023-CBHE</a:t>
            </a:r>
            <a:endParaRPr lang="sr-Latn-BA" sz="1200" dirty="0" smtClean="0">
              <a:solidFill>
                <a:schemeClr val="accent6">
                  <a:lumMod val="75000"/>
                </a:schemeClr>
              </a:solidFill>
              <a:latin typeface="+mj-lt"/>
            </a:endParaRPr>
          </a:p>
          <a:p>
            <a:r>
              <a:rPr lang="en-GB" sz="1200" b="1" dirty="0" smtClean="0">
                <a:solidFill>
                  <a:schemeClr val="accent6">
                    <a:lumMod val="75000"/>
                  </a:schemeClr>
                </a:solidFill>
                <a:latin typeface="+mj-lt"/>
              </a:rPr>
              <a:t>Project </a:t>
            </a:r>
            <a:r>
              <a:rPr lang="en-GB" sz="1200" b="1" dirty="0">
                <a:solidFill>
                  <a:schemeClr val="accent6">
                    <a:lumMod val="75000"/>
                  </a:schemeClr>
                </a:solidFill>
                <a:latin typeface="+mj-lt"/>
              </a:rPr>
              <a:t>number</a:t>
            </a:r>
            <a:r>
              <a:rPr lang="en-GB" sz="1200" dirty="0">
                <a:solidFill>
                  <a:schemeClr val="accent6">
                    <a:lumMod val="75000"/>
                  </a:schemeClr>
                </a:solidFill>
                <a:latin typeface="+mj-lt"/>
              </a:rPr>
              <a:t>: </a:t>
            </a:r>
            <a:r>
              <a:rPr lang="en-GB" sz="1200" dirty="0" smtClean="0">
                <a:solidFill>
                  <a:schemeClr val="accent6">
                    <a:lumMod val="75000"/>
                  </a:schemeClr>
                </a:solidFill>
                <a:latin typeface="+mj-lt"/>
              </a:rPr>
              <a:t>101128813</a:t>
            </a:r>
            <a:endParaRPr lang="en-GB" dirty="0">
              <a:solidFill>
                <a:schemeClr val="accent6">
                  <a:lumMod val="75000"/>
                </a:schemeClr>
              </a:solidFill>
            </a:endParaRPr>
          </a:p>
        </p:txBody>
      </p:sp>
      <p:sp>
        <p:nvSpPr>
          <p:cNvPr id="14" name="Title 1"/>
          <p:cNvSpPr>
            <a:spLocks noGrp="1"/>
          </p:cNvSpPr>
          <p:nvPr>
            <p:ph type="title"/>
          </p:nvPr>
        </p:nvSpPr>
        <p:spPr>
          <a:xfrm>
            <a:off x="228477" y="1106634"/>
            <a:ext cx="8657103" cy="435295"/>
          </a:xfrm>
        </p:spPr>
        <p:txBody>
          <a:bodyPr/>
          <a:lstStyle/>
          <a:p>
            <a:r>
              <a:rPr lang="en-GB" sz="2800" dirty="0" smtClean="0">
                <a:solidFill>
                  <a:srgbClr val="000099"/>
                </a:solidFill>
              </a:rPr>
              <a:t>Exploitation</a:t>
            </a:r>
            <a:endParaRPr lang="en-US" sz="2800" dirty="0">
              <a:solidFill>
                <a:srgbClr val="000099"/>
              </a:solidFill>
            </a:endParaRPr>
          </a:p>
        </p:txBody>
      </p:sp>
      <p:sp>
        <p:nvSpPr>
          <p:cNvPr id="15" name="Content Placeholder 1"/>
          <p:cNvSpPr>
            <a:spLocks noGrp="1"/>
          </p:cNvSpPr>
          <p:nvPr>
            <p:ph idx="1"/>
          </p:nvPr>
        </p:nvSpPr>
        <p:spPr>
          <a:xfrm>
            <a:off x="228477" y="1757082"/>
            <a:ext cx="8671694" cy="422786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just">
              <a:buNone/>
            </a:pPr>
            <a:r>
              <a:rPr lang="en-GB" sz="2000" dirty="0"/>
              <a:t>The primary goal of the exploitation plan is to continue supporting both the tangible and intangible outcomes of the main project, translating research and development efforts into practical solutions that benefit society, industry, and the economy. </a:t>
            </a:r>
            <a:r>
              <a:rPr lang="en-GB" sz="2000" dirty="0" smtClean="0"/>
              <a:t>The following key points are essential for accomplishing this objective:</a:t>
            </a:r>
            <a:endParaRPr lang="en-US" sz="2000" dirty="0" smtClean="0"/>
          </a:p>
          <a:p>
            <a:pPr marL="0" indent="0" algn="just">
              <a:buNone/>
            </a:pPr>
            <a:r>
              <a:rPr lang="en-US" sz="2000" dirty="0" smtClean="0"/>
              <a:t>1. Joint short study programs are attractive, up-to-date and conform to quality standards;</a:t>
            </a:r>
          </a:p>
          <a:p>
            <a:pPr marL="0" indent="0" algn="just">
              <a:buNone/>
            </a:pPr>
            <a:r>
              <a:rPr lang="en-US" sz="2000" dirty="0" smtClean="0"/>
              <a:t>2. Centers for short study programs are operational and sustainable, </a:t>
            </a:r>
            <a:r>
              <a:rPr lang="en-GB" sz="2000" dirty="0" smtClean="0"/>
              <a:t>signing </a:t>
            </a:r>
            <a:r>
              <a:rPr lang="en-GB" sz="2000" dirty="0"/>
              <a:t>cooperation agreements, based on each economy partner </a:t>
            </a:r>
            <a:r>
              <a:rPr lang="en-GB" sz="2000" dirty="0" smtClean="0"/>
              <a:t>needs;</a:t>
            </a:r>
            <a:endParaRPr lang="en-US" sz="2000" dirty="0" smtClean="0"/>
          </a:p>
          <a:p>
            <a:pPr marL="0" indent="0" algn="just">
              <a:buNone/>
            </a:pPr>
            <a:r>
              <a:rPr lang="en-US" sz="2000" dirty="0" smtClean="0"/>
              <a:t>3. </a:t>
            </a:r>
            <a:r>
              <a:rPr lang="en-GB" sz="2000" dirty="0"/>
              <a:t>During round tables and Interim and Final conference the wider group of stakeholders and decision makers are </a:t>
            </a:r>
            <a:r>
              <a:rPr lang="en-GB" sz="2000" dirty="0" smtClean="0"/>
              <a:t>invited;</a:t>
            </a:r>
          </a:p>
          <a:p>
            <a:pPr marL="0" indent="0" algn="just">
              <a:buNone/>
            </a:pPr>
            <a:r>
              <a:rPr lang="en-GB" sz="2000" dirty="0" smtClean="0"/>
              <a:t>4. </a:t>
            </a:r>
            <a:r>
              <a:rPr lang="en-GB" sz="2000" dirty="0"/>
              <a:t>Monography of the project </a:t>
            </a:r>
            <a:r>
              <a:rPr lang="en-GB" sz="2000" dirty="0" smtClean="0"/>
              <a:t>is delivered </a:t>
            </a:r>
            <a:r>
              <a:rPr lang="en-GB" sz="2000" dirty="0"/>
              <a:t>on the Final event to all stakeholders in order to provide project sustainability. </a:t>
            </a:r>
            <a:endParaRPr lang="en-US" sz="2000" dirty="0"/>
          </a:p>
        </p:txBody>
      </p:sp>
    </p:spTree>
    <p:extLst>
      <p:ext uri="{BB962C8B-B14F-4D97-AF65-F5344CB8AC3E}">
        <p14:creationId xmlns:p14="http://schemas.microsoft.com/office/powerpoint/2010/main" val="39936074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17"/>
          <p:cNvSpPr>
            <a:spLocks noChangeShapeType="1"/>
          </p:cNvSpPr>
          <p:nvPr/>
        </p:nvSpPr>
        <p:spPr bwMode="auto">
          <a:xfrm>
            <a:off x="0" y="1052348"/>
            <a:ext cx="9144000" cy="0"/>
          </a:xfrm>
          <a:prstGeom prst="line">
            <a:avLst/>
          </a:prstGeom>
          <a:ln w="38100">
            <a:solidFill>
              <a:srgbClr val="C00000"/>
            </a:solidFill>
            <a:headEnd/>
            <a:tailEnd/>
          </a:ln>
          <a:extLst/>
        </p:spPr>
        <p:style>
          <a:lnRef idx="1">
            <a:schemeClr val="accent2"/>
          </a:lnRef>
          <a:fillRef idx="0">
            <a:schemeClr val="accent2"/>
          </a:fillRef>
          <a:effectRef idx="0">
            <a:schemeClr val="accent2"/>
          </a:effectRef>
          <a:fontRef idx="minor">
            <a:schemeClr val="tx1"/>
          </a:fontRef>
        </p:style>
        <p:txBody>
          <a:bodyPr/>
          <a:lstStyle/>
          <a:p>
            <a:endParaRPr lang="en-US"/>
          </a:p>
        </p:txBody>
      </p:sp>
      <p:sp>
        <p:nvSpPr>
          <p:cNvPr id="205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algn="ctr" eaLnBrk="0" fontAlgn="base" hangingPunct="0">
              <a:spcBef>
                <a:spcPct val="0"/>
              </a:spcBef>
              <a:spcAft>
                <a:spcPct val="0"/>
              </a:spcAft>
              <a:defRPr sz="3200">
                <a:solidFill>
                  <a:schemeClr val="tx1"/>
                </a:solidFill>
                <a:latin typeface="Times New Roman" pitchFamily="18" charset="0"/>
              </a:defRPr>
            </a:lvl6pPr>
            <a:lvl7pPr marL="2971800" indent="-228600" algn="ctr" eaLnBrk="0" fontAlgn="base" hangingPunct="0">
              <a:spcBef>
                <a:spcPct val="0"/>
              </a:spcBef>
              <a:spcAft>
                <a:spcPct val="0"/>
              </a:spcAft>
              <a:defRPr sz="3200">
                <a:solidFill>
                  <a:schemeClr val="tx1"/>
                </a:solidFill>
                <a:latin typeface="Times New Roman" pitchFamily="18" charset="0"/>
              </a:defRPr>
            </a:lvl7pPr>
            <a:lvl8pPr marL="3429000" indent="-228600" algn="ctr" eaLnBrk="0" fontAlgn="base" hangingPunct="0">
              <a:spcBef>
                <a:spcPct val="0"/>
              </a:spcBef>
              <a:spcAft>
                <a:spcPct val="0"/>
              </a:spcAft>
              <a:defRPr sz="3200">
                <a:solidFill>
                  <a:schemeClr val="tx1"/>
                </a:solidFill>
                <a:latin typeface="Times New Roman" pitchFamily="18" charset="0"/>
              </a:defRPr>
            </a:lvl8pPr>
            <a:lvl9pPr marL="3886200" indent="-228600" algn="ctr" eaLnBrk="0" fontAlgn="base" hangingPunct="0">
              <a:spcBef>
                <a:spcPct val="0"/>
              </a:spcBef>
              <a:spcAft>
                <a:spcPct val="0"/>
              </a:spcAft>
              <a:defRPr sz="3200">
                <a:solidFill>
                  <a:schemeClr val="tx1"/>
                </a:solidFill>
                <a:latin typeface="Times New Roman" pitchFamily="18" charset="0"/>
              </a:defRPr>
            </a:lvl9pPr>
          </a:lstStyle>
          <a:p>
            <a:fld id="{E7432A94-D470-44A6-8F23-C6949BA55821}" type="slidenum">
              <a:rPr lang="en-US" altLang="en-US" sz="1400" smtClean="0"/>
              <a:pPr/>
              <a:t>12</a:t>
            </a:fld>
            <a:endParaRPr lang="en-US" altLang="en-US" sz="1400" dirty="0" smtClean="0"/>
          </a:p>
        </p:txBody>
      </p:sp>
      <p:pic>
        <p:nvPicPr>
          <p:cNvPr id="3" name="Picture 2"/>
          <p:cNvPicPr>
            <a:picLocks noChangeAspect="1"/>
          </p:cNvPicPr>
          <p:nvPr/>
        </p:nvPicPr>
        <p:blipFill>
          <a:blip r:embed="rId3"/>
          <a:stretch>
            <a:fillRect/>
          </a:stretch>
        </p:blipFill>
        <p:spPr>
          <a:xfrm>
            <a:off x="1" y="62550"/>
            <a:ext cx="2922104" cy="953285"/>
          </a:xfrm>
          <a:prstGeom prst="rect">
            <a:avLst/>
          </a:prstGeom>
        </p:spPr>
      </p:pic>
      <p:pic>
        <p:nvPicPr>
          <p:cNvPr id="4" name="Picture 3"/>
          <p:cNvPicPr>
            <a:picLocks noChangeAspect="1"/>
          </p:cNvPicPr>
          <p:nvPr/>
        </p:nvPicPr>
        <p:blipFill>
          <a:blip r:embed="rId4"/>
          <a:stretch>
            <a:fillRect/>
          </a:stretch>
        </p:blipFill>
        <p:spPr>
          <a:xfrm>
            <a:off x="6444227" y="62550"/>
            <a:ext cx="2455944" cy="867467"/>
          </a:xfrm>
          <a:prstGeom prst="rect">
            <a:avLst/>
          </a:prstGeom>
        </p:spPr>
      </p:pic>
      <p:cxnSp>
        <p:nvCxnSpPr>
          <p:cNvPr id="11" name="Straight Connector 10"/>
          <p:cNvCxnSpPr/>
          <p:nvPr/>
        </p:nvCxnSpPr>
        <p:spPr bwMode="auto">
          <a:xfrm>
            <a:off x="-14971" y="6070763"/>
            <a:ext cx="9144000" cy="10305"/>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12" name="TextBox 11"/>
          <p:cNvSpPr txBox="1"/>
          <p:nvPr/>
        </p:nvSpPr>
        <p:spPr>
          <a:xfrm>
            <a:off x="67103" y="6116575"/>
            <a:ext cx="8955155" cy="646331"/>
          </a:xfrm>
          <a:prstGeom prst="rect">
            <a:avLst/>
          </a:prstGeom>
          <a:noFill/>
        </p:spPr>
        <p:txBody>
          <a:bodyPr wrap="square" rtlCol="0">
            <a:spAutoFit/>
          </a:bodyPr>
          <a:lstStyle/>
          <a:p>
            <a:r>
              <a:rPr lang="en-US" sz="1200" b="1" dirty="0">
                <a:solidFill>
                  <a:schemeClr val="accent6">
                    <a:lumMod val="75000"/>
                  </a:schemeClr>
                </a:solidFill>
                <a:latin typeface="+mj-lt"/>
              </a:rPr>
              <a:t>Network of centers for regional short study programs in the countries of the Western </a:t>
            </a:r>
            <a:r>
              <a:rPr lang="en-US" sz="1200" b="1" dirty="0" smtClean="0">
                <a:solidFill>
                  <a:schemeClr val="accent6">
                    <a:lumMod val="75000"/>
                  </a:schemeClr>
                </a:solidFill>
                <a:latin typeface="+mj-lt"/>
              </a:rPr>
              <a:t>Balkans</a:t>
            </a:r>
            <a:endParaRPr lang="sr-Latn-BA" sz="1200" b="1" dirty="0" smtClean="0">
              <a:solidFill>
                <a:schemeClr val="accent6">
                  <a:lumMod val="75000"/>
                </a:schemeClr>
              </a:solidFill>
              <a:latin typeface="+mj-lt"/>
            </a:endParaRPr>
          </a:p>
          <a:p>
            <a:r>
              <a:rPr lang="en-GB" sz="1200" b="1" dirty="0" smtClean="0">
                <a:solidFill>
                  <a:schemeClr val="accent6">
                    <a:lumMod val="75000"/>
                  </a:schemeClr>
                </a:solidFill>
                <a:latin typeface="+mj-lt"/>
              </a:rPr>
              <a:t>Call</a:t>
            </a:r>
            <a:r>
              <a:rPr lang="en-GB" sz="1200" dirty="0">
                <a:solidFill>
                  <a:schemeClr val="accent6">
                    <a:lumMod val="75000"/>
                  </a:schemeClr>
                </a:solidFill>
                <a:latin typeface="+mj-lt"/>
              </a:rPr>
              <a:t>: </a:t>
            </a:r>
            <a:r>
              <a:rPr lang="en-GB" sz="1200" dirty="0" smtClean="0">
                <a:solidFill>
                  <a:schemeClr val="accent6">
                    <a:lumMod val="75000"/>
                  </a:schemeClr>
                </a:solidFill>
                <a:latin typeface="+mj-lt"/>
              </a:rPr>
              <a:t>ERASMUS-EDU-2023-CBHE</a:t>
            </a:r>
            <a:endParaRPr lang="sr-Latn-BA" sz="1200" dirty="0" smtClean="0">
              <a:solidFill>
                <a:schemeClr val="accent6">
                  <a:lumMod val="75000"/>
                </a:schemeClr>
              </a:solidFill>
              <a:latin typeface="+mj-lt"/>
            </a:endParaRPr>
          </a:p>
          <a:p>
            <a:r>
              <a:rPr lang="en-GB" sz="1200" b="1" dirty="0" smtClean="0">
                <a:solidFill>
                  <a:schemeClr val="accent6">
                    <a:lumMod val="75000"/>
                  </a:schemeClr>
                </a:solidFill>
                <a:latin typeface="+mj-lt"/>
              </a:rPr>
              <a:t>Project </a:t>
            </a:r>
            <a:r>
              <a:rPr lang="en-GB" sz="1200" b="1" dirty="0">
                <a:solidFill>
                  <a:schemeClr val="accent6">
                    <a:lumMod val="75000"/>
                  </a:schemeClr>
                </a:solidFill>
                <a:latin typeface="+mj-lt"/>
              </a:rPr>
              <a:t>number</a:t>
            </a:r>
            <a:r>
              <a:rPr lang="en-GB" sz="1200" dirty="0">
                <a:solidFill>
                  <a:schemeClr val="accent6">
                    <a:lumMod val="75000"/>
                  </a:schemeClr>
                </a:solidFill>
                <a:latin typeface="+mj-lt"/>
              </a:rPr>
              <a:t>: </a:t>
            </a:r>
            <a:r>
              <a:rPr lang="en-GB" sz="1200" dirty="0" smtClean="0">
                <a:solidFill>
                  <a:schemeClr val="accent6">
                    <a:lumMod val="75000"/>
                  </a:schemeClr>
                </a:solidFill>
                <a:latin typeface="+mj-lt"/>
              </a:rPr>
              <a:t>101128813</a:t>
            </a:r>
            <a:endParaRPr lang="en-GB" dirty="0">
              <a:solidFill>
                <a:schemeClr val="accent6">
                  <a:lumMod val="75000"/>
                </a:schemeClr>
              </a:solidFill>
            </a:endParaRPr>
          </a:p>
        </p:txBody>
      </p:sp>
      <p:sp>
        <p:nvSpPr>
          <p:cNvPr id="6" name="Rectangle 5"/>
          <p:cNvSpPr/>
          <p:nvPr/>
        </p:nvSpPr>
        <p:spPr>
          <a:xfrm>
            <a:off x="33675" y="1295825"/>
            <a:ext cx="9046707" cy="923330"/>
          </a:xfrm>
          <a:prstGeom prst="rect">
            <a:avLst/>
          </a:prstGeom>
          <a:noFill/>
        </p:spPr>
        <p:txBody>
          <a:bodyPr wrap="none" lIns="91440" tIns="45720" rIns="91440" bIns="45720">
            <a:spAutoFit/>
            <a:scene3d>
              <a:camera prst="orthographicFront"/>
              <a:lightRig rig="threePt" dir="t"/>
            </a:scene3d>
            <a:sp3d extrusionH="57150">
              <a:bevelT w="38100" h="38100" prst="relaxedInset"/>
            </a:sp3d>
          </a:bodyPr>
          <a:lstStyle/>
          <a:p>
            <a:pPr algn="ctr"/>
            <a:r>
              <a:rPr lang="en-US" sz="54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Thank you for your attention!</a:t>
            </a:r>
            <a:endParaRPr lang="en-U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pic>
        <p:nvPicPr>
          <p:cNvPr id="7170" name="Picture 2" descr="What is a LAN? Local Area Network - Cisc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53830" y="2462631"/>
            <a:ext cx="5981700" cy="3362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05568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17"/>
          <p:cNvSpPr>
            <a:spLocks noChangeShapeType="1"/>
          </p:cNvSpPr>
          <p:nvPr/>
        </p:nvSpPr>
        <p:spPr bwMode="auto">
          <a:xfrm>
            <a:off x="0" y="1052348"/>
            <a:ext cx="9144000" cy="0"/>
          </a:xfrm>
          <a:prstGeom prst="line">
            <a:avLst/>
          </a:prstGeom>
          <a:ln w="38100">
            <a:solidFill>
              <a:srgbClr val="C00000"/>
            </a:solidFill>
            <a:headEnd/>
            <a:tailEnd/>
          </a:ln>
          <a:extLst/>
        </p:spPr>
        <p:style>
          <a:lnRef idx="1">
            <a:schemeClr val="accent2"/>
          </a:lnRef>
          <a:fillRef idx="0">
            <a:schemeClr val="accent2"/>
          </a:fillRef>
          <a:effectRef idx="0">
            <a:schemeClr val="accent2"/>
          </a:effectRef>
          <a:fontRef idx="minor">
            <a:schemeClr val="tx1"/>
          </a:fontRef>
        </p:style>
        <p:txBody>
          <a:bodyPr/>
          <a:lstStyle/>
          <a:p>
            <a:endParaRPr lang="en-US"/>
          </a:p>
        </p:txBody>
      </p:sp>
      <p:sp>
        <p:nvSpPr>
          <p:cNvPr id="2" name="Title 1"/>
          <p:cNvSpPr>
            <a:spLocks noGrp="1"/>
          </p:cNvSpPr>
          <p:nvPr>
            <p:ph type="title"/>
          </p:nvPr>
        </p:nvSpPr>
        <p:spPr>
          <a:xfrm>
            <a:off x="243067" y="1062146"/>
            <a:ext cx="8657103" cy="552766"/>
          </a:xfrm>
        </p:spPr>
        <p:txBody>
          <a:bodyPr/>
          <a:lstStyle/>
          <a:p>
            <a:r>
              <a:rPr lang="en-GB" sz="2800" dirty="0" smtClean="0">
                <a:solidFill>
                  <a:srgbClr val="000099"/>
                </a:solidFill>
              </a:rPr>
              <a:t>Introduction</a:t>
            </a:r>
            <a:endParaRPr lang="en-GB" sz="2800" dirty="0">
              <a:solidFill>
                <a:srgbClr val="000099"/>
              </a:solidFill>
            </a:endParaRPr>
          </a:p>
        </p:txBody>
      </p:sp>
      <p:sp>
        <p:nvSpPr>
          <p:cNvPr id="5" name="Content Placeholder 4"/>
          <p:cNvSpPr>
            <a:spLocks noGrp="1"/>
          </p:cNvSpPr>
          <p:nvPr>
            <p:ph idx="1"/>
          </p:nvPr>
        </p:nvSpPr>
        <p:spPr>
          <a:xfrm>
            <a:off x="243067" y="1710527"/>
            <a:ext cx="8657103" cy="4323722"/>
          </a:xfrm>
        </p:spPr>
        <p:txBody>
          <a:bodyPr/>
          <a:lstStyle/>
          <a:p>
            <a:pPr algn="just"/>
            <a:r>
              <a:rPr lang="en-GB" sz="2000" b="1" dirty="0"/>
              <a:t>Project summary </a:t>
            </a:r>
            <a:endParaRPr lang="en-US" sz="2000" b="1" dirty="0"/>
          </a:p>
          <a:p>
            <a:pPr marL="0" indent="0" algn="just">
              <a:buNone/>
            </a:pPr>
            <a:r>
              <a:rPr lang="en-GB" sz="2000" dirty="0"/>
              <a:t>The overall goal of the WBNET project is to introduce joint short study programs in the higher education institutions (HEIs) of the Western Balkans (WB) through the establishment of the Centres for Short Study Programs. </a:t>
            </a:r>
            <a:endParaRPr lang="en-US" sz="2000" dirty="0"/>
          </a:p>
          <a:p>
            <a:pPr algn="just">
              <a:buFont typeface="Arial" panose="020B0604020202020204" pitchFamily="34" charset="0"/>
              <a:buChar char="•"/>
            </a:pPr>
            <a:r>
              <a:rPr lang="en-GB" sz="2000" b="1" dirty="0"/>
              <a:t>Dissemination objectives</a:t>
            </a:r>
            <a:endParaRPr lang="en-US" sz="2000" b="1" dirty="0"/>
          </a:p>
          <a:p>
            <a:pPr marL="0" indent="0" algn="just">
              <a:buNone/>
            </a:pPr>
            <a:r>
              <a:rPr lang="en-GB" sz="2000" dirty="0"/>
              <a:t>The main objectives of dissemination plan are to ensure that the project's results are effectively communicated to the relevant stakeholders and that the project outcomes are utilized to their maximum potential.</a:t>
            </a:r>
            <a:endParaRPr lang="en-US" sz="2000" dirty="0"/>
          </a:p>
          <a:p>
            <a:pPr marL="0" indent="0" algn="just">
              <a:buNone/>
            </a:pPr>
            <a:r>
              <a:rPr lang="en-GB" sz="2000" dirty="0"/>
              <a:t>The primary goal of project dissemination is to engage all relevant stakeholders and provide an updated information on project results. </a:t>
            </a:r>
            <a:endParaRPr lang="en-GB" sz="2000" dirty="0" smtClean="0"/>
          </a:p>
          <a:p>
            <a:pPr lvl="0" algn="just"/>
            <a:r>
              <a:rPr lang="en-GB" sz="2000" dirty="0"/>
              <a:t>Making accessible tangible project products (project outputs);</a:t>
            </a:r>
            <a:endParaRPr lang="en-US" sz="2000" dirty="0"/>
          </a:p>
          <a:p>
            <a:pPr lvl="0" algn="just"/>
            <a:r>
              <a:rPr lang="en-GB" sz="2000" dirty="0"/>
              <a:t>Raising awareness and extend the impacts (project outcomes</a:t>
            </a:r>
            <a:r>
              <a:rPr lang="en-GB" sz="2000" dirty="0" smtClean="0"/>
              <a:t>).</a:t>
            </a:r>
            <a:endParaRPr lang="en-GB" sz="2000" dirty="0">
              <a:solidFill>
                <a:srgbClr val="000099"/>
              </a:solidFill>
            </a:endParaRPr>
          </a:p>
        </p:txBody>
      </p:sp>
      <p:sp>
        <p:nvSpPr>
          <p:cNvPr id="205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algn="ctr" eaLnBrk="0" fontAlgn="base" hangingPunct="0">
              <a:spcBef>
                <a:spcPct val="0"/>
              </a:spcBef>
              <a:spcAft>
                <a:spcPct val="0"/>
              </a:spcAft>
              <a:defRPr sz="3200">
                <a:solidFill>
                  <a:schemeClr val="tx1"/>
                </a:solidFill>
                <a:latin typeface="Times New Roman" pitchFamily="18" charset="0"/>
              </a:defRPr>
            </a:lvl6pPr>
            <a:lvl7pPr marL="2971800" indent="-228600" algn="ctr" eaLnBrk="0" fontAlgn="base" hangingPunct="0">
              <a:spcBef>
                <a:spcPct val="0"/>
              </a:spcBef>
              <a:spcAft>
                <a:spcPct val="0"/>
              </a:spcAft>
              <a:defRPr sz="3200">
                <a:solidFill>
                  <a:schemeClr val="tx1"/>
                </a:solidFill>
                <a:latin typeface="Times New Roman" pitchFamily="18" charset="0"/>
              </a:defRPr>
            </a:lvl7pPr>
            <a:lvl8pPr marL="3429000" indent="-228600" algn="ctr" eaLnBrk="0" fontAlgn="base" hangingPunct="0">
              <a:spcBef>
                <a:spcPct val="0"/>
              </a:spcBef>
              <a:spcAft>
                <a:spcPct val="0"/>
              </a:spcAft>
              <a:defRPr sz="3200">
                <a:solidFill>
                  <a:schemeClr val="tx1"/>
                </a:solidFill>
                <a:latin typeface="Times New Roman" pitchFamily="18" charset="0"/>
              </a:defRPr>
            </a:lvl8pPr>
            <a:lvl9pPr marL="3886200" indent="-228600" algn="ctr" eaLnBrk="0" fontAlgn="base" hangingPunct="0">
              <a:spcBef>
                <a:spcPct val="0"/>
              </a:spcBef>
              <a:spcAft>
                <a:spcPct val="0"/>
              </a:spcAft>
              <a:defRPr sz="3200">
                <a:solidFill>
                  <a:schemeClr val="tx1"/>
                </a:solidFill>
                <a:latin typeface="Times New Roman" pitchFamily="18" charset="0"/>
              </a:defRPr>
            </a:lvl9pPr>
          </a:lstStyle>
          <a:p>
            <a:fld id="{E7432A94-D470-44A6-8F23-C6949BA55821}" type="slidenum">
              <a:rPr lang="en-US" altLang="en-US" sz="1400" smtClean="0"/>
              <a:pPr/>
              <a:t>2</a:t>
            </a:fld>
            <a:endParaRPr lang="en-US" altLang="en-US" sz="1400" dirty="0" smtClean="0"/>
          </a:p>
        </p:txBody>
      </p:sp>
      <p:pic>
        <p:nvPicPr>
          <p:cNvPr id="3" name="Picture 2"/>
          <p:cNvPicPr>
            <a:picLocks noChangeAspect="1"/>
          </p:cNvPicPr>
          <p:nvPr/>
        </p:nvPicPr>
        <p:blipFill>
          <a:blip r:embed="rId3"/>
          <a:stretch>
            <a:fillRect/>
          </a:stretch>
        </p:blipFill>
        <p:spPr>
          <a:xfrm>
            <a:off x="1" y="62550"/>
            <a:ext cx="2922104" cy="953285"/>
          </a:xfrm>
          <a:prstGeom prst="rect">
            <a:avLst/>
          </a:prstGeom>
        </p:spPr>
      </p:pic>
      <p:pic>
        <p:nvPicPr>
          <p:cNvPr id="4" name="Picture 3"/>
          <p:cNvPicPr>
            <a:picLocks noChangeAspect="1"/>
          </p:cNvPicPr>
          <p:nvPr/>
        </p:nvPicPr>
        <p:blipFill>
          <a:blip r:embed="rId4"/>
          <a:stretch>
            <a:fillRect/>
          </a:stretch>
        </p:blipFill>
        <p:spPr>
          <a:xfrm>
            <a:off x="6444227" y="62550"/>
            <a:ext cx="2455944" cy="867467"/>
          </a:xfrm>
          <a:prstGeom prst="rect">
            <a:avLst/>
          </a:prstGeom>
        </p:spPr>
      </p:pic>
      <p:cxnSp>
        <p:nvCxnSpPr>
          <p:cNvPr id="11" name="Straight Connector 10"/>
          <p:cNvCxnSpPr/>
          <p:nvPr/>
        </p:nvCxnSpPr>
        <p:spPr bwMode="auto">
          <a:xfrm>
            <a:off x="-3396" y="6070763"/>
            <a:ext cx="9144000" cy="10305"/>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12" name="TextBox 11"/>
          <p:cNvSpPr txBox="1"/>
          <p:nvPr/>
        </p:nvSpPr>
        <p:spPr>
          <a:xfrm>
            <a:off x="67103" y="6116575"/>
            <a:ext cx="8955155" cy="646331"/>
          </a:xfrm>
          <a:prstGeom prst="rect">
            <a:avLst/>
          </a:prstGeom>
          <a:noFill/>
        </p:spPr>
        <p:txBody>
          <a:bodyPr wrap="square" rtlCol="0">
            <a:spAutoFit/>
          </a:bodyPr>
          <a:lstStyle/>
          <a:p>
            <a:r>
              <a:rPr lang="en-US" sz="1200" b="1" dirty="0">
                <a:solidFill>
                  <a:schemeClr val="accent6">
                    <a:lumMod val="75000"/>
                  </a:schemeClr>
                </a:solidFill>
                <a:latin typeface="+mj-lt"/>
              </a:rPr>
              <a:t>Network of centers for regional short study programs in the countries of the Western </a:t>
            </a:r>
            <a:r>
              <a:rPr lang="en-US" sz="1200" b="1" dirty="0" smtClean="0">
                <a:solidFill>
                  <a:schemeClr val="accent6">
                    <a:lumMod val="75000"/>
                  </a:schemeClr>
                </a:solidFill>
                <a:latin typeface="+mj-lt"/>
              </a:rPr>
              <a:t>Balkans</a:t>
            </a:r>
            <a:endParaRPr lang="sr-Latn-BA" sz="1200" b="1" dirty="0" smtClean="0">
              <a:solidFill>
                <a:schemeClr val="accent6">
                  <a:lumMod val="75000"/>
                </a:schemeClr>
              </a:solidFill>
              <a:latin typeface="+mj-lt"/>
            </a:endParaRPr>
          </a:p>
          <a:p>
            <a:r>
              <a:rPr lang="en-GB" sz="1200" b="1" dirty="0" smtClean="0">
                <a:solidFill>
                  <a:schemeClr val="accent6">
                    <a:lumMod val="75000"/>
                  </a:schemeClr>
                </a:solidFill>
                <a:latin typeface="+mj-lt"/>
              </a:rPr>
              <a:t>Call</a:t>
            </a:r>
            <a:r>
              <a:rPr lang="en-GB" sz="1200" b="1" dirty="0">
                <a:solidFill>
                  <a:schemeClr val="accent6">
                    <a:lumMod val="75000"/>
                  </a:schemeClr>
                </a:solidFill>
                <a:latin typeface="+mj-lt"/>
              </a:rPr>
              <a:t>:</a:t>
            </a:r>
            <a:r>
              <a:rPr lang="en-GB" sz="1200" dirty="0">
                <a:solidFill>
                  <a:schemeClr val="accent6">
                    <a:lumMod val="75000"/>
                  </a:schemeClr>
                </a:solidFill>
                <a:latin typeface="+mj-lt"/>
              </a:rPr>
              <a:t> </a:t>
            </a:r>
            <a:r>
              <a:rPr lang="en-GB" sz="1200" dirty="0" smtClean="0">
                <a:solidFill>
                  <a:schemeClr val="accent6">
                    <a:lumMod val="75000"/>
                  </a:schemeClr>
                </a:solidFill>
                <a:latin typeface="+mj-lt"/>
              </a:rPr>
              <a:t>ERASMUS-EDU-2023-CBHE</a:t>
            </a:r>
            <a:endParaRPr lang="sr-Latn-BA" sz="1200" dirty="0" smtClean="0">
              <a:solidFill>
                <a:schemeClr val="accent6">
                  <a:lumMod val="75000"/>
                </a:schemeClr>
              </a:solidFill>
              <a:latin typeface="+mj-lt"/>
            </a:endParaRPr>
          </a:p>
          <a:p>
            <a:r>
              <a:rPr lang="en-GB" sz="1200" b="1" dirty="0" smtClean="0">
                <a:solidFill>
                  <a:schemeClr val="accent6">
                    <a:lumMod val="75000"/>
                  </a:schemeClr>
                </a:solidFill>
                <a:latin typeface="+mj-lt"/>
              </a:rPr>
              <a:t>Project </a:t>
            </a:r>
            <a:r>
              <a:rPr lang="en-GB" sz="1200" b="1" dirty="0">
                <a:solidFill>
                  <a:schemeClr val="accent6">
                    <a:lumMod val="75000"/>
                  </a:schemeClr>
                </a:solidFill>
                <a:latin typeface="+mj-lt"/>
              </a:rPr>
              <a:t>number: </a:t>
            </a:r>
            <a:r>
              <a:rPr lang="en-GB" sz="1200" dirty="0" smtClean="0">
                <a:solidFill>
                  <a:schemeClr val="accent6">
                    <a:lumMod val="75000"/>
                  </a:schemeClr>
                </a:solidFill>
                <a:latin typeface="+mj-lt"/>
              </a:rPr>
              <a:t>101128813</a:t>
            </a:r>
            <a:endParaRPr lang="en-GB" dirty="0">
              <a:solidFill>
                <a:schemeClr val="accent6">
                  <a:lumMod val="75000"/>
                </a:schemeClr>
              </a:solidFill>
            </a:endParaRPr>
          </a:p>
        </p:txBody>
      </p:sp>
    </p:spTree>
    <p:extLst>
      <p:ext uri="{BB962C8B-B14F-4D97-AF65-F5344CB8AC3E}">
        <p14:creationId xmlns:p14="http://schemas.microsoft.com/office/powerpoint/2010/main" val="18351498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17"/>
          <p:cNvSpPr>
            <a:spLocks noChangeShapeType="1"/>
          </p:cNvSpPr>
          <p:nvPr/>
        </p:nvSpPr>
        <p:spPr bwMode="auto">
          <a:xfrm>
            <a:off x="0" y="1052348"/>
            <a:ext cx="9144000" cy="0"/>
          </a:xfrm>
          <a:prstGeom prst="line">
            <a:avLst/>
          </a:prstGeom>
          <a:ln w="38100">
            <a:solidFill>
              <a:srgbClr val="C00000"/>
            </a:solidFill>
            <a:headEnd/>
            <a:tailEnd/>
          </a:ln>
          <a:extLst/>
        </p:spPr>
        <p:style>
          <a:lnRef idx="1">
            <a:schemeClr val="accent2"/>
          </a:lnRef>
          <a:fillRef idx="0">
            <a:schemeClr val="accent2"/>
          </a:fillRef>
          <a:effectRef idx="0">
            <a:schemeClr val="accent2"/>
          </a:effectRef>
          <a:fontRef idx="minor">
            <a:schemeClr val="tx1"/>
          </a:fontRef>
        </p:style>
        <p:txBody>
          <a:bodyPr/>
          <a:lstStyle/>
          <a:p>
            <a:endParaRPr lang="en-US"/>
          </a:p>
        </p:txBody>
      </p:sp>
      <p:sp>
        <p:nvSpPr>
          <p:cNvPr id="205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algn="ctr" eaLnBrk="0" fontAlgn="base" hangingPunct="0">
              <a:spcBef>
                <a:spcPct val="0"/>
              </a:spcBef>
              <a:spcAft>
                <a:spcPct val="0"/>
              </a:spcAft>
              <a:defRPr sz="3200">
                <a:solidFill>
                  <a:schemeClr val="tx1"/>
                </a:solidFill>
                <a:latin typeface="Times New Roman" pitchFamily="18" charset="0"/>
              </a:defRPr>
            </a:lvl6pPr>
            <a:lvl7pPr marL="2971800" indent="-228600" algn="ctr" eaLnBrk="0" fontAlgn="base" hangingPunct="0">
              <a:spcBef>
                <a:spcPct val="0"/>
              </a:spcBef>
              <a:spcAft>
                <a:spcPct val="0"/>
              </a:spcAft>
              <a:defRPr sz="3200">
                <a:solidFill>
                  <a:schemeClr val="tx1"/>
                </a:solidFill>
                <a:latin typeface="Times New Roman" pitchFamily="18" charset="0"/>
              </a:defRPr>
            </a:lvl7pPr>
            <a:lvl8pPr marL="3429000" indent="-228600" algn="ctr" eaLnBrk="0" fontAlgn="base" hangingPunct="0">
              <a:spcBef>
                <a:spcPct val="0"/>
              </a:spcBef>
              <a:spcAft>
                <a:spcPct val="0"/>
              </a:spcAft>
              <a:defRPr sz="3200">
                <a:solidFill>
                  <a:schemeClr val="tx1"/>
                </a:solidFill>
                <a:latin typeface="Times New Roman" pitchFamily="18" charset="0"/>
              </a:defRPr>
            </a:lvl8pPr>
            <a:lvl9pPr marL="3886200" indent="-228600" algn="ctr" eaLnBrk="0" fontAlgn="base" hangingPunct="0">
              <a:spcBef>
                <a:spcPct val="0"/>
              </a:spcBef>
              <a:spcAft>
                <a:spcPct val="0"/>
              </a:spcAft>
              <a:defRPr sz="3200">
                <a:solidFill>
                  <a:schemeClr val="tx1"/>
                </a:solidFill>
                <a:latin typeface="Times New Roman" pitchFamily="18" charset="0"/>
              </a:defRPr>
            </a:lvl9pPr>
          </a:lstStyle>
          <a:p>
            <a:fld id="{E7432A94-D470-44A6-8F23-C6949BA55821}" type="slidenum">
              <a:rPr lang="en-US" altLang="en-US" sz="1400" smtClean="0"/>
              <a:pPr/>
              <a:t>3</a:t>
            </a:fld>
            <a:endParaRPr lang="en-US" altLang="en-US" sz="1400" dirty="0" smtClean="0"/>
          </a:p>
        </p:txBody>
      </p:sp>
      <p:pic>
        <p:nvPicPr>
          <p:cNvPr id="3" name="Picture 2"/>
          <p:cNvPicPr>
            <a:picLocks noChangeAspect="1"/>
          </p:cNvPicPr>
          <p:nvPr/>
        </p:nvPicPr>
        <p:blipFill>
          <a:blip r:embed="rId3"/>
          <a:stretch>
            <a:fillRect/>
          </a:stretch>
        </p:blipFill>
        <p:spPr>
          <a:xfrm>
            <a:off x="1" y="62550"/>
            <a:ext cx="2922104" cy="953285"/>
          </a:xfrm>
          <a:prstGeom prst="rect">
            <a:avLst/>
          </a:prstGeom>
        </p:spPr>
      </p:pic>
      <p:pic>
        <p:nvPicPr>
          <p:cNvPr id="4" name="Picture 3"/>
          <p:cNvPicPr>
            <a:picLocks noChangeAspect="1"/>
          </p:cNvPicPr>
          <p:nvPr/>
        </p:nvPicPr>
        <p:blipFill>
          <a:blip r:embed="rId4"/>
          <a:stretch>
            <a:fillRect/>
          </a:stretch>
        </p:blipFill>
        <p:spPr>
          <a:xfrm>
            <a:off x="6444227" y="62550"/>
            <a:ext cx="2455944" cy="867467"/>
          </a:xfrm>
          <a:prstGeom prst="rect">
            <a:avLst/>
          </a:prstGeom>
        </p:spPr>
      </p:pic>
      <p:cxnSp>
        <p:nvCxnSpPr>
          <p:cNvPr id="11" name="Straight Connector 10"/>
          <p:cNvCxnSpPr/>
          <p:nvPr/>
        </p:nvCxnSpPr>
        <p:spPr bwMode="auto">
          <a:xfrm>
            <a:off x="-14971" y="6070763"/>
            <a:ext cx="9144000" cy="10305"/>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12" name="TextBox 11"/>
          <p:cNvSpPr txBox="1"/>
          <p:nvPr/>
        </p:nvSpPr>
        <p:spPr>
          <a:xfrm>
            <a:off x="67103" y="6116575"/>
            <a:ext cx="8955155" cy="646331"/>
          </a:xfrm>
          <a:prstGeom prst="rect">
            <a:avLst/>
          </a:prstGeom>
          <a:noFill/>
        </p:spPr>
        <p:txBody>
          <a:bodyPr wrap="square" rtlCol="0">
            <a:spAutoFit/>
          </a:bodyPr>
          <a:lstStyle/>
          <a:p>
            <a:r>
              <a:rPr lang="en-US" sz="1200" b="1" dirty="0">
                <a:solidFill>
                  <a:schemeClr val="accent6">
                    <a:lumMod val="75000"/>
                  </a:schemeClr>
                </a:solidFill>
                <a:latin typeface="+mj-lt"/>
              </a:rPr>
              <a:t>Network of centers for regional short study programs in the countries of the Western </a:t>
            </a:r>
            <a:r>
              <a:rPr lang="en-US" sz="1200" b="1" dirty="0" smtClean="0">
                <a:solidFill>
                  <a:schemeClr val="accent6">
                    <a:lumMod val="75000"/>
                  </a:schemeClr>
                </a:solidFill>
                <a:latin typeface="+mj-lt"/>
              </a:rPr>
              <a:t>Balkans</a:t>
            </a:r>
            <a:endParaRPr lang="sr-Latn-BA" sz="1200" b="1" dirty="0" smtClean="0">
              <a:solidFill>
                <a:schemeClr val="accent6">
                  <a:lumMod val="75000"/>
                </a:schemeClr>
              </a:solidFill>
              <a:latin typeface="+mj-lt"/>
            </a:endParaRPr>
          </a:p>
          <a:p>
            <a:r>
              <a:rPr lang="en-GB" sz="1200" b="1" dirty="0" smtClean="0">
                <a:solidFill>
                  <a:schemeClr val="accent6">
                    <a:lumMod val="75000"/>
                  </a:schemeClr>
                </a:solidFill>
                <a:latin typeface="+mj-lt"/>
              </a:rPr>
              <a:t>Call</a:t>
            </a:r>
            <a:r>
              <a:rPr lang="en-GB" sz="1200" dirty="0">
                <a:solidFill>
                  <a:schemeClr val="accent6">
                    <a:lumMod val="75000"/>
                  </a:schemeClr>
                </a:solidFill>
                <a:latin typeface="+mj-lt"/>
              </a:rPr>
              <a:t>: </a:t>
            </a:r>
            <a:r>
              <a:rPr lang="en-GB" sz="1200" dirty="0" smtClean="0">
                <a:solidFill>
                  <a:schemeClr val="accent6">
                    <a:lumMod val="75000"/>
                  </a:schemeClr>
                </a:solidFill>
                <a:latin typeface="+mj-lt"/>
              </a:rPr>
              <a:t>ERASMUS-EDU-2023-CBHE</a:t>
            </a:r>
            <a:endParaRPr lang="sr-Latn-BA" sz="1200" dirty="0" smtClean="0">
              <a:solidFill>
                <a:schemeClr val="accent6">
                  <a:lumMod val="75000"/>
                </a:schemeClr>
              </a:solidFill>
              <a:latin typeface="+mj-lt"/>
            </a:endParaRPr>
          </a:p>
          <a:p>
            <a:r>
              <a:rPr lang="en-GB" sz="1200" b="1" dirty="0" smtClean="0">
                <a:solidFill>
                  <a:schemeClr val="accent6">
                    <a:lumMod val="75000"/>
                  </a:schemeClr>
                </a:solidFill>
                <a:latin typeface="+mj-lt"/>
              </a:rPr>
              <a:t>Project </a:t>
            </a:r>
            <a:r>
              <a:rPr lang="en-GB" sz="1200" b="1" dirty="0">
                <a:solidFill>
                  <a:schemeClr val="accent6">
                    <a:lumMod val="75000"/>
                  </a:schemeClr>
                </a:solidFill>
                <a:latin typeface="+mj-lt"/>
              </a:rPr>
              <a:t>number</a:t>
            </a:r>
            <a:r>
              <a:rPr lang="en-GB" sz="1200" dirty="0">
                <a:solidFill>
                  <a:schemeClr val="accent6">
                    <a:lumMod val="75000"/>
                  </a:schemeClr>
                </a:solidFill>
                <a:latin typeface="+mj-lt"/>
              </a:rPr>
              <a:t>: </a:t>
            </a:r>
            <a:r>
              <a:rPr lang="en-GB" sz="1200" dirty="0" smtClean="0">
                <a:solidFill>
                  <a:schemeClr val="accent6">
                    <a:lumMod val="75000"/>
                  </a:schemeClr>
                </a:solidFill>
                <a:latin typeface="+mj-lt"/>
              </a:rPr>
              <a:t>101128813</a:t>
            </a:r>
            <a:endParaRPr lang="en-GB" dirty="0">
              <a:solidFill>
                <a:schemeClr val="accent6">
                  <a:lumMod val="75000"/>
                </a:schemeClr>
              </a:solidFill>
            </a:endParaRPr>
          </a:p>
        </p:txBody>
      </p:sp>
      <p:sp>
        <p:nvSpPr>
          <p:cNvPr id="8" name="Title 1"/>
          <p:cNvSpPr>
            <a:spLocks noGrp="1"/>
          </p:cNvSpPr>
          <p:nvPr>
            <p:ph type="title"/>
          </p:nvPr>
        </p:nvSpPr>
        <p:spPr>
          <a:xfrm>
            <a:off x="243067" y="1062146"/>
            <a:ext cx="8657103" cy="552766"/>
          </a:xfrm>
        </p:spPr>
        <p:txBody>
          <a:bodyPr/>
          <a:lstStyle/>
          <a:p>
            <a:r>
              <a:rPr lang="en-GB" sz="2800" dirty="0">
                <a:solidFill>
                  <a:srgbClr val="000099"/>
                </a:solidFill>
              </a:rPr>
              <a:t>Target audience &amp; communication channels</a:t>
            </a:r>
            <a:endParaRPr lang="en-US" sz="2800" dirty="0">
              <a:solidFill>
                <a:srgbClr val="000099"/>
              </a:solidFill>
            </a:endParaRPr>
          </a:p>
        </p:txBody>
      </p:sp>
      <p:sp>
        <p:nvSpPr>
          <p:cNvPr id="9" name="Content Placeholder 4"/>
          <p:cNvSpPr>
            <a:spLocks noGrp="1"/>
          </p:cNvSpPr>
          <p:nvPr>
            <p:ph idx="1"/>
          </p:nvPr>
        </p:nvSpPr>
        <p:spPr>
          <a:xfrm>
            <a:off x="243067" y="1650419"/>
            <a:ext cx="8657103" cy="4323722"/>
          </a:xfrm>
        </p:spPr>
        <p:txBody>
          <a:bodyPr/>
          <a:lstStyle/>
          <a:p>
            <a:pPr marL="0" indent="0" algn="just">
              <a:buNone/>
            </a:pPr>
            <a:r>
              <a:rPr lang="en-GB" sz="2000" dirty="0"/>
              <a:t>The dissemination will be organized on different levels (department, institutional, local, regional, national, and international), aimed at different target groups (academic staff, current and prospective students, universities in partner countries, industrial and business communities) and carried out during and post the project.</a:t>
            </a:r>
            <a:endParaRPr lang="en-US" sz="2000" dirty="0"/>
          </a:p>
          <a:p>
            <a:pPr marL="0" indent="0" algn="just">
              <a:buNone/>
            </a:pPr>
            <a:r>
              <a:rPr lang="en-GB" sz="2000" dirty="0"/>
              <a:t>Main target groups aimed to be tackled with dissemination activities are:</a:t>
            </a:r>
            <a:endParaRPr lang="en-US" sz="2000" dirty="0"/>
          </a:p>
          <a:p>
            <a:pPr lvl="0" algn="just"/>
            <a:r>
              <a:rPr lang="en-GB" sz="2000" dirty="0"/>
              <a:t>Students of participating WB HEIs, </a:t>
            </a:r>
            <a:endParaRPr lang="en-US" sz="2000" dirty="0"/>
          </a:p>
          <a:p>
            <a:pPr lvl="0" algn="just"/>
            <a:r>
              <a:rPr lang="en-GB" sz="2000" dirty="0"/>
              <a:t>Academic staff of participating WB HEIs, </a:t>
            </a:r>
            <a:endParaRPr lang="en-US" sz="2000" dirty="0"/>
          </a:p>
          <a:p>
            <a:pPr lvl="0" algn="just"/>
            <a:r>
              <a:rPr lang="en-GB" sz="2000" dirty="0"/>
              <a:t>Universities in surroundings, </a:t>
            </a:r>
            <a:endParaRPr lang="en-US" sz="2000" dirty="0"/>
          </a:p>
          <a:p>
            <a:pPr lvl="0" algn="just"/>
            <a:r>
              <a:rPr lang="en-GB" sz="2000" dirty="0"/>
              <a:t>Industrial and business institutions in partner countries including techno parks, business incubators, foundations for the development of innovative businesses and start-ups, and similar,</a:t>
            </a:r>
            <a:endParaRPr lang="en-US" sz="2000" dirty="0"/>
          </a:p>
          <a:p>
            <a:pPr lvl="0" algn="just"/>
            <a:r>
              <a:rPr lang="en-GB" sz="2000" dirty="0"/>
              <a:t>Individuals willing to up-skill themselves.</a:t>
            </a:r>
            <a:endParaRPr lang="en-US" sz="2000" dirty="0"/>
          </a:p>
        </p:txBody>
      </p:sp>
    </p:spTree>
    <p:extLst>
      <p:ext uri="{BB962C8B-B14F-4D97-AF65-F5344CB8AC3E}">
        <p14:creationId xmlns:p14="http://schemas.microsoft.com/office/powerpoint/2010/main" val="8725221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17"/>
          <p:cNvSpPr>
            <a:spLocks noChangeShapeType="1"/>
          </p:cNvSpPr>
          <p:nvPr/>
        </p:nvSpPr>
        <p:spPr bwMode="auto">
          <a:xfrm>
            <a:off x="0" y="1052348"/>
            <a:ext cx="9144000" cy="0"/>
          </a:xfrm>
          <a:prstGeom prst="line">
            <a:avLst/>
          </a:prstGeom>
          <a:ln w="38100">
            <a:solidFill>
              <a:srgbClr val="C00000"/>
            </a:solidFill>
            <a:headEnd/>
            <a:tailEnd/>
          </a:ln>
          <a:extLst/>
        </p:spPr>
        <p:style>
          <a:lnRef idx="1">
            <a:schemeClr val="accent2"/>
          </a:lnRef>
          <a:fillRef idx="0">
            <a:schemeClr val="accent2"/>
          </a:fillRef>
          <a:effectRef idx="0">
            <a:schemeClr val="accent2"/>
          </a:effectRef>
          <a:fontRef idx="minor">
            <a:schemeClr val="tx1"/>
          </a:fontRef>
        </p:style>
        <p:txBody>
          <a:bodyPr/>
          <a:lstStyle/>
          <a:p>
            <a:endParaRPr lang="en-US"/>
          </a:p>
        </p:txBody>
      </p:sp>
      <p:sp>
        <p:nvSpPr>
          <p:cNvPr id="205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algn="ctr" eaLnBrk="0" fontAlgn="base" hangingPunct="0">
              <a:spcBef>
                <a:spcPct val="0"/>
              </a:spcBef>
              <a:spcAft>
                <a:spcPct val="0"/>
              </a:spcAft>
              <a:defRPr sz="3200">
                <a:solidFill>
                  <a:schemeClr val="tx1"/>
                </a:solidFill>
                <a:latin typeface="Times New Roman" pitchFamily="18" charset="0"/>
              </a:defRPr>
            </a:lvl6pPr>
            <a:lvl7pPr marL="2971800" indent="-228600" algn="ctr" eaLnBrk="0" fontAlgn="base" hangingPunct="0">
              <a:spcBef>
                <a:spcPct val="0"/>
              </a:spcBef>
              <a:spcAft>
                <a:spcPct val="0"/>
              </a:spcAft>
              <a:defRPr sz="3200">
                <a:solidFill>
                  <a:schemeClr val="tx1"/>
                </a:solidFill>
                <a:latin typeface="Times New Roman" pitchFamily="18" charset="0"/>
              </a:defRPr>
            </a:lvl7pPr>
            <a:lvl8pPr marL="3429000" indent="-228600" algn="ctr" eaLnBrk="0" fontAlgn="base" hangingPunct="0">
              <a:spcBef>
                <a:spcPct val="0"/>
              </a:spcBef>
              <a:spcAft>
                <a:spcPct val="0"/>
              </a:spcAft>
              <a:defRPr sz="3200">
                <a:solidFill>
                  <a:schemeClr val="tx1"/>
                </a:solidFill>
                <a:latin typeface="Times New Roman" pitchFamily="18" charset="0"/>
              </a:defRPr>
            </a:lvl8pPr>
            <a:lvl9pPr marL="3886200" indent="-228600" algn="ctr" eaLnBrk="0" fontAlgn="base" hangingPunct="0">
              <a:spcBef>
                <a:spcPct val="0"/>
              </a:spcBef>
              <a:spcAft>
                <a:spcPct val="0"/>
              </a:spcAft>
              <a:defRPr sz="3200">
                <a:solidFill>
                  <a:schemeClr val="tx1"/>
                </a:solidFill>
                <a:latin typeface="Times New Roman" pitchFamily="18" charset="0"/>
              </a:defRPr>
            </a:lvl9pPr>
          </a:lstStyle>
          <a:p>
            <a:fld id="{E7432A94-D470-44A6-8F23-C6949BA55821}" type="slidenum">
              <a:rPr lang="en-US" altLang="en-US" sz="1400" smtClean="0"/>
              <a:pPr/>
              <a:t>4</a:t>
            </a:fld>
            <a:endParaRPr lang="en-US" altLang="en-US" sz="1400" dirty="0" smtClean="0"/>
          </a:p>
        </p:txBody>
      </p:sp>
      <p:pic>
        <p:nvPicPr>
          <p:cNvPr id="3" name="Picture 2"/>
          <p:cNvPicPr>
            <a:picLocks noChangeAspect="1"/>
          </p:cNvPicPr>
          <p:nvPr/>
        </p:nvPicPr>
        <p:blipFill>
          <a:blip r:embed="rId3"/>
          <a:stretch>
            <a:fillRect/>
          </a:stretch>
        </p:blipFill>
        <p:spPr>
          <a:xfrm>
            <a:off x="1" y="62550"/>
            <a:ext cx="2922104" cy="953285"/>
          </a:xfrm>
          <a:prstGeom prst="rect">
            <a:avLst/>
          </a:prstGeom>
        </p:spPr>
      </p:pic>
      <p:pic>
        <p:nvPicPr>
          <p:cNvPr id="4" name="Picture 3"/>
          <p:cNvPicPr>
            <a:picLocks noChangeAspect="1"/>
          </p:cNvPicPr>
          <p:nvPr/>
        </p:nvPicPr>
        <p:blipFill>
          <a:blip r:embed="rId4"/>
          <a:stretch>
            <a:fillRect/>
          </a:stretch>
        </p:blipFill>
        <p:spPr>
          <a:xfrm>
            <a:off x="6444227" y="62550"/>
            <a:ext cx="2455944" cy="867467"/>
          </a:xfrm>
          <a:prstGeom prst="rect">
            <a:avLst/>
          </a:prstGeom>
        </p:spPr>
      </p:pic>
      <p:cxnSp>
        <p:nvCxnSpPr>
          <p:cNvPr id="11" name="Straight Connector 10"/>
          <p:cNvCxnSpPr/>
          <p:nvPr/>
        </p:nvCxnSpPr>
        <p:spPr bwMode="auto">
          <a:xfrm>
            <a:off x="-14971" y="6070763"/>
            <a:ext cx="9144000" cy="10305"/>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12" name="TextBox 11"/>
          <p:cNvSpPr txBox="1"/>
          <p:nvPr/>
        </p:nvSpPr>
        <p:spPr>
          <a:xfrm>
            <a:off x="67103" y="6116575"/>
            <a:ext cx="8955155" cy="646331"/>
          </a:xfrm>
          <a:prstGeom prst="rect">
            <a:avLst/>
          </a:prstGeom>
          <a:noFill/>
        </p:spPr>
        <p:txBody>
          <a:bodyPr wrap="square" rtlCol="0">
            <a:spAutoFit/>
          </a:bodyPr>
          <a:lstStyle/>
          <a:p>
            <a:r>
              <a:rPr lang="en-US" sz="1200" b="1" dirty="0">
                <a:solidFill>
                  <a:schemeClr val="accent6">
                    <a:lumMod val="75000"/>
                  </a:schemeClr>
                </a:solidFill>
                <a:latin typeface="+mj-lt"/>
              </a:rPr>
              <a:t>Network of centers for regional short study programs in the countries of the Western </a:t>
            </a:r>
            <a:r>
              <a:rPr lang="en-US" sz="1200" b="1" dirty="0" smtClean="0">
                <a:solidFill>
                  <a:schemeClr val="accent6">
                    <a:lumMod val="75000"/>
                  </a:schemeClr>
                </a:solidFill>
                <a:latin typeface="+mj-lt"/>
              </a:rPr>
              <a:t>Balkans</a:t>
            </a:r>
            <a:endParaRPr lang="sr-Latn-BA" sz="1200" b="1" dirty="0" smtClean="0">
              <a:solidFill>
                <a:schemeClr val="accent6">
                  <a:lumMod val="75000"/>
                </a:schemeClr>
              </a:solidFill>
              <a:latin typeface="+mj-lt"/>
            </a:endParaRPr>
          </a:p>
          <a:p>
            <a:r>
              <a:rPr lang="en-GB" sz="1200" b="1" dirty="0" smtClean="0">
                <a:solidFill>
                  <a:schemeClr val="accent6">
                    <a:lumMod val="75000"/>
                  </a:schemeClr>
                </a:solidFill>
                <a:latin typeface="+mj-lt"/>
              </a:rPr>
              <a:t>Call</a:t>
            </a:r>
            <a:r>
              <a:rPr lang="en-GB" sz="1200" dirty="0">
                <a:solidFill>
                  <a:schemeClr val="accent6">
                    <a:lumMod val="75000"/>
                  </a:schemeClr>
                </a:solidFill>
                <a:latin typeface="+mj-lt"/>
              </a:rPr>
              <a:t>: </a:t>
            </a:r>
            <a:r>
              <a:rPr lang="en-GB" sz="1200" dirty="0" smtClean="0">
                <a:solidFill>
                  <a:schemeClr val="accent6">
                    <a:lumMod val="75000"/>
                  </a:schemeClr>
                </a:solidFill>
                <a:latin typeface="+mj-lt"/>
              </a:rPr>
              <a:t>ERASMUS-EDU-2023-CBHE</a:t>
            </a:r>
            <a:endParaRPr lang="sr-Latn-BA" sz="1200" dirty="0" smtClean="0">
              <a:solidFill>
                <a:schemeClr val="accent6">
                  <a:lumMod val="75000"/>
                </a:schemeClr>
              </a:solidFill>
              <a:latin typeface="+mj-lt"/>
            </a:endParaRPr>
          </a:p>
          <a:p>
            <a:r>
              <a:rPr lang="en-GB" sz="1200" b="1" dirty="0" smtClean="0">
                <a:solidFill>
                  <a:schemeClr val="accent6">
                    <a:lumMod val="75000"/>
                  </a:schemeClr>
                </a:solidFill>
                <a:latin typeface="+mj-lt"/>
              </a:rPr>
              <a:t>Project </a:t>
            </a:r>
            <a:r>
              <a:rPr lang="en-GB" sz="1200" b="1" dirty="0">
                <a:solidFill>
                  <a:schemeClr val="accent6">
                    <a:lumMod val="75000"/>
                  </a:schemeClr>
                </a:solidFill>
                <a:latin typeface="+mj-lt"/>
              </a:rPr>
              <a:t>number</a:t>
            </a:r>
            <a:r>
              <a:rPr lang="en-GB" sz="1200" dirty="0">
                <a:solidFill>
                  <a:schemeClr val="accent6">
                    <a:lumMod val="75000"/>
                  </a:schemeClr>
                </a:solidFill>
                <a:latin typeface="+mj-lt"/>
              </a:rPr>
              <a:t>: </a:t>
            </a:r>
            <a:r>
              <a:rPr lang="en-GB" sz="1200" dirty="0" smtClean="0">
                <a:solidFill>
                  <a:schemeClr val="accent6">
                    <a:lumMod val="75000"/>
                  </a:schemeClr>
                </a:solidFill>
                <a:latin typeface="+mj-lt"/>
              </a:rPr>
              <a:t>101128813</a:t>
            </a:r>
            <a:endParaRPr lang="en-GB" dirty="0">
              <a:solidFill>
                <a:schemeClr val="accent6">
                  <a:lumMod val="75000"/>
                </a:schemeClr>
              </a:solidFill>
            </a:endParaRPr>
          </a:p>
        </p:txBody>
      </p:sp>
      <p:sp>
        <p:nvSpPr>
          <p:cNvPr id="8" name="Title 1"/>
          <p:cNvSpPr>
            <a:spLocks noGrp="1"/>
          </p:cNvSpPr>
          <p:nvPr>
            <p:ph type="title"/>
          </p:nvPr>
        </p:nvSpPr>
        <p:spPr>
          <a:xfrm>
            <a:off x="228477" y="1106634"/>
            <a:ext cx="8657103" cy="552766"/>
          </a:xfrm>
        </p:spPr>
        <p:txBody>
          <a:bodyPr/>
          <a:lstStyle/>
          <a:p>
            <a:r>
              <a:rPr lang="en-GB" sz="2800" dirty="0" smtClean="0">
                <a:solidFill>
                  <a:srgbClr val="000099"/>
                </a:solidFill>
              </a:rPr>
              <a:t>Dissemination activities</a:t>
            </a:r>
            <a:endParaRPr lang="en-US" sz="2800" dirty="0">
              <a:solidFill>
                <a:srgbClr val="000099"/>
              </a:solidFill>
            </a:endParaRPr>
          </a:p>
        </p:txBody>
      </p:sp>
      <p:sp>
        <p:nvSpPr>
          <p:cNvPr id="2" name="Content Placeholder 1"/>
          <p:cNvSpPr>
            <a:spLocks noGrp="1"/>
          </p:cNvSpPr>
          <p:nvPr>
            <p:ph idx="1"/>
          </p:nvPr>
        </p:nvSpPr>
        <p:spPr>
          <a:xfrm>
            <a:off x="228477" y="1579660"/>
            <a:ext cx="8533380" cy="44062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a:buFont typeface="Arial" panose="020B0604020202020204" pitchFamily="34" charset="0"/>
              <a:buChar char="•"/>
            </a:pPr>
            <a:r>
              <a:rPr lang="en-GB" sz="2000" dirty="0"/>
              <a:t>Dissemination activities will be implemented in line with the Dissemination Plan developed and approved during the Kick-off meeting. Dissemination work plan will be with the list of specific project outcomes and outputs to be disseminated, dissemination levels, list of tools and channels linked to specific target groups and particular time period along with the list of indicators and evidences. </a:t>
            </a:r>
            <a:endParaRPr lang="en-GB" sz="2000" dirty="0" smtClean="0"/>
          </a:p>
          <a:p>
            <a:pPr algn="just">
              <a:buFont typeface="Arial" panose="020B0604020202020204" pitchFamily="34" charset="0"/>
              <a:buChar char="•"/>
            </a:pPr>
            <a:r>
              <a:rPr lang="en-GB" sz="2000" dirty="0"/>
              <a:t>Dissemination of the project will encompass both ongoing activities during the whole life of the project (such as project website population, continuous posting in project social media groups, publication of announcement and news on partners’ websites and social media, project presentation at events of different levels, biannual newsletters etc.) and dedicated activities and events</a:t>
            </a:r>
            <a:r>
              <a:rPr lang="en-GB" sz="2000" dirty="0" smtClean="0"/>
              <a:t>.</a:t>
            </a:r>
          </a:p>
          <a:p>
            <a:pPr algn="just">
              <a:buFont typeface="Arial" panose="020B0604020202020204" pitchFamily="34" charset="0"/>
              <a:buChar char="•"/>
            </a:pPr>
            <a:r>
              <a:rPr lang="en-GB" sz="2000" dirty="0"/>
              <a:t>The activities will be led by </a:t>
            </a:r>
            <a:r>
              <a:rPr lang="en-GB" sz="2000" b="1" dirty="0"/>
              <a:t>Dissemination Board</a:t>
            </a:r>
            <a:r>
              <a:rPr lang="en-GB" sz="2000" dirty="0"/>
              <a:t> composed of the representative from each HEI, while associated partners will help. Its main task is to guarantee ongoing dissemination activities. </a:t>
            </a:r>
            <a:endParaRPr lang="en-US" sz="2000" dirty="0"/>
          </a:p>
          <a:p>
            <a:pPr marL="0" indent="0" algn="just">
              <a:buNone/>
            </a:pPr>
            <a:endParaRPr lang="en-US" sz="2000" dirty="0"/>
          </a:p>
        </p:txBody>
      </p:sp>
    </p:spTree>
    <p:extLst>
      <p:ext uri="{BB962C8B-B14F-4D97-AF65-F5344CB8AC3E}">
        <p14:creationId xmlns:p14="http://schemas.microsoft.com/office/powerpoint/2010/main" val="9740203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17"/>
          <p:cNvSpPr>
            <a:spLocks noChangeShapeType="1"/>
          </p:cNvSpPr>
          <p:nvPr/>
        </p:nvSpPr>
        <p:spPr bwMode="auto">
          <a:xfrm>
            <a:off x="0" y="1052348"/>
            <a:ext cx="9144000" cy="0"/>
          </a:xfrm>
          <a:prstGeom prst="line">
            <a:avLst/>
          </a:prstGeom>
          <a:ln w="38100">
            <a:solidFill>
              <a:srgbClr val="C00000"/>
            </a:solidFill>
            <a:headEnd/>
            <a:tailEnd/>
          </a:ln>
          <a:extLst/>
        </p:spPr>
        <p:style>
          <a:lnRef idx="1">
            <a:schemeClr val="accent2"/>
          </a:lnRef>
          <a:fillRef idx="0">
            <a:schemeClr val="accent2"/>
          </a:fillRef>
          <a:effectRef idx="0">
            <a:schemeClr val="accent2"/>
          </a:effectRef>
          <a:fontRef idx="minor">
            <a:schemeClr val="tx1"/>
          </a:fontRef>
        </p:style>
        <p:txBody>
          <a:bodyPr/>
          <a:lstStyle/>
          <a:p>
            <a:endParaRPr lang="en-US"/>
          </a:p>
        </p:txBody>
      </p:sp>
      <p:sp>
        <p:nvSpPr>
          <p:cNvPr id="205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algn="ctr" eaLnBrk="0" fontAlgn="base" hangingPunct="0">
              <a:spcBef>
                <a:spcPct val="0"/>
              </a:spcBef>
              <a:spcAft>
                <a:spcPct val="0"/>
              </a:spcAft>
              <a:defRPr sz="3200">
                <a:solidFill>
                  <a:schemeClr val="tx1"/>
                </a:solidFill>
                <a:latin typeface="Times New Roman" pitchFamily="18" charset="0"/>
              </a:defRPr>
            </a:lvl6pPr>
            <a:lvl7pPr marL="2971800" indent="-228600" algn="ctr" eaLnBrk="0" fontAlgn="base" hangingPunct="0">
              <a:spcBef>
                <a:spcPct val="0"/>
              </a:spcBef>
              <a:spcAft>
                <a:spcPct val="0"/>
              </a:spcAft>
              <a:defRPr sz="3200">
                <a:solidFill>
                  <a:schemeClr val="tx1"/>
                </a:solidFill>
                <a:latin typeface="Times New Roman" pitchFamily="18" charset="0"/>
              </a:defRPr>
            </a:lvl7pPr>
            <a:lvl8pPr marL="3429000" indent="-228600" algn="ctr" eaLnBrk="0" fontAlgn="base" hangingPunct="0">
              <a:spcBef>
                <a:spcPct val="0"/>
              </a:spcBef>
              <a:spcAft>
                <a:spcPct val="0"/>
              </a:spcAft>
              <a:defRPr sz="3200">
                <a:solidFill>
                  <a:schemeClr val="tx1"/>
                </a:solidFill>
                <a:latin typeface="Times New Roman" pitchFamily="18" charset="0"/>
              </a:defRPr>
            </a:lvl8pPr>
            <a:lvl9pPr marL="3886200" indent="-228600" algn="ctr" eaLnBrk="0" fontAlgn="base" hangingPunct="0">
              <a:spcBef>
                <a:spcPct val="0"/>
              </a:spcBef>
              <a:spcAft>
                <a:spcPct val="0"/>
              </a:spcAft>
              <a:defRPr sz="3200">
                <a:solidFill>
                  <a:schemeClr val="tx1"/>
                </a:solidFill>
                <a:latin typeface="Times New Roman" pitchFamily="18" charset="0"/>
              </a:defRPr>
            </a:lvl9pPr>
          </a:lstStyle>
          <a:p>
            <a:fld id="{E7432A94-D470-44A6-8F23-C6949BA55821}" type="slidenum">
              <a:rPr lang="en-US" altLang="en-US" sz="1400" smtClean="0"/>
              <a:pPr/>
              <a:t>5</a:t>
            </a:fld>
            <a:endParaRPr lang="en-US" altLang="en-US" sz="1400" dirty="0" smtClean="0"/>
          </a:p>
        </p:txBody>
      </p:sp>
      <p:pic>
        <p:nvPicPr>
          <p:cNvPr id="3" name="Picture 2"/>
          <p:cNvPicPr>
            <a:picLocks noChangeAspect="1"/>
          </p:cNvPicPr>
          <p:nvPr/>
        </p:nvPicPr>
        <p:blipFill>
          <a:blip r:embed="rId3"/>
          <a:stretch>
            <a:fillRect/>
          </a:stretch>
        </p:blipFill>
        <p:spPr>
          <a:xfrm>
            <a:off x="1" y="62550"/>
            <a:ext cx="2922104" cy="953285"/>
          </a:xfrm>
          <a:prstGeom prst="rect">
            <a:avLst/>
          </a:prstGeom>
        </p:spPr>
      </p:pic>
      <p:pic>
        <p:nvPicPr>
          <p:cNvPr id="4" name="Picture 3"/>
          <p:cNvPicPr>
            <a:picLocks noChangeAspect="1"/>
          </p:cNvPicPr>
          <p:nvPr/>
        </p:nvPicPr>
        <p:blipFill>
          <a:blip r:embed="rId4"/>
          <a:stretch>
            <a:fillRect/>
          </a:stretch>
        </p:blipFill>
        <p:spPr>
          <a:xfrm>
            <a:off x="6444227" y="62550"/>
            <a:ext cx="2455944" cy="867467"/>
          </a:xfrm>
          <a:prstGeom prst="rect">
            <a:avLst/>
          </a:prstGeom>
        </p:spPr>
      </p:pic>
      <p:cxnSp>
        <p:nvCxnSpPr>
          <p:cNvPr id="11" name="Straight Connector 10"/>
          <p:cNvCxnSpPr/>
          <p:nvPr/>
        </p:nvCxnSpPr>
        <p:spPr bwMode="auto">
          <a:xfrm>
            <a:off x="-14971" y="6070763"/>
            <a:ext cx="9144000" cy="10305"/>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12" name="TextBox 11"/>
          <p:cNvSpPr txBox="1"/>
          <p:nvPr/>
        </p:nvSpPr>
        <p:spPr>
          <a:xfrm>
            <a:off x="67103" y="6116575"/>
            <a:ext cx="8955155" cy="646331"/>
          </a:xfrm>
          <a:prstGeom prst="rect">
            <a:avLst/>
          </a:prstGeom>
          <a:noFill/>
        </p:spPr>
        <p:txBody>
          <a:bodyPr wrap="square" rtlCol="0">
            <a:spAutoFit/>
          </a:bodyPr>
          <a:lstStyle/>
          <a:p>
            <a:r>
              <a:rPr lang="en-US" sz="1200" b="1" dirty="0">
                <a:solidFill>
                  <a:schemeClr val="accent6">
                    <a:lumMod val="75000"/>
                  </a:schemeClr>
                </a:solidFill>
                <a:latin typeface="+mj-lt"/>
              </a:rPr>
              <a:t>Network of centers for regional short study programs in the countries of the Western </a:t>
            </a:r>
            <a:r>
              <a:rPr lang="en-US" sz="1200" b="1" dirty="0" smtClean="0">
                <a:solidFill>
                  <a:schemeClr val="accent6">
                    <a:lumMod val="75000"/>
                  </a:schemeClr>
                </a:solidFill>
                <a:latin typeface="+mj-lt"/>
              </a:rPr>
              <a:t>Balkans</a:t>
            </a:r>
            <a:endParaRPr lang="sr-Latn-BA" sz="1200" b="1" dirty="0" smtClean="0">
              <a:solidFill>
                <a:schemeClr val="accent6">
                  <a:lumMod val="75000"/>
                </a:schemeClr>
              </a:solidFill>
              <a:latin typeface="+mj-lt"/>
            </a:endParaRPr>
          </a:p>
          <a:p>
            <a:r>
              <a:rPr lang="en-GB" sz="1200" b="1" dirty="0" smtClean="0">
                <a:solidFill>
                  <a:schemeClr val="accent6">
                    <a:lumMod val="75000"/>
                  </a:schemeClr>
                </a:solidFill>
                <a:latin typeface="+mj-lt"/>
              </a:rPr>
              <a:t>Call</a:t>
            </a:r>
            <a:r>
              <a:rPr lang="en-GB" sz="1200" dirty="0">
                <a:solidFill>
                  <a:schemeClr val="accent6">
                    <a:lumMod val="75000"/>
                  </a:schemeClr>
                </a:solidFill>
                <a:latin typeface="+mj-lt"/>
              </a:rPr>
              <a:t>: </a:t>
            </a:r>
            <a:r>
              <a:rPr lang="en-GB" sz="1200" dirty="0" smtClean="0">
                <a:solidFill>
                  <a:schemeClr val="accent6">
                    <a:lumMod val="75000"/>
                  </a:schemeClr>
                </a:solidFill>
                <a:latin typeface="+mj-lt"/>
              </a:rPr>
              <a:t>ERASMUS-EDU-2023-CBHE</a:t>
            </a:r>
            <a:endParaRPr lang="sr-Latn-BA" sz="1200" dirty="0" smtClean="0">
              <a:solidFill>
                <a:schemeClr val="accent6">
                  <a:lumMod val="75000"/>
                </a:schemeClr>
              </a:solidFill>
              <a:latin typeface="+mj-lt"/>
            </a:endParaRPr>
          </a:p>
          <a:p>
            <a:r>
              <a:rPr lang="en-GB" sz="1200" b="1" dirty="0" smtClean="0">
                <a:solidFill>
                  <a:schemeClr val="accent6">
                    <a:lumMod val="75000"/>
                  </a:schemeClr>
                </a:solidFill>
                <a:latin typeface="+mj-lt"/>
              </a:rPr>
              <a:t>Project </a:t>
            </a:r>
            <a:r>
              <a:rPr lang="en-GB" sz="1200" b="1" dirty="0">
                <a:solidFill>
                  <a:schemeClr val="accent6">
                    <a:lumMod val="75000"/>
                  </a:schemeClr>
                </a:solidFill>
                <a:latin typeface="+mj-lt"/>
              </a:rPr>
              <a:t>number</a:t>
            </a:r>
            <a:r>
              <a:rPr lang="en-GB" sz="1200" dirty="0">
                <a:solidFill>
                  <a:schemeClr val="accent6">
                    <a:lumMod val="75000"/>
                  </a:schemeClr>
                </a:solidFill>
                <a:latin typeface="+mj-lt"/>
              </a:rPr>
              <a:t>: </a:t>
            </a:r>
            <a:r>
              <a:rPr lang="en-GB" sz="1200" dirty="0" smtClean="0">
                <a:solidFill>
                  <a:schemeClr val="accent6">
                    <a:lumMod val="75000"/>
                  </a:schemeClr>
                </a:solidFill>
                <a:latin typeface="+mj-lt"/>
              </a:rPr>
              <a:t>101128813</a:t>
            </a:r>
            <a:endParaRPr lang="en-GB" dirty="0">
              <a:solidFill>
                <a:schemeClr val="accent6">
                  <a:lumMod val="75000"/>
                </a:schemeClr>
              </a:solidFill>
            </a:endParaRPr>
          </a:p>
        </p:txBody>
      </p:sp>
      <p:sp>
        <p:nvSpPr>
          <p:cNvPr id="10" name="Rectangle 9"/>
          <p:cNvSpPr/>
          <p:nvPr/>
        </p:nvSpPr>
        <p:spPr>
          <a:xfrm>
            <a:off x="676409" y="1184174"/>
            <a:ext cx="7539318" cy="322845"/>
          </a:xfrm>
          <a:prstGeom prst="rect">
            <a:avLst/>
          </a:prstGeom>
        </p:spPr>
        <p:txBody>
          <a:bodyPr wrap="square">
            <a:spAutoFit/>
          </a:bodyPr>
          <a:lstStyle/>
          <a:p>
            <a:pPr>
              <a:lnSpc>
                <a:spcPct val="107000"/>
              </a:lnSpc>
              <a:spcAft>
                <a:spcPts val="0"/>
              </a:spcAft>
            </a:pPr>
            <a:r>
              <a:rPr lang="en-GB" sz="1400" dirty="0">
                <a:latin typeface="Calibri" panose="020F0502020204030204" pitchFamily="34" charset="0"/>
                <a:ea typeface="Calibri" panose="020F0502020204030204" pitchFamily="34" charset="0"/>
                <a:cs typeface="Arial" panose="020B0604020202020204" pitchFamily="34" charset="0"/>
              </a:rPr>
              <a:t>Table 1: Dissemination activities at different phases of project </a:t>
            </a:r>
            <a:r>
              <a:rPr lang="en-GB" sz="1400" dirty="0" smtClean="0">
                <a:latin typeface="Calibri" panose="020F0502020204030204" pitchFamily="34" charset="0"/>
                <a:ea typeface="Calibri" panose="020F0502020204030204" pitchFamily="34" charset="0"/>
                <a:cs typeface="Arial" panose="020B0604020202020204" pitchFamily="34" charset="0"/>
              </a:rPr>
              <a:t>cycle</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val="2548346503"/>
              </p:ext>
            </p:extLst>
          </p:nvPr>
        </p:nvGraphicFramePr>
        <p:xfrm>
          <a:off x="797432" y="1542526"/>
          <a:ext cx="7297271" cy="4405905"/>
        </p:xfrm>
        <a:graphic>
          <a:graphicData uri="http://schemas.openxmlformats.org/drawingml/2006/table">
            <a:tbl>
              <a:tblPr firstRow="1" firstCol="1" bandRow="1">
                <a:tableStyleId>{5C22544A-7EE6-4342-B048-85BDC9FD1C3A}</a:tableStyleId>
              </a:tblPr>
              <a:tblGrid>
                <a:gridCol w="2290513"/>
                <a:gridCol w="5006758"/>
              </a:tblGrid>
              <a:tr h="246744">
                <a:tc>
                  <a:txBody>
                    <a:bodyPr/>
                    <a:lstStyle/>
                    <a:p>
                      <a:pPr algn="just">
                        <a:lnSpc>
                          <a:spcPct val="107000"/>
                        </a:lnSpc>
                        <a:spcAft>
                          <a:spcPts val="0"/>
                        </a:spcAft>
                      </a:pPr>
                      <a:r>
                        <a:rPr lang="en-GB" sz="1200" dirty="0">
                          <a:effectLst/>
                        </a:rPr>
                        <a:t>Project cycle phase</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GB" sz="1200">
                          <a:effectLst/>
                        </a:rPr>
                        <a:t>Dissemination activity</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689385">
                <a:tc>
                  <a:txBody>
                    <a:bodyPr/>
                    <a:lstStyle/>
                    <a:p>
                      <a:pPr algn="just">
                        <a:lnSpc>
                          <a:spcPct val="107000"/>
                        </a:lnSpc>
                        <a:spcAft>
                          <a:spcPts val="0"/>
                        </a:spcAft>
                      </a:pPr>
                      <a:r>
                        <a:rPr lang="en-GB" sz="1200">
                          <a:effectLst/>
                        </a:rPr>
                        <a:t>Project preparation phase</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342900" lvl="0" indent="-342900" algn="just">
                        <a:lnSpc>
                          <a:spcPct val="107000"/>
                        </a:lnSpc>
                        <a:spcAft>
                          <a:spcPts val="0"/>
                        </a:spcAft>
                        <a:buFont typeface="Courier New" panose="02070309020205020404" pitchFamily="49" charset="0"/>
                        <a:buChar char="o"/>
                      </a:pPr>
                      <a:r>
                        <a:rPr lang="en-GB" sz="1200">
                          <a:effectLst/>
                        </a:rPr>
                        <a:t>drafting the dissemination plan,</a:t>
                      </a:r>
                      <a:endParaRPr lang="en-US" sz="1200">
                        <a:effectLst/>
                      </a:endParaRPr>
                    </a:p>
                    <a:p>
                      <a:pPr marL="342900" lvl="0" indent="-342900" algn="just">
                        <a:lnSpc>
                          <a:spcPct val="107000"/>
                        </a:lnSpc>
                        <a:spcAft>
                          <a:spcPts val="0"/>
                        </a:spcAft>
                        <a:buFont typeface="Courier New" panose="02070309020205020404" pitchFamily="49" charset="0"/>
                        <a:buChar char="o"/>
                      </a:pPr>
                      <a:r>
                        <a:rPr lang="en-GB" sz="1200">
                          <a:effectLst/>
                        </a:rPr>
                        <a:t>definition of the expected impact and deliverables,</a:t>
                      </a:r>
                      <a:endParaRPr lang="en-US" sz="1200">
                        <a:effectLst/>
                      </a:endParaRPr>
                    </a:p>
                    <a:p>
                      <a:pPr marL="342900" lvl="0" indent="-342900" algn="just">
                        <a:lnSpc>
                          <a:spcPct val="107000"/>
                        </a:lnSpc>
                        <a:spcAft>
                          <a:spcPts val="0"/>
                        </a:spcAft>
                        <a:buFont typeface="Courier New" panose="02070309020205020404" pitchFamily="49" charset="0"/>
                        <a:buChar char="o"/>
                      </a:pPr>
                      <a:r>
                        <a:rPr lang="en-GB" sz="1200">
                          <a:effectLst/>
                        </a:rPr>
                        <a:t>identification of target audience &amp; communication channels.</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1390195">
                <a:tc>
                  <a:txBody>
                    <a:bodyPr/>
                    <a:lstStyle/>
                    <a:p>
                      <a:pPr algn="just">
                        <a:lnSpc>
                          <a:spcPct val="107000"/>
                        </a:lnSpc>
                        <a:spcAft>
                          <a:spcPts val="0"/>
                        </a:spcAft>
                      </a:pPr>
                      <a:r>
                        <a:rPr lang="en-GB" sz="1200">
                          <a:effectLst/>
                        </a:rPr>
                        <a:t>During the project</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342900" lvl="0" indent="-342900" algn="just">
                        <a:lnSpc>
                          <a:spcPct val="107000"/>
                        </a:lnSpc>
                        <a:spcAft>
                          <a:spcPts val="0"/>
                        </a:spcAft>
                        <a:buFont typeface="Courier New" panose="02070309020205020404" pitchFamily="49" charset="0"/>
                        <a:buChar char="o"/>
                      </a:pPr>
                      <a:r>
                        <a:rPr lang="en-GB" sz="1200" dirty="0">
                          <a:effectLst/>
                        </a:rPr>
                        <a:t>contacting relevant media e.g. at local or regional level,</a:t>
                      </a:r>
                      <a:endParaRPr lang="en-US" sz="1200" dirty="0">
                        <a:effectLst/>
                      </a:endParaRPr>
                    </a:p>
                    <a:p>
                      <a:pPr marL="342900" lvl="0" indent="-342900" algn="just">
                        <a:lnSpc>
                          <a:spcPct val="107000"/>
                        </a:lnSpc>
                        <a:spcAft>
                          <a:spcPts val="0"/>
                        </a:spcAft>
                        <a:buFont typeface="Courier New" panose="02070309020205020404" pitchFamily="49" charset="0"/>
                        <a:buChar char="o"/>
                      </a:pPr>
                      <a:r>
                        <a:rPr lang="en-GB" sz="1200" dirty="0">
                          <a:effectLst/>
                        </a:rPr>
                        <a:t>conducting regular activities such as training, study visits, </a:t>
                      </a:r>
                      <a:endParaRPr lang="en-US" sz="1200" dirty="0">
                        <a:effectLst/>
                      </a:endParaRPr>
                    </a:p>
                    <a:p>
                      <a:pPr marL="342900" lvl="0" indent="-342900" algn="just">
                        <a:lnSpc>
                          <a:spcPct val="107000"/>
                        </a:lnSpc>
                        <a:spcAft>
                          <a:spcPts val="0"/>
                        </a:spcAft>
                        <a:buFont typeface="Courier New" panose="02070309020205020404" pitchFamily="49" charset="0"/>
                        <a:buChar char="o"/>
                      </a:pPr>
                      <a:r>
                        <a:rPr lang="en-GB" sz="1200" dirty="0">
                          <a:effectLst/>
                        </a:rPr>
                        <a:t>assessing the impact on target groups,</a:t>
                      </a:r>
                      <a:endParaRPr lang="en-US" sz="1200" dirty="0">
                        <a:effectLst/>
                      </a:endParaRPr>
                    </a:p>
                    <a:p>
                      <a:pPr marL="342900" lvl="0" indent="-342900" algn="just">
                        <a:lnSpc>
                          <a:spcPct val="107000"/>
                        </a:lnSpc>
                        <a:spcAft>
                          <a:spcPts val="0"/>
                        </a:spcAft>
                        <a:buFont typeface="Courier New" panose="02070309020205020404" pitchFamily="49" charset="0"/>
                        <a:buChar char="o"/>
                      </a:pPr>
                      <a:r>
                        <a:rPr lang="en-GB" sz="1200" dirty="0">
                          <a:effectLst/>
                        </a:rPr>
                        <a:t>involving other stakeholders in view of transferring results to end users/new areas/policies,</a:t>
                      </a:r>
                      <a:endParaRPr lang="en-US" sz="1200" dirty="0">
                        <a:effectLst/>
                      </a:endParaRPr>
                    </a:p>
                    <a:p>
                      <a:pPr marL="342900" lvl="0" indent="-342900" algn="just">
                        <a:lnSpc>
                          <a:spcPct val="107000"/>
                        </a:lnSpc>
                        <a:spcAft>
                          <a:spcPts val="0"/>
                        </a:spcAft>
                        <a:buFont typeface="Courier New" panose="02070309020205020404" pitchFamily="49" charset="0"/>
                        <a:buChar char="o"/>
                      </a:pPr>
                      <a:r>
                        <a:rPr lang="en-GB" sz="1200" dirty="0">
                          <a:effectLst/>
                        </a:rPr>
                        <a:t>evaluating the dissemination in the mid-term period.</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455784">
                <a:tc>
                  <a:txBody>
                    <a:bodyPr/>
                    <a:lstStyle/>
                    <a:p>
                      <a:pPr algn="just">
                        <a:lnSpc>
                          <a:spcPct val="107000"/>
                        </a:lnSpc>
                        <a:spcAft>
                          <a:spcPts val="0"/>
                        </a:spcAft>
                      </a:pPr>
                      <a:r>
                        <a:rPr lang="en-GB" sz="1200" dirty="0">
                          <a:effectLst/>
                        </a:rPr>
                        <a:t>Final reporting period</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342900" lvl="0" indent="-342900" algn="just">
                        <a:lnSpc>
                          <a:spcPct val="107000"/>
                        </a:lnSpc>
                        <a:spcAft>
                          <a:spcPts val="0"/>
                        </a:spcAft>
                        <a:buFont typeface="Courier New" panose="02070309020205020404" pitchFamily="49" charset="0"/>
                        <a:buChar char="o"/>
                      </a:pPr>
                      <a:r>
                        <a:rPr lang="en-GB" sz="1200">
                          <a:effectLst/>
                        </a:rPr>
                        <a:t>uploading the final project results and an update of the project description on the Erasmus+ Project Results Platform</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1623797">
                <a:tc>
                  <a:txBody>
                    <a:bodyPr/>
                    <a:lstStyle/>
                    <a:p>
                      <a:pPr algn="just">
                        <a:lnSpc>
                          <a:spcPct val="107000"/>
                        </a:lnSpc>
                        <a:spcAft>
                          <a:spcPts val="0"/>
                        </a:spcAft>
                      </a:pPr>
                      <a:r>
                        <a:rPr lang="en-GB" sz="1200" dirty="0">
                          <a:effectLst/>
                        </a:rPr>
                        <a:t>After the project</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342900" lvl="0" indent="-342900" algn="just">
                        <a:lnSpc>
                          <a:spcPct val="107000"/>
                        </a:lnSpc>
                        <a:spcAft>
                          <a:spcPts val="0"/>
                        </a:spcAft>
                        <a:buFont typeface="Courier New" panose="02070309020205020404" pitchFamily="49" charset="0"/>
                        <a:buChar char="o"/>
                      </a:pPr>
                      <a:r>
                        <a:rPr lang="en-GB" sz="1200" dirty="0">
                          <a:effectLst/>
                        </a:rPr>
                        <a:t>continuing further dissemination,</a:t>
                      </a:r>
                      <a:endParaRPr lang="en-US" sz="1200" dirty="0">
                        <a:effectLst/>
                      </a:endParaRPr>
                    </a:p>
                    <a:p>
                      <a:pPr marL="342900" lvl="0" indent="-342900" algn="just">
                        <a:lnSpc>
                          <a:spcPct val="107000"/>
                        </a:lnSpc>
                        <a:spcAft>
                          <a:spcPts val="0"/>
                        </a:spcAft>
                        <a:buFont typeface="Courier New" panose="02070309020205020404" pitchFamily="49" charset="0"/>
                        <a:buChar char="o"/>
                      </a:pPr>
                      <a:r>
                        <a:rPr lang="en-GB" sz="1200" dirty="0">
                          <a:effectLst/>
                        </a:rPr>
                        <a:t>developing ideas for future cooperation,</a:t>
                      </a:r>
                      <a:endParaRPr lang="en-US" sz="1200" dirty="0">
                        <a:effectLst/>
                      </a:endParaRPr>
                    </a:p>
                    <a:p>
                      <a:pPr marL="342900" lvl="0" indent="-342900" algn="just">
                        <a:lnSpc>
                          <a:spcPct val="107000"/>
                        </a:lnSpc>
                        <a:spcAft>
                          <a:spcPts val="0"/>
                        </a:spcAft>
                        <a:buFont typeface="Courier New" panose="02070309020205020404" pitchFamily="49" charset="0"/>
                        <a:buChar char="o"/>
                      </a:pPr>
                      <a:r>
                        <a:rPr lang="en-GB" sz="1200" dirty="0">
                          <a:effectLst/>
                        </a:rPr>
                        <a:t>evaluating achievements and impact, </a:t>
                      </a:r>
                      <a:endParaRPr lang="en-US" sz="1200" dirty="0">
                        <a:effectLst/>
                      </a:endParaRPr>
                    </a:p>
                    <a:p>
                      <a:pPr marL="342900" lvl="0" indent="-342900" algn="just">
                        <a:lnSpc>
                          <a:spcPct val="107000"/>
                        </a:lnSpc>
                        <a:spcAft>
                          <a:spcPts val="0"/>
                        </a:spcAft>
                        <a:buFont typeface="Courier New" panose="02070309020205020404" pitchFamily="49" charset="0"/>
                        <a:buChar char="o"/>
                      </a:pPr>
                      <a:r>
                        <a:rPr lang="en-GB" sz="1200" dirty="0">
                          <a:effectLst/>
                        </a:rPr>
                        <a:t>contacting relevant media, </a:t>
                      </a:r>
                      <a:endParaRPr lang="en-US" sz="1200" dirty="0">
                        <a:effectLst/>
                      </a:endParaRPr>
                    </a:p>
                    <a:p>
                      <a:pPr marL="342900" lvl="0" indent="-342900" algn="just">
                        <a:lnSpc>
                          <a:spcPct val="107000"/>
                        </a:lnSpc>
                        <a:spcAft>
                          <a:spcPts val="0"/>
                        </a:spcAft>
                        <a:buFont typeface="Courier New" panose="02070309020205020404" pitchFamily="49" charset="0"/>
                        <a:buChar char="o"/>
                      </a:pPr>
                      <a:r>
                        <a:rPr lang="en-GB" sz="1200" dirty="0">
                          <a:effectLst/>
                        </a:rPr>
                        <a:t>contacting policy-makers if relevant, </a:t>
                      </a:r>
                      <a:endParaRPr lang="en-US" sz="1200" dirty="0">
                        <a:effectLst/>
                      </a:endParaRPr>
                    </a:p>
                    <a:p>
                      <a:pPr marL="342900" lvl="0" indent="-342900" algn="just">
                        <a:lnSpc>
                          <a:spcPct val="107000"/>
                        </a:lnSpc>
                        <a:spcAft>
                          <a:spcPts val="0"/>
                        </a:spcAft>
                        <a:buFont typeface="Courier New" panose="02070309020205020404" pitchFamily="49" charset="0"/>
                        <a:buChar char="o"/>
                      </a:pPr>
                      <a:r>
                        <a:rPr lang="en-GB" sz="1200" dirty="0">
                          <a:effectLst/>
                        </a:rPr>
                        <a:t>cooperating with the European Commission by providing useful inputs to its dissemination and exploitation efforts.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18749592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17"/>
          <p:cNvSpPr>
            <a:spLocks noChangeShapeType="1"/>
          </p:cNvSpPr>
          <p:nvPr/>
        </p:nvSpPr>
        <p:spPr bwMode="auto">
          <a:xfrm>
            <a:off x="0" y="1052348"/>
            <a:ext cx="9144000" cy="0"/>
          </a:xfrm>
          <a:prstGeom prst="line">
            <a:avLst/>
          </a:prstGeom>
          <a:ln w="38100">
            <a:solidFill>
              <a:srgbClr val="C00000"/>
            </a:solidFill>
            <a:headEnd/>
            <a:tailEnd/>
          </a:ln>
          <a:extLst/>
        </p:spPr>
        <p:style>
          <a:lnRef idx="1">
            <a:schemeClr val="accent2"/>
          </a:lnRef>
          <a:fillRef idx="0">
            <a:schemeClr val="accent2"/>
          </a:fillRef>
          <a:effectRef idx="0">
            <a:schemeClr val="accent2"/>
          </a:effectRef>
          <a:fontRef idx="minor">
            <a:schemeClr val="tx1"/>
          </a:fontRef>
        </p:style>
        <p:txBody>
          <a:bodyPr/>
          <a:lstStyle/>
          <a:p>
            <a:endParaRPr lang="en-US"/>
          </a:p>
        </p:txBody>
      </p:sp>
      <p:sp>
        <p:nvSpPr>
          <p:cNvPr id="205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algn="ctr" eaLnBrk="0" fontAlgn="base" hangingPunct="0">
              <a:spcBef>
                <a:spcPct val="0"/>
              </a:spcBef>
              <a:spcAft>
                <a:spcPct val="0"/>
              </a:spcAft>
              <a:defRPr sz="3200">
                <a:solidFill>
                  <a:schemeClr val="tx1"/>
                </a:solidFill>
                <a:latin typeface="Times New Roman" pitchFamily="18" charset="0"/>
              </a:defRPr>
            </a:lvl6pPr>
            <a:lvl7pPr marL="2971800" indent="-228600" algn="ctr" eaLnBrk="0" fontAlgn="base" hangingPunct="0">
              <a:spcBef>
                <a:spcPct val="0"/>
              </a:spcBef>
              <a:spcAft>
                <a:spcPct val="0"/>
              </a:spcAft>
              <a:defRPr sz="3200">
                <a:solidFill>
                  <a:schemeClr val="tx1"/>
                </a:solidFill>
                <a:latin typeface="Times New Roman" pitchFamily="18" charset="0"/>
              </a:defRPr>
            </a:lvl7pPr>
            <a:lvl8pPr marL="3429000" indent="-228600" algn="ctr" eaLnBrk="0" fontAlgn="base" hangingPunct="0">
              <a:spcBef>
                <a:spcPct val="0"/>
              </a:spcBef>
              <a:spcAft>
                <a:spcPct val="0"/>
              </a:spcAft>
              <a:defRPr sz="3200">
                <a:solidFill>
                  <a:schemeClr val="tx1"/>
                </a:solidFill>
                <a:latin typeface="Times New Roman" pitchFamily="18" charset="0"/>
              </a:defRPr>
            </a:lvl8pPr>
            <a:lvl9pPr marL="3886200" indent="-228600" algn="ctr" eaLnBrk="0" fontAlgn="base" hangingPunct="0">
              <a:spcBef>
                <a:spcPct val="0"/>
              </a:spcBef>
              <a:spcAft>
                <a:spcPct val="0"/>
              </a:spcAft>
              <a:defRPr sz="3200">
                <a:solidFill>
                  <a:schemeClr val="tx1"/>
                </a:solidFill>
                <a:latin typeface="Times New Roman" pitchFamily="18" charset="0"/>
              </a:defRPr>
            </a:lvl9pPr>
          </a:lstStyle>
          <a:p>
            <a:fld id="{E7432A94-D470-44A6-8F23-C6949BA55821}" type="slidenum">
              <a:rPr lang="en-US" altLang="en-US" sz="1400" smtClean="0"/>
              <a:pPr/>
              <a:t>6</a:t>
            </a:fld>
            <a:endParaRPr lang="en-US" altLang="en-US" sz="1400" dirty="0" smtClean="0"/>
          </a:p>
        </p:txBody>
      </p:sp>
      <p:pic>
        <p:nvPicPr>
          <p:cNvPr id="3" name="Picture 2"/>
          <p:cNvPicPr>
            <a:picLocks noChangeAspect="1"/>
          </p:cNvPicPr>
          <p:nvPr/>
        </p:nvPicPr>
        <p:blipFill>
          <a:blip r:embed="rId3"/>
          <a:stretch>
            <a:fillRect/>
          </a:stretch>
        </p:blipFill>
        <p:spPr>
          <a:xfrm>
            <a:off x="1" y="62550"/>
            <a:ext cx="2922104" cy="953285"/>
          </a:xfrm>
          <a:prstGeom prst="rect">
            <a:avLst/>
          </a:prstGeom>
        </p:spPr>
      </p:pic>
      <p:pic>
        <p:nvPicPr>
          <p:cNvPr id="4" name="Picture 3"/>
          <p:cNvPicPr>
            <a:picLocks noChangeAspect="1"/>
          </p:cNvPicPr>
          <p:nvPr/>
        </p:nvPicPr>
        <p:blipFill>
          <a:blip r:embed="rId4"/>
          <a:stretch>
            <a:fillRect/>
          </a:stretch>
        </p:blipFill>
        <p:spPr>
          <a:xfrm>
            <a:off x="6444227" y="62550"/>
            <a:ext cx="2455944" cy="867467"/>
          </a:xfrm>
          <a:prstGeom prst="rect">
            <a:avLst/>
          </a:prstGeom>
        </p:spPr>
      </p:pic>
      <p:cxnSp>
        <p:nvCxnSpPr>
          <p:cNvPr id="11" name="Straight Connector 10"/>
          <p:cNvCxnSpPr/>
          <p:nvPr/>
        </p:nvCxnSpPr>
        <p:spPr bwMode="auto">
          <a:xfrm>
            <a:off x="-14971" y="6070763"/>
            <a:ext cx="9144000" cy="10305"/>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12" name="TextBox 11"/>
          <p:cNvSpPr txBox="1"/>
          <p:nvPr/>
        </p:nvSpPr>
        <p:spPr>
          <a:xfrm>
            <a:off x="67103" y="6116575"/>
            <a:ext cx="8955155" cy="646331"/>
          </a:xfrm>
          <a:prstGeom prst="rect">
            <a:avLst/>
          </a:prstGeom>
          <a:noFill/>
        </p:spPr>
        <p:txBody>
          <a:bodyPr wrap="square" rtlCol="0">
            <a:spAutoFit/>
          </a:bodyPr>
          <a:lstStyle/>
          <a:p>
            <a:r>
              <a:rPr lang="en-US" sz="1200" b="1" dirty="0">
                <a:solidFill>
                  <a:schemeClr val="accent6">
                    <a:lumMod val="75000"/>
                  </a:schemeClr>
                </a:solidFill>
                <a:latin typeface="+mj-lt"/>
              </a:rPr>
              <a:t>Network of centers for regional short study programs in the countries of the Western </a:t>
            </a:r>
            <a:r>
              <a:rPr lang="en-US" sz="1200" b="1" dirty="0" smtClean="0">
                <a:solidFill>
                  <a:schemeClr val="accent6">
                    <a:lumMod val="75000"/>
                  </a:schemeClr>
                </a:solidFill>
                <a:latin typeface="+mj-lt"/>
              </a:rPr>
              <a:t>Balkans</a:t>
            </a:r>
            <a:endParaRPr lang="sr-Latn-BA" sz="1200" b="1" dirty="0" smtClean="0">
              <a:solidFill>
                <a:schemeClr val="accent6">
                  <a:lumMod val="75000"/>
                </a:schemeClr>
              </a:solidFill>
              <a:latin typeface="+mj-lt"/>
            </a:endParaRPr>
          </a:p>
          <a:p>
            <a:r>
              <a:rPr lang="en-GB" sz="1200" b="1" dirty="0" smtClean="0">
                <a:solidFill>
                  <a:schemeClr val="accent6">
                    <a:lumMod val="75000"/>
                  </a:schemeClr>
                </a:solidFill>
                <a:latin typeface="+mj-lt"/>
              </a:rPr>
              <a:t>Call</a:t>
            </a:r>
            <a:r>
              <a:rPr lang="en-GB" sz="1200" dirty="0">
                <a:solidFill>
                  <a:schemeClr val="accent6">
                    <a:lumMod val="75000"/>
                  </a:schemeClr>
                </a:solidFill>
                <a:latin typeface="+mj-lt"/>
              </a:rPr>
              <a:t>: </a:t>
            </a:r>
            <a:r>
              <a:rPr lang="en-GB" sz="1200" dirty="0" smtClean="0">
                <a:solidFill>
                  <a:schemeClr val="accent6">
                    <a:lumMod val="75000"/>
                  </a:schemeClr>
                </a:solidFill>
                <a:latin typeface="+mj-lt"/>
              </a:rPr>
              <a:t>ERASMUS-EDU-2023-CBHE</a:t>
            </a:r>
            <a:endParaRPr lang="sr-Latn-BA" sz="1200" dirty="0" smtClean="0">
              <a:solidFill>
                <a:schemeClr val="accent6">
                  <a:lumMod val="75000"/>
                </a:schemeClr>
              </a:solidFill>
              <a:latin typeface="+mj-lt"/>
            </a:endParaRPr>
          </a:p>
          <a:p>
            <a:r>
              <a:rPr lang="en-GB" sz="1200" b="1" dirty="0" smtClean="0">
                <a:solidFill>
                  <a:schemeClr val="accent6">
                    <a:lumMod val="75000"/>
                  </a:schemeClr>
                </a:solidFill>
                <a:latin typeface="+mj-lt"/>
              </a:rPr>
              <a:t>Project </a:t>
            </a:r>
            <a:r>
              <a:rPr lang="en-GB" sz="1200" b="1" dirty="0">
                <a:solidFill>
                  <a:schemeClr val="accent6">
                    <a:lumMod val="75000"/>
                  </a:schemeClr>
                </a:solidFill>
                <a:latin typeface="+mj-lt"/>
              </a:rPr>
              <a:t>number</a:t>
            </a:r>
            <a:r>
              <a:rPr lang="en-GB" sz="1200" dirty="0">
                <a:solidFill>
                  <a:schemeClr val="accent6">
                    <a:lumMod val="75000"/>
                  </a:schemeClr>
                </a:solidFill>
                <a:latin typeface="+mj-lt"/>
              </a:rPr>
              <a:t>: </a:t>
            </a:r>
            <a:r>
              <a:rPr lang="en-GB" sz="1200" dirty="0" smtClean="0">
                <a:solidFill>
                  <a:schemeClr val="accent6">
                    <a:lumMod val="75000"/>
                  </a:schemeClr>
                </a:solidFill>
                <a:latin typeface="+mj-lt"/>
              </a:rPr>
              <a:t>101128813</a:t>
            </a:r>
            <a:endParaRPr lang="en-GB" dirty="0">
              <a:solidFill>
                <a:schemeClr val="accent6">
                  <a:lumMod val="75000"/>
                </a:schemeClr>
              </a:solidFill>
            </a:endParaRPr>
          </a:p>
        </p:txBody>
      </p:sp>
      <p:sp>
        <p:nvSpPr>
          <p:cNvPr id="14" name="Title 1"/>
          <p:cNvSpPr>
            <a:spLocks noGrp="1"/>
          </p:cNvSpPr>
          <p:nvPr>
            <p:ph type="title"/>
          </p:nvPr>
        </p:nvSpPr>
        <p:spPr>
          <a:xfrm>
            <a:off x="228477" y="1106634"/>
            <a:ext cx="8657103" cy="435295"/>
          </a:xfrm>
        </p:spPr>
        <p:txBody>
          <a:bodyPr/>
          <a:lstStyle/>
          <a:p>
            <a:r>
              <a:rPr lang="en-GB" sz="2800" dirty="0" smtClean="0">
                <a:solidFill>
                  <a:srgbClr val="000099"/>
                </a:solidFill>
              </a:rPr>
              <a:t>Dissemination tools</a:t>
            </a:r>
            <a:endParaRPr lang="en-US" sz="2800" dirty="0">
              <a:solidFill>
                <a:srgbClr val="000099"/>
              </a:solidFill>
            </a:endParaRPr>
          </a:p>
        </p:txBody>
      </p:sp>
      <p:sp>
        <p:nvSpPr>
          <p:cNvPr id="15" name="Content Placeholder 1"/>
          <p:cNvSpPr>
            <a:spLocks noGrp="1"/>
          </p:cNvSpPr>
          <p:nvPr>
            <p:ph idx="1"/>
          </p:nvPr>
        </p:nvSpPr>
        <p:spPr>
          <a:xfrm>
            <a:off x="164832" y="1854426"/>
            <a:ext cx="8595242" cy="372675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just">
              <a:buNone/>
            </a:pPr>
            <a:r>
              <a:rPr lang="en-GB" sz="2000" dirty="0"/>
              <a:t>Dissemination tools and materials will be developed to provide concrete support to dissemination activities. The plan also outlines a clear methodology for utilizing the materials and tools. This ensures uniform usage among all partners, fostering a consistent and cohesive message.</a:t>
            </a:r>
            <a:endParaRPr lang="en-US" sz="2000" dirty="0"/>
          </a:p>
          <a:p>
            <a:pPr lvl="0" algn="just"/>
            <a:r>
              <a:rPr lang="en-GB" sz="2000" dirty="0"/>
              <a:t>From the very beginning of the project each HEI will establish on its website notification about the project. Moreover, project website will be lunched. </a:t>
            </a:r>
            <a:endParaRPr lang="en-US" sz="2000" dirty="0"/>
          </a:p>
          <a:p>
            <a:pPr lvl="0" algn="just"/>
            <a:r>
              <a:rPr lang="en-GB" sz="2000" dirty="0"/>
              <a:t>Logo of the project will be developed and used for communication through all media. </a:t>
            </a:r>
            <a:endParaRPr lang="en-US" sz="2000" dirty="0"/>
          </a:p>
          <a:p>
            <a:pPr lvl="0" algn="just"/>
            <a:r>
              <a:rPr lang="en-GB" sz="2000" dirty="0"/>
              <a:t>Dissemination is going to be through all the media (TV, radio, internet, social-networks). </a:t>
            </a:r>
            <a:endParaRPr lang="en-US" sz="2000" dirty="0"/>
          </a:p>
          <a:p>
            <a:pPr marL="0" lvl="0" indent="0" algn="just">
              <a:buNone/>
            </a:pPr>
            <a:endParaRPr lang="en-US" sz="2000" dirty="0"/>
          </a:p>
          <a:p>
            <a:pPr marL="0" indent="0" algn="just">
              <a:buNone/>
            </a:pPr>
            <a:endParaRPr lang="en-US" sz="2000" dirty="0"/>
          </a:p>
        </p:txBody>
      </p:sp>
    </p:spTree>
    <p:extLst>
      <p:ext uri="{BB962C8B-B14F-4D97-AF65-F5344CB8AC3E}">
        <p14:creationId xmlns:p14="http://schemas.microsoft.com/office/powerpoint/2010/main" val="9398613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17"/>
          <p:cNvSpPr>
            <a:spLocks noChangeShapeType="1"/>
          </p:cNvSpPr>
          <p:nvPr/>
        </p:nvSpPr>
        <p:spPr bwMode="auto">
          <a:xfrm>
            <a:off x="0" y="1052348"/>
            <a:ext cx="9144000" cy="0"/>
          </a:xfrm>
          <a:prstGeom prst="line">
            <a:avLst/>
          </a:prstGeom>
          <a:ln w="38100">
            <a:solidFill>
              <a:srgbClr val="C00000"/>
            </a:solidFill>
            <a:headEnd/>
            <a:tailEnd/>
          </a:ln>
          <a:extLst/>
        </p:spPr>
        <p:style>
          <a:lnRef idx="1">
            <a:schemeClr val="accent2"/>
          </a:lnRef>
          <a:fillRef idx="0">
            <a:schemeClr val="accent2"/>
          </a:fillRef>
          <a:effectRef idx="0">
            <a:schemeClr val="accent2"/>
          </a:effectRef>
          <a:fontRef idx="minor">
            <a:schemeClr val="tx1"/>
          </a:fontRef>
        </p:style>
        <p:txBody>
          <a:bodyPr/>
          <a:lstStyle/>
          <a:p>
            <a:endParaRPr lang="en-US"/>
          </a:p>
        </p:txBody>
      </p:sp>
      <p:sp>
        <p:nvSpPr>
          <p:cNvPr id="205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algn="ctr" eaLnBrk="0" fontAlgn="base" hangingPunct="0">
              <a:spcBef>
                <a:spcPct val="0"/>
              </a:spcBef>
              <a:spcAft>
                <a:spcPct val="0"/>
              </a:spcAft>
              <a:defRPr sz="3200">
                <a:solidFill>
                  <a:schemeClr val="tx1"/>
                </a:solidFill>
                <a:latin typeface="Times New Roman" pitchFamily="18" charset="0"/>
              </a:defRPr>
            </a:lvl6pPr>
            <a:lvl7pPr marL="2971800" indent="-228600" algn="ctr" eaLnBrk="0" fontAlgn="base" hangingPunct="0">
              <a:spcBef>
                <a:spcPct val="0"/>
              </a:spcBef>
              <a:spcAft>
                <a:spcPct val="0"/>
              </a:spcAft>
              <a:defRPr sz="3200">
                <a:solidFill>
                  <a:schemeClr val="tx1"/>
                </a:solidFill>
                <a:latin typeface="Times New Roman" pitchFamily="18" charset="0"/>
              </a:defRPr>
            </a:lvl7pPr>
            <a:lvl8pPr marL="3429000" indent="-228600" algn="ctr" eaLnBrk="0" fontAlgn="base" hangingPunct="0">
              <a:spcBef>
                <a:spcPct val="0"/>
              </a:spcBef>
              <a:spcAft>
                <a:spcPct val="0"/>
              </a:spcAft>
              <a:defRPr sz="3200">
                <a:solidFill>
                  <a:schemeClr val="tx1"/>
                </a:solidFill>
                <a:latin typeface="Times New Roman" pitchFamily="18" charset="0"/>
              </a:defRPr>
            </a:lvl8pPr>
            <a:lvl9pPr marL="3886200" indent="-228600" algn="ctr" eaLnBrk="0" fontAlgn="base" hangingPunct="0">
              <a:spcBef>
                <a:spcPct val="0"/>
              </a:spcBef>
              <a:spcAft>
                <a:spcPct val="0"/>
              </a:spcAft>
              <a:defRPr sz="3200">
                <a:solidFill>
                  <a:schemeClr val="tx1"/>
                </a:solidFill>
                <a:latin typeface="Times New Roman" pitchFamily="18" charset="0"/>
              </a:defRPr>
            </a:lvl9pPr>
          </a:lstStyle>
          <a:p>
            <a:fld id="{E7432A94-D470-44A6-8F23-C6949BA55821}" type="slidenum">
              <a:rPr lang="en-US" altLang="en-US" sz="1400" smtClean="0"/>
              <a:pPr/>
              <a:t>7</a:t>
            </a:fld>
            <a:endParaRPr lang="en-US" altLang="en-US" sz="1400" dirty="0" smtClean="0"/>
          </a:p>
        </p:txBody>
      </p:sp>
      <p:pic>
        <p:nvPicPr>
          <p:cNvPr id="3" name="Picture 2"/>
          <p:cNvPicPr>
            <a:picLocks noChangeAspect="1"/>
          </p:cNvPicPr>
          <p:nvPr/>
        </p:nvPicPr>
        <p:blipFill>
          <a:blip r:embed="rId3"/>
          <a:stretch>
            <a:fillRect/>
          </a:stretch>
        </p:blipFill>
        <p:spPr>
          <a:xfrm>
            <a:off x="1" y="62550"/>
            <a:ext cx="2922104" cy="953285"/>
          </a:xfrm>
          <a:prstGeom prst="rect">
            <a:avLst/>
          </a:prstGeom>
        </p:spPr>
      </p:pic>
      <p:pic>
        <p:nvPicPr>
          <p:cNvPr id="4" name="Picture 3"/>
          <p:cNvPicPr>
            <a:picLocks noChangeAspect="1"/>
          </p:cNvPicPr>
          <p:nvPr/>
        </p:nvPicPr>
        <p:blipFill>
          <a:blip r:embed="rId4"/>
          <a:stretch>
            <a:fillRect/>
          </a:stretch>
        </p:blipFill>
        <p:spPr>
          <a:xfrm>
            <a:off x="6444227" y="62550"/>
            <a:ext cx="2455944" cy="867467"/>
          </a:xfrm>
          <a:prstGeom prst="rect">
            <a:avLst/>
          </a:prstGeom>
        </p:spPr>
      </p:pic>
      <p:cxnSp>
        <p:nvCxnSpPr>
          <p:cNvPr id="11" name="Straight Connector 10"/>
          <p:cNvCxnSpPr/>
          <p:nvPr/>
        </p:nvCxnSpPr>
        <p:spPr bwMode="auto">
          <a:xfrm>
            <a:off x="-14971" y="6070763"/>
            <a:ext cx="9144000" cy="10305"/>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12" name="TextBox 11"/>
          <p:cNvSpPr txBox="1"/>
          <p:nvPr/>
        </p:nvSpPr>
        <p:spPr>
          <a:xfrm>
            <a:off x="67103" y="6116575"/>
            <a:ext cx="8955155" cy="646331"/>
          </a:xfrm>
          <a:prstGeom prst="rect">
            <a:avLst/>
          </a:prstGeom>
          <a:noFill/>
        </p:spPr>
        <p:txBody>
          <a:bodyPr wrap="square" rtlCol="0">
            <a:spAutoFit/>
          </a:bodyPr>
          <a:lstStyle/>
          <a:p>
            <a:r>
              <a:rPr lang="en-US" sz="1200" b="1" dirty="0">
                <a:solidFill>
                  <a:schemeClr val="accent6">
                    <a:lumMod val="75000"/>
                  </a:schemeClr>
                </a:solidFill>
                <a:latin typeface="+mj-lt"/>
              </a:rPr>
              <a:t>Network of centers for regional short study programs in the countries of the Western </a:t>
            </a:r>
            <a:r>
              <a:rPr lang="en-US" sz="1200" b="1" dirty="0" smtClean="0">
                <a:solidFill>
                  <a:schemeClr val="accent6">
                    <a:lumMod val="75000"/>
                  </a:schemeClr>
                </a:solidFill>
                <a:latin typeface="+mj-lt"/>
              </a:rPr>
              <a:t>Balkans</a:t>
            </a:r>
            <a:endParaRPr lang="sr-Latn-BA" sz="1200" b="1" dirty="0" smtClean="0">
              <a:solidFill>
                <a:schemeClr val="accent6">
                  <a:lumMod val="75000"/>
                </a:schemeClr>
              </a:solidFill>
              <a:latin typeface="+mj-lt"/>
            </a:endParaRPr>
          </a:p>
          <a:p>
            <a:r>
              <a:rPr lang="en-GB" sz="1200" b="1" dirty="0" smtClean="0">
                <a:solidFill>
                  <a:schemeClr val="accent6">
                    <a:lumMod val="75000"/>
                  </a:schemeClr>
                </a:solidFill>
                <a:latin typeface="+mj-lt"/>
              </a:rPr>
              <a:t>Call</a:t>
            </a:r>
            <a:r>
              <a:rPr lang="en-GB" sz="1200" dirty="0">
                <a:solidFill>
                  <a:schemeClr val="accent6">
                    <a:lumMod val="75000"/>
                  </a:schemeClr>
                </a:solidFill>
                <a:latin typeface="+mj-lt"/>
              </a:rPr>
              <a:t>: </a:t>
            </a:r>
            <a:r>
              <a:rPr lang="en-GB" sz="1200" dirty="0" smtClean="0">
                <a:solidFill>
                  <a:schemeClr val="accent6">
                    <a:lumMod val="75000"/>
                  </a:schemeClr>
                </a:solidFill>
                <a:latin typeface="+mj-lt"/>
              </a:rPr>
              <a:t>ERASMUS-EDU-2023-CBHE</a:t>
            </a:r>
            <a:endParaRPr lang="sr-Latn-BA" sz="1200" dirty="0" smtClean="0">
              <a:solidFill>
                <a:schemeClr val="accent6">
                  <a:lumMod val="75000"/>
                </a:schemeClr>
              </a:solidFill>
              <a:latin typeface="+mj-lt"/>
            </a:endParaRPr>
          </a:p>
          <a:p>
            <a:r>
              <a:rPr lang="en-GB" sz="1200" b="1" dirty="0" smtClean="0">
                <a:solidFill>
                  <a:schemeClr val="accent6">
                    <a:lumMod val="75000"/>
                  </a:schemeClr>
                </a:solidFill>
                <a:latin typeface="+mj-lt"/>
              </a:rPr>
              <a:t>Project </a:t>
            </a:r>
            <a:r>
              <a:rPr lang="en-GB" sz="1200" b="1" dirty="0">
                <a:solidFill>
                  <a:schemeClr val="accent6">
                    <a:lumMod val="75000"/>
                  </a:schemeClr>
                </a:solidFill>
                <a:latin typeface="+mj-lt"/>
              </a:rPr>
              <a:t>number</a:t>
            </a:r>
            <a:r>
              <a:rPr lang="en-GB" sz="1200" dirty="0">
                <a:solidFill>
                  <a:schemeClr val="accent6">
                    <a:lumMod val="75000"/>
                  </a:schemeClr>
                </a:solidFill>
                <a:latin typeface="+mj-lt"/>
              </a:rPr>
              <a:t>: </a:t>
            </a:r>
            <a:r>
              <a:rPr lang="en-GB" sz="1200" dirty="0" smtClean="0">
                <a:solidFill>
                  <a:schemeClr val="accent6">
                    <a:lumMod val="75000"/>
                  </a:schemeClr>
                </a:solidFill>
                <a:latin typeface="+mj-lt"/>
              </a:rPr>
              <a:t>101128813</a:t>
            </a:r>
            <a:endParaRPr lang="en-GB" dirty="0">
              <a:solidFill>
                <a:schemeClr val="accent6">
                  <a:lumMod val="75000"/>
                </a:schemeClr>
              </a:solidFill>
            </a:endParaRPr>
          </a:p>
        </p:txBody>
      </p:sp>
      <p:sp>
        <p:nvSpPr>
          <p:cNvPr id="14" name="Title 1"/>
          <p:cNvSpPr>
            <a:spLocks noGrp="1"/>
          </p:cNvSpPr>
          <p:nvPr>
            <p:ph type="title"/>
          </p:nvPr>
        </p:nvSpPr>
        <p:spPr>
          <a:xfrm>
            <a:off x="228477" y="1106634"/>
            <a:ext cx="8657103" cy="435295"/>
          </a:xfrm>
        </p:spPr>
        <p:txBody>
          <a:bodyPr/>
          <a:lstStyle/>
          <a:p>
            <a:r>
              <a:rPr lang="en-GB" sz="2800" dirty="0" smtClean="0">
                <a:solidFill>
                  <a:srgbClr val="000099"/>
                </a:solidFill>
              </a:rPr>
              <a:t>Dissemination tools</a:t>
            </a:r>
            <a:endParaRPr lang="en-US" sz="2800" dirty="0">
              <a:solidFill>
                <a:srgbClr val="000099"/>
              </a:solidFill>
            </a:endParaRPr>
          </a:p>
        </p:txBody>
      </p:sp>
      <p:sp>
        <p:nvSpPr>
          <p:cNvPr id="15" name="Content Placeholder 1"/>
          <p:cNvSpPr>
            <a:spLocks noGrp="1"/>
          </p:cNvSpPr>
          <p:nvPr>
            <p:ph idx="1"/>
          </p:nvPr>
        </p:nvSpPr>
        <p:spPr>
          <a:xfrm>
            <a:off x="247059" y="1748366"/>
            <a:ext cx="8475600" cy="371048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a:r>
              <a:rPr lang="en-GB" sz="2000" dirty="0"/>
              <a:t>Promo material (T-Shirts, notebooks, flyers, USB, pens) shall be provided for all HEIs and due the fact that all HEIs have excellent relations with local and state TV program producers, this is going to be a project that people talk about</a:t>
            </a:r>
            <a:endParaRPr lang="en-GB" sz="2000" dirty="0" smtClean="0"/>
          </a:p>
          <a:p>
            <a:pPr lvl="0" algn="just"/>
            <a:r>
              <a:rPr lang="en-GB" sz="2000" dirty="0" smtClean="0"/>
              <a:t>The </a:t>
            </a:r>
            <a:r>
              <a:rPr lang="en-GB" sz="2000" dirty="0"/>
              <a:t>latter will be a series of information sessions held at HEIs in partner countries with the main aim to inform target groups and wide public about the project and its results, and Final Conference. </a:t>
            </a:r>
            <a:endParaRPr lang="en-US" sz="2000" dirty="0"/>
          </a:p>
          <a:p>
            <a:pPr lvl="0" algn="just"/>
            <a:r>
              <a:rPr lang="en-GB" sz="2000" dirty="0"/>
              <a:t>The current project will also become a good basis for joint scientific and methodological work with its results published in national and international prints. </a:t>
            </a:r>
            <a:endParaRPr lang="en-US" sz="2000" dirty="0"/>
          </a:p>
          <a:p>
            <a:pPr marL="0" indent="0" algn="just">
              <a:buNone/>
            </a:pPr>
            <a:endParaRPr lang="en-US" sz="2000" dirty="0"/>
          </a:p>
        </p:txBody>
      </p:sp>
    </p:spTree>
    <p:extLst>
      <p:ext uri="{BB962C8B-B14F-4D97-AF65-F5344CB8AC3E}">
        <p14:creationId xmlns:p14="http://schemas.microsoft.com/office/powerpoint/2010/main" val="19601851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17"/>
          <p:cNvSpPr>
            <a:spLocks noChangeShapeType="1"/>
          </p:cNvSpPr>
          <p:nvPr/>
        </p:nvSpPr>
        <p:spPr bwMode="auto">
          <a:xfrm>
            <a:off x="0" y="1052348"/>
            <a:ext cx="9144000" cy="0"/>
          </a:xfrm>
          <a:prstGeom prst="line">
            <a:avLst/>
          </a:prstGeom>
          <a:ln w="38100">
            <a:solidFill>
              <a:srgbClr val="C00000"/>
            </a:solidFill>
            <a:headEnd/>
            <a:tailEnd/>
          </a:ln>
          <a:extLst/>
        </p:spPr>
        <p:style>
          <a:lnRef idx="1">
            <a:schemeClr val="accent2"/>
          </a:lnRef>
          <a:fillRef idx="0">
            <a:schemeClr val="accent2"/>
          </a:fillRef>
          <a:effectRef idx="0">
            <a:schemeClr val="accent2"/>
          </a:effectRef>
          <a:fontRef idx="minor">
            <a:schemeClr val="tx1"/>
          </a:fontRef>
        </p:style>
        <p:txBody>
          <a:bodyPr/>
          <a:lstStyle/>
          <a:p>
            <a:endParaRPr lang="en-US"/>
          </a:p>
        </p:txBody>
      </p:sp>
      <p:sp>
        <p:nvSpPr>
          <p:cNvPr id="205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algn="ctr" eaLnBrk="0" fontAlgn="base" hangingPunct="0">
              <a:spcBef>
                <a:spcPct val="0"/>
              </a:spcBef>
              <a:spcAft>
                <a:spcPct val="0"/>
              </a:spcAft>
              <a:defRPr sz="3200">
                <a:solidFill>
                  <a:schemeClr val="tx1"/>
                </a:solidFill>
                <a:latin typeface="Times New Roman" pitchFamily="18" charset="0"/>
              </a:defRPr>
            </a:lvl6pPr>
            <a:lvl7pPr marL="2971800" indent="-228600" algn="ctr" eaLnBrk="0" fontAlgn="base" hangingPunct="0">
              <a:spcBef>
                <a:spcPct val="0"/>
              </a:spcBef>
              <a:spcAft>
                <a:spcPct val="0"/>
              </a:spcAft>
              <a:defRPr sz="3200">
                <a:solidFill>
                  <a:schemeClr val="tx1"/>
                </a:solidFill>
                <a:latin typeface="Times New Roman" pitchFamily="18" charset="0"/>
              </a:defRPr>
            </a:lvl7pPr>
            <a:lvl8pPr marL="3429000" indent="-228600" algn="ctr" eaLnBrk="0" fontAlgn="base" hangingPunct="0">
              <a:spcBef>
                <a:spcPct val="0"/>
              </a:spcBef>
              <a:spcAft>
                <a:spcPct val="0"/>
              </a:spcAft>
              <a:defRPr sz="3200">
                <a:solidFill>
                  <a:schemeClr val="tx1"/>
                </a:solidFill>
                <a:latin typeface="Times New Roman" pitchFamily="18" charset="0"/>
              </a:defRPr>
            </a:lvl8pPr>
            <a:lvl9pPr marL="3886200" indent="-228600" algn="ctr" eaLnBrk="0" fontAlgn="base" hangingPunct="0">
              <a:spcBef>
                <a:spcPct val="0"/>
              </a:spcBef>
              <a:spcAft>
                <a:spcPct val="0"/>
              </a:spcAft>
              <a:defRPr sz="3200">
                <a:solidFill>
                  <a:schemeClr val="tx1"/>
                </a:solidFill>
                <a:latin typeface="Times New Roman" pitchFamily="18" charset="0"/>
              </a:defRPr>
            </a:lvl9pPr>
          </a:lstStyle>
          <a:p>
            <a:fld id="{E7432A94-D470-44A6-8F23-C6949BA55821}" type="slidenum">
              <a:rPr lang="en-US" altLang="en-US" sz="1400" smtClean="0"/>
              <a:pPr/>
              <a:t>8</a:t>
            </a:fld>
            <a:endParaRPr lang="en-US" altLang="en-US" sz="1400" dirty="0" smtClean="0"/>
          </a:p>
        </p:txBody>
      </p:sp>
      <p:pic>
        <p:nvPicPr>
          <p:cNvPr id="3" name="Picture 2"/>
          <p:cNvPicPr>
            <a:picLocks noChangeAspect="1"/>
          </p:cNvPicPr>
          <p:nvPr/>
        </p:nvPicPr>
        <p:blipFill>
          <a:blip r:embed="rId3"/>
          <a:stretch>
            <a:fillRect/>
          </a:stretch>
        </p:blipFill>
        <p:spPr>
          <a:xfrm>
            <a:off x="1" y="62550"/>
            <a:ext cx="2922104" cy="953285"/>
          </a:xfrm>
          <a:prstGeom prst="rect">
            <a:avLst/>
          </a:prstGeom>
        </p:spPr>
      </p:pic>
      <p:pic>
        <p:nvPicPr>
          <p:cNvPr id="4" name="Picture 3"/>
          <p:cNvPicPr>
            <a:picLocks noChangeAspect="1"/>
          </p:cNvPicPr>
          <p:nvPr/>
        </p:nvPicPr>
        <p:blipFill>
          <a:blip r:embed="rId4"/>
          <a:stretch>
            <a:fillRect/>
          </a:stretch>
        </p:blipFill>
        <p:spPr>
          <a:xfrm>
            <a:off x="6444227" y="62550"/>
            <a:ext cx="2455944" cy="867467"/>
          </a:xfrm>
          <a:prstGeom prst="rect">
            <a:avLst/>
          </a:prstGeom>
        </p:spPr>
      </p:pic>
      <p:cxnSp>
        <p:nvCxnSpPr>
          <p:cNvPr id="11" name="Straight Connector 10"/>
          <p:cNvCxnSpPr/>
          <p:nvPr/>
        </p:nvCxnSpPr>
        <p:spPr bwMode="auto">
          <a:xfrm>
            <a:off x="-14971" y="6070763"/>
            <a:ext cx="9144000" cy="10305"/>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12" name="TextBox 11"/>
          <p:cNvSpPr txBox="1"/>
          <p:nvPr/>
        </p:nvSpPr>
        <p:spPr>
          <a:xfrm>
            <a:off x="67103" y="6116575"/>
            <a:ext cx="8955155" cy="646331"/>
          </a:xfrm>
          <a:prstGeom prst="rect">
            <a:avLst/>
          </a:prstGeom>
          <a:noFill/>
        </p:spPr>
        <p:txBody>
          <a:bodyPr wrap="square" rtlCol="0">
            <a:spAutoFit/>
          </a:bodyPr>
          <a:lstStyle/>
          <a:p>
            <a:r>
              <a:rPr lang="en-US" sz="1200" b="1" dirty="0">
                <a:solidFill>
                  <a:schemeClr val="accent6">
                    <a:lumMod val="75000"/>
                  </a:schemeClr>
                </a:solidFill>
                <a:latin typeface="+mj-lt"/>
              </a:rPr>
              <a:t>Network of centers for regional short study programs in the countries of the Western </a:t>
            </a:r>
            <a:r>
              <a:rPr lang="en-US" sz="1200" b="1" dirty="0" smtClean="0">
                <a:solidFill>
                  <a:schemeClr val="accent6">
                    <a:lumMod val="75000"/>
                  </a:schemeClr>
                </a:solidFill>
                <a:latin typeface="+mj-lt"/>
              </a:rPr>
              <a:t>Balkans</a:t>
            </a:r>
            <a:endParaRPr lang="sr-Latn-BA" sz="1200" b="1" dirty="0" smtClean="0">
              <a:solidFill>
                <a:schemeClr val="accent6">
                  <a:lumMod val="75000"/>
                </a:schemeClr>
              </a:solidFill>
              <a:latin typeface="+mj-lt"/>
            </a:endParaRPr>
          </a:p>
          <a:p>
            <a:r>
              <a:rPr lang="en-GB" sz="1200" b="1" dirty="0" smtClean="0">
                <a:solidFill>
                  <a:schemeClr val="accent6">
                    <a:lumMod val="75000"/>
                  </a:schemeClr>
                </a:solidFill>
                <a:latin typeface="+mj-lt"/>
              </a:rPr>
              <a:t>Call</a:t>
            </a:r>
            <a:r>
              <a:rPr lang="en-GB" sz="1200" dirty="0">
                <a:solidFill>
                  <a:schemeClr val="accent6">
                    <a:lumMod val="75000"/>
                  </a:schemeClr>
                </a:solidFill>
                <a:latin typeface="+mj-lt"/>
              </a:rPr>
              <a:t>: </a:t>
            </a:r>
            <a:r>
              <a:rPr lang="en-GB" sz="1200" dirty="0" smtClean="0">
                <a:solidFill>
                  <a:schemeClr val="accent6">
                    <a:lumMod val="75000"/>
                  </a:schemeClr>
                </a:solidFill>
                <a:latin typeface="+mj-lt"/>
              </a:rPr>
              <a:t>ERASMUS-EDU-2023-CBHE</a:t>
            </a:r>
            <a:endParaRPr lang="sr-Latn-BA" sz="1200" dirty="0" smtClean="0">
              <a:solidFill>
                <a:schemeClr val="accent6">
                  <a:lumMod val="75000"/>
                </a:schemeClr>
              </a:solidFill>
              <a:latin typeface="+mj-lt"/>
            </a:endParaRPr>
          </a:p>
          <a:p>
            <a:r>
              <a:rPr lang="en-GB" sz="1200" b="1" dirty="0" smtClean="0">
                <a:solidFill>
                  <a:schemeClr val="accent6">
                    <a:lumMod val="75000"/>
                  </a:schemeClr>
                </a:solidFill>
                <a:latin typeface="+mj-lt"/>
              </a:rPr>
              <a:t>Project </a:t>
            </a:r>
            <a:r>
              <a:rPr lang="en-GB" sz="1200" b="1" dirty="0">
                <a:solidFill>
                  <a:schemeClr val="accent6">
                    <a:lumMod val="75000"/>
                  </a:schemeClr>
                </a:solidFill>
                <a:latin typeface="+mj-lt"/>
              </a:rPr>
              <a:t>number</a:t>
            </a:r>
            <a:r>
              <a:rPr lang="en-GB" sz="1200" dirty="0">
                <a:solidFill>
                  <a:schemeClr val="accent6">
                    <a:lumMod val="75000"/>
                  </a:schemeClr>
                </a:solidFill>
                <a:latin typeface="+mj-lt"/>
              </a:rPr>
              <a:t>: </a:t>
            </a:r>
            <a:r>
              <a:rPr lang="en-GB" sz="1200" dirty="0" smtClean="0">
                <a:solidFill>
                  <a:schemeClr val="accent6">
                    <a:lumMod val="75000"/>
                  </a:schemeClr>
                </a:solidFill>
                <a:latin typeface="+mj-lt"/>
              </a:rPr>
              <a:t>101128813</a:t>
            </a:r>
            <a:endParaRPr lang="en-GB" dirty="0">
              <a:solidFill>
                <a:schemeClr val="accent6">
                  <a:lumMod val="75000"/>
                </a:schemeClr>
              </a:solidFill>
            </a:endParaRPr>
          </a:p>
        </p:txBody>
      </p:sp>
      <p:sp>
        <p:nvSpPr>
          <p:cNvPr id="14" name="Title 1"/>
          <p:cNvSpPr>
            <a:spLocks noGrp="1"/>
          </p:cNvSpPr>
          <p:nvPr>
            <p:ph type="title"/>
          </p:nvPr>
        </p:nvSpPr>
        <p:spPr>
          <a:xfrm>
            <a:off x="228477" y="1106634"/>
            <a:ext cx="8657103" cy="435295"/>
          </a:xfrm>
        </p:spPr>
        <p:txBody>
          <a:bodyPr/>
          <a:lstStyle/>
          <a:p>
            <a:r>
              <a:rPr lang="en-GB" sz="2800" dirty="0" smtClean="0">
                <a:solidFill>
                  <a:srgbClr val="000099"/>
                </a:solidFill>
              </a:rPr>
              <a:t>Dissemination tasks</a:t>
            </a:r>
            <a:endParaRPr lang="en-US" sz="2800" dirty="0">
              <a:solidFill>
                <a:srgbClr val="000099"/>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672311160"/>
              </p:ext>
            </p:extLst>
          </p:nvPr>
        </p:nvGraphicFramePr>
        <p:xfrm>
          <a:off x="651756" y="1855000"/>
          <a:ext cx="7785848" cy="3718433"/>
        </p:xfrm>
        <a:graphic>
          <a:graphicData uri="http://schemas.openxmlformats.org/drawingml/2006/table">
            <a:tbl>
              <a:tblPr firstRow="1" firstCol="1" bandRow="1">
                <a:tableStyleId>{5C22544A-7EE6-4342-B048-85BDC9FD1C3A}</a:tableStyleId>
              </a:tblPr>
              <a:tblGrid>
                <a:gridCol w="853196"/>
                <a:gridCol w="1713300"/>
                <a:gridCol w="3272889"/>
                <a:gridCol w="1946463"/>
              </a:tblGrid>
              <a:tr h="159637">
                <a:tc>
                  <a:txBody>
                    <a:bodyPr/>
                    <a:lstStyle/>
                    <a:p>
                      <a:pPr algn="just">
                        <a:lnSpc>
                          <a:spcPct val="107000"/>
                        </a:lnSpc>
                        <a:spcAft>
                          <a:spcPts val="0"/>
                        </a:spcAft>
                      </a:pPr>
                      <a:r>
                        <a:rPr lang="en-GB" sz="1200" dirty="0">
                          <a:effectLst/>
                        </a:rPr>
                        <a:t>Task No</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c>
                  <a:txBody>
                    <a:bodyPr/>
                    <a:lstStyle/>
                    <a:p>
                      <a:pPr algn="just">
                        <a:lnSpc>
                          <a:spcPct val="107000"/>
                        </a:lnSpc>
                        <a:spcAft>
                          <a:spcPts val="0"/>
                        </a:spcAft>
                      </a:pPr>
                      <a:r>
                        <a:rPr lang="en-GB" sz="1200" dirty="0">
                          <a:effectLst/>
                        </a:rPr>
                        <a:t>Task Name</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c>
                  <a:txBody>
                    <a:bodyPr/>
                    <a:lstStyle/>
                    <a:p>
                      <a:pPr algn="just">
                        <a:lnSpc>
                          <a:spcPct val="107000"/>
                        </a:lnSpc>
                        <a:spcAft>
                          <a:spcPts val="0"/>
                        </a:spcAft>
                      </a:pPr>
                      <a:r>
                        <a:rPr lang="en-GB" sz="1200" dirty="0">
                          <a:effectLst/>
                        </a:rPr>
                        <a:t>Description</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c>
                  <a:txBody>
                    <a:bodyPr/>
                    <a:lstStyle/>
                    <a:p>
                      <a:pPr algn="just">
                        <a:lnSpc>
                          <a:spcPct val="107000"/>
                        </a:lnSpc>
                        <a:spcAft>
                          <a:spcPts val="0"/>
                        </a:spcAft>
                      </a:pPr>
                      <a:r>
                        <a:rPr lang="en-GB" sz="1200" dirty="0">
                          <a:effectLst/>
                        </a:rPr>
                        <a:t>Participants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r>
              <a:tr h="718300">
                <a:tc>
                  <a:txBody>
                    <a:bodyPr/>
                    <a:lstStyle/>
                    <a:p>
                      <a:pPr algn="just">
                        <a:lnSpc>
                          <a:spcPct val="107000"/>
                        </a:lnSpc>
                        <a:spcAft>
                          <a:spcPts val="0"/>
                        </a:spcAft>
                      </a:pPr>
                      <a:r>
                        <a:rPr lang="en-GB" sz="1200">
                          <a:effectLst/>
                        </a:rPr>
                        <a:t>T7.1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c>
                  <a:txBody>
                    <a:bodyPr/>
                    <a:lstStyle/>
                    <a:p>
                      <a:pPr algn="just">
                        <a:lnSpc>
                          <a:spcPct val="107000"/>
                        </a:lnSpc>
                        <a:spcAft>
                          <a:spcPts val="0"/>
                        </a:spcAft>
                      </a:pPr>
                      <a:r>
                        <a:rPr lang="en-GB" sz="1200" dirty="0">
                          <a:effectLst/>
                        </a:rPr>
                        <a:t>Developing Dissemination and Exploitation Plan</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c>
                  <a:txBody>
                    <a:bodyPr/>
                    <a:lstStyle/>
                    <a:p>
                      <a:pPr algn="just">
                        <a:lnSpc>
                          <a:spcPct val="107000"/>
                        </a:lnSpc>
                        <a:spcAft>
                          <a:spcPts val="0"/>
                        </a:spcAft>
                      </a:pPr>
                      <a:r>
                        <a:rPr lang="en-GB" sz="1200">
                          <a:effectLst/>
                        </a:rPr>
                        <a:t>DB will work according to Project Management Plan and create Dissemination Plan with strong timeline scheduling. Dissemination is going to be strong support for each activity that consortium conduct with stakeholders.</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c>
                  <a:txBody>
                    <a:bodyPr/>
                    <a:lstStyle/>
                    <a:p>
                      <a:pPr algn="just">
                        <a:lnSpc>
                          <a:spcPct val="107000"/>
                        </a:lnSpc>
                        <a:spcAft>
                          <a:spcPts val="0"/>
                        </a:spcAft>
                      </a:pPr>
                      <a:r>
                        <a:rPr lang="en-GB" sz="1200">
                          <a:effectLst/>
                        </a:rPr>
                        <a:t>All beneficiaries</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r>
              <a:tr h="1194500">
                <a:tc>
                  <a:txBody>
                    <a:bodyPr/>
                    <a:lstStyle/>
                    <a:p>
                      <a:pPr algn="just">
                        <a:lnSpc>
                          <a:spcPct val="107000"/>
                        </a:lnSpc>
                        <a:spcAft>
                          <a:spcPts val="0"/>
                        </a:spcAft>
                      </a:pPr>
                      <a:r>
                        <a:rPr lang="en-GB" sz="1200">
                          <a:effectLst/>
                        </a:rPr>
                        <a:t>T7.2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c>
                  <a:txBody>
                    <a:bodyPr/>
                    <a:lstStyle/>
                    <a:p>
                      <a:pPr>
                        <a:lnSpc>
                          <a:spcPct val="107000"/>
                        </a:lnSpc>
                        <a:spcAft>
                          <a:spcPts val="0"/>
                        </a:spcAft>
                      </a:pPr>
                      <a:r>
                        <a:rPr lang="en-GB" sz="1200">
                          <a:effectLst/>
                        </a:rPr>
                        <a:t>Developing website and conducting</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c>
                  <a:txBody>
                    <a:bodyPr/>
                    <a:lstStyle/>
                    <a:p>
                      <a:pPr algn="just">
                        <a:lnSpc>
                          <a:spcPct val="107000"/>
                        </a:lnSpc>
                        <a:spcAft>
                          <a:spcPts val="0"/>
                        </a:spcAft>
                      </a:pPr>
                      <a:r>
                        <a:rPr lang="en-GB" sz="1200" dirty="0">
                          <a:effectLst/>
                        </a:rPr>
                        <a:t>Development of Online Platform (website) starts immediately after received positive answer from the EU Commission. Online Platform will be created for the project as an important and ongoing communication hub and as a tool for preparation, development, quality, management, sustainability and dissemination of project outcomes. The Online Platform will crucially contain, in addition to in-detail project description, goals, partners, etc. all training, teaching and learning materials, developed by partners. All the materials will be available for free download during and post the project. AASKM and ATUSS will create website</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c>
                  <a:txBody>
                    <a:bodyPr/>
                    <a:lstStyle/>
                    <a:p>
                      <a:pPr algn="just">
                        <a:lnSpc>
                          <a:spcPct val="107000"/>
                        </a:lnSpc>
                        <a:spcAft>
                          <a:spcPts val="0"/>
                        </a:spcAft>
                      </a:pPr>
                      <a:r>
                        <a:rPr lang="en-GB" sz="1200" dirty="0">
                          <a:effectLst/>
                        </a:rPr>
                        <a:t>All beneficiaries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r>
            </a:tbl>
          </a:graphicData>
        </a:graphic>
      </p:graphicFrame>
    </p:spTree>
    <p:extLst>
      <p:ext uri="{BB962C8B-B14F-4D97-AF65-F5344CB8AC3E}">
        <p14:creationId xmlns:p14="http://schemas.microsoft.com/office/powerpoint/2010/main" val="300000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17"/>
          <p:cNvSpPr>
            <a:spLocks noChangeShapeType="1"/>
          </p:cNvSpPr>
          <p:nvPr/>
        </p:nvSpPr>
        <p:spPr bwMode="auto">
          <a:xfrm>
            <a:off x="0" y="1052348"/>
            <a:ext cx="9144000" cy="0"/>
          </a:xfrm>
          <a:prstGeom prst="line">
            <a:avLst/>
          </a:prstGeom>
          <a:ln w="38100">
            <a:solidFill>
              <a:srgbClr val="C00000"/>
            </a:solidFill>
            <a:headEnd/>
            <a:tailEnd/>
          </a:ln>
          <a:extLst/>
        </p:spPr>
        <p:style>
          <a:lnRef idx="1">
            <a:schemeClr val="accent2"/>
          </a:lnRef>
          <a:fillRef idx="0">
            <a:schemeClr val="accent2"/>
          </a:fillRef>
          <a:effectRef idx="0">
            <a:schemeClr val="accent2"/>
          </a:effectRef>
          <a:fontRef idx="minor">
            <a:schemeClr val="tx1"/>
          </a:fontRef>
        </p:style>
        <p:txBody>
          <a:bodyPr/>
          <a:lstStyle/>
          <a:p>
            <a:endParaRPr lang="en-US"/>
          </a:p>
        </p:txBody>
      </p:sp>
      <p:sp>
        <p:nvSpPr>
          <p:cNvPr id="205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algn="ctr" eaLnBrk="0" fontAlgn="base" hangingPunct="0">
              <a:spcBef>
                <a:spcPct val="0"/>
              </a:spcBef>
              <a:spcAft>
                <a:spcPct val="0"/>
              </a:spcAft>
              <a:defRPr sz="3200">
                <a:solidFill>
                  <a:schemeClr val="tx1"/>
                </a:solidFill>
                <a:latin typeface="Times New Roman" pitchFamily="18" charset="0"/>
              </a:defRPr>
            </a:lvl6pPr>
            <a:lvl7pPr marL="2971800" indent="-228600" algn="ctr" eaLnBrk="0" fontAlgn="base" hangingPunct="0">
              <a:spcBef>
                <a:spcPct val="0"/>
              </a:spcBef>
              <a:spcAft>
                <a:spcPct val="0"/>
              </a:spcAft>
              <a:defRPr sz="3200">
                <a:solidFill>
                  <a:schemeClr val="tx1"/>
                </a:solidFill>
                <a:latin typeface="Times New Roman" pitchFamily="18" charset="0"/>
              </a:defRPr>
            </a:lvl7pPr>
            <a:lvl8pPr marL="3429000" indent="-228600" algn="ctr" eaLnBrk="0" fontAlgn="base" hangingPunct="0">
              <a:spcBef>
                <a:spcPct val="0"/>
              </a:spcBef>
              <a:spcAft>
                <a:spcPct val="0"/>
              </a:spcAft>
              <a:defRPr sz="3200">
                <a:solidFill>
                  <a:schemeClr val="tx1"/>
                </a:solidFill>
                <a:latin typeface="Times New Roman" pitchFamily="18" charset="0"/>
              </a:defRPr>
            </a:lvl8pPr>
            <a:lvl9pPr marL="3886200" indent="-228600" algn="ctr" eaLnBrk="0" fontAlgn="base" hangingPunct="0">
              <a:spcBef>
                <a:spcPct val="0"/>
              </a:spcBef>
              <a:spcAft>
                <a:spcPct val="0"/>
              </a:spcAft>
              <a:defRPr sz="3200">
                <a:solidFill>
                  <a:schemeClr val="tx1"/>
                </a:solidFill>
                <a:latin typeface="Times New Roman" pitchFamily="18" charset="0"/>
              </a:defRPr>
            </a:lvl9pPr>
          </a:lstStyle>
          <a:p>
            <a:fld id="{E7432A94-D470-44A6-8F23-C6949BA55821}" type="slidenum">
              <a:rPr lang="en-US" altLang="en-US" sz="1400" smtClean="0"/>
              <a:pPr/>
              <a:t>9</a:t>
            </a:fld>
            <a:endParaRPr lang="en-US" altLang="en-US" sz="1400" dirty="0" smtClean="0"/>
          </a:p>
        </p:txBody>
      </p:sp>
      <p:pic>
        <p:nvPicPr>
          <p:cNvPr id="3" name="Picture 2"/>
          <p:cNvPicPr>
            <a:picLocks noChangeAspect="1"/>
          </p:cNvPicPr>
          <p:nvPr/>
        </p:nvPicPr>
        <p:blipFill>
          <a:blip r:embed="rId3"/>
          <a:stretch>
            <a:fillRect/>
          </a:stretch>
        </p:blipFill>
        <p:spPr>
          <a:xfrm>
            <a:off x="1" y="62550"/>
            <a:ext cx="2922104" cy="953285"/>
          </a:xfrm>
          <a:prstGeom prst="rect">
            <a:avLst/>
          </a:prstGeom>
        </p:spPr>
      </p:pic>
      <p:pic>
        <p:nvPicPr>
          <p:cNvPr id="4" name="Picture 3"/>
          <p:cNvPicPr>
            <a:picLocks noChangeAspect="1"/>
          </p:cNvPicPr>
          <p:nvPr/>
        </p:nvPicPr>
        <p:blipFill>
          <a:blip r:embed="rId4"/>
          <a:stretch>
            <a:fillRect/>
          </a:stretch>
        </p:blipFill>
        <p:spPr>
          <a:xfrm>
            <a:off x="6444227" y="62550"/>
            <a:ext cx="2455944" cy="867467"/>
          </a:xfrm>
          <a:prstGeom prst="rect">
            <a:avLst/>
          </a:prstGeom>
        </p:spPr>
      </p:pic>
      <p:cxnSp>
        <p:nvCxnSpPr>
          <p:cNvPr id="11" name="Straight Connector 10"/>
          <p:cNvCxnSpPr/>
          <p:nvPr/>
        </p:nvCxnSpPr>
        <p:spPr bwMode="auto">
          <a:xfrm>
            <a:off x="-14971" y="6070763"/>
            <a:ext cx="9144000" cy="10305"/>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12" name="TextBox 11"/>
          <p:cNvSpPr txBox="1"/>
          <p:nvPr/>
        </p:nvSpPr>
        <p:spPr>
          <a:xfrm>
            <a:off x="67103" y="6116575"/>
            <a:ext cx="8955155" cy="646331"/>
          </a:xfrm>
          <a:prstGeom prst="rect">
            <a:avLst/>
          </a:prstGeom>
          <a:noFill/>
        </p:spPr>
        <p:txBody>
          <a:bodyPr wrap="square" rtlCol="0">
            <a:spAutoFit/>
          </a:bodyPr>
          <a:lstStyle/>
          <a:p>
            <a:r>
              <a:rPr lang="en-US" sz="1200" b="1" dirty="0">
                <a:solidFill>
                  <a:schemeClr val="accent6">
                    <a:lumMod val="75000"/>
                  </a:schemeClr>
                </a:solidFill>
                <a:latin typeface="+mj-lt"/>
              </a:rPr>
              <a:t>Network of centers for regional short study programs in the countries of the Western </a:t>
            </a:r>
            <a:r>
              <a:rPr lang="en-US" sz="1200" b="1" dirty="0" smtClean="0">
                <a:solidFill>
                  <a:schemeClr val="accent6">
                    <a:lumMod val="75000"/>
                  </a:schemeClr>
                </a:solidFill>
                <a:latin typeface="+mj-lt"/>
              </a:rPr>
              <a:t>Balkans</a:t>
            </a:r>
            <a:endParaRPr lang="sr-Latn-BA" sz="1200" b="1" dirty="0" smtClean="0">
              <a:solidFill>
                <a:schemeClr val="accent6">
                  <a:lumMod val="75000"/>
                </a:schemeClr>
              </a:solidFill>
              <a:latin typeface="+mj-lt"/>
            </a:endParaRPr>
          </a:p>
          <a:p>
            <a:r>
              <a:rPr lang="en-GB" sz="1200" b="1" dirty="0" smtClean="0">
                <a:solidFill>
                  <a:schemeClr val="accent6">
                    <a:lumMod val="75000"/>
                  </a:schemeClr>
                </a:solidFill>
                <a:latin typeface="+mj-lt"/>
              </a:rPr>
              <a:t>Call</a:t>
            </a:r>
            <a:r>
              <a:rPr lang="en-GB" sz="1200" dirty="0">
                <a:solidFill>
                  <a:schemeClr val="accent6">
                    <a:lumMod val="75000"/>
                  </a:schemeClr>
                </a:solidFill>
                <a:latin typeface="+mj-lt"/>
              </a:rPr>
              <a:t>: </a:t>
            </a:r>
            <a:r>
              <a:rPr lang="en-GB" sz="1200" dirty="0" smtClean="0">
                <a:solidFill>
                  <a:schemeClr val="accent6">
                    <a:lumMod val="75000"/>
                  </a:schemeClr>
                </a:solidFill>
                <a:latin typeface="+mj-lt"/>
              </a:rPr>
              <a:t>ERASMUS-EDU-2023-CBHE</a:t>
            </a:r>
            <a:endParaRPr lang="sr-Latn-BA" sz="1200" dirty="0" smtClean="0">
              <a:solidFill>
                <a:schemeClr val="accent6">
                  <a:lumMod val="75000"/>
                </a:schemeClr>
              </a:solidFill>
              <a:latin typeface="+mj-lt"/>
            </a:endParaRPr>
          </a:p>
          <a:p>
            <a:r>
              <a:rPr lang="en-GB" sz="1200" b="1" dirty="0" smtClean="0">
                <a:solidFill>
                  <a:schemeClr val="accent6">
                    <a:lumMod val="75000"/>
                  </a:schemeClr>
                </a:solidFill>
                <a:latin typeface="+mj-lt"/>
              </a:rPr>
              <a:t>Project </a:t>
            </a:r>
            <a:r>
              <a:rPr lang="en-GB" sz="1200" b="1" dirty="0">
                <a:solidFill>
                  <a:schemeClr val="accent6">
                    <a:lumMod val="75000"/>
                  </a:schemeClr>
                </a:solidFill>
                <a:latin typeface="+mj-lt"/>
              </a:rPr>
              <a:t>number</a:t>
            </a:r>
            <a:r>
              <a:rPr lang="en-GB" sz="1200" dirty="0">
                <a:solidFill>
                  <a:schemeClr val="accent6">
                    <a:lumMod val="75000"/>
                  </a:schemeClr>
                </a:solidFill>
                <a:latin typeface="+mj-lt"/>
              </a:rPr>
              <a:t>: </a:t>
            </a:r>
            <a:r>
              <a:rPr lang="en-GB" sz="1200" dirty="0" smtClean="0">
                <a:solidFill>
                  <a:schemeClr val="accent6">
                    <a:lumMod val="75000"/>
                  </a:schemeClr>
                </a:solidFill>
                <a:latin typeface="+mj-lt"/>
              </a:rPr>
              <a:t>101128813</a:t>
            </a:r>
            <a:endParaRPr lang="en-GB" dirty="0">
              <a:solidFill>
                <a:schemeClr val="accent6">
                  <a:lumMod val="75000"/>
                </a:schemeClr>
              </a:solidFill>
            </a:endParaRPr>
          </a:p>
        </p:txBody>
      </p:sp>
      <p:sp>
        <p:nvSpPr>
          <p:cNvPr id="14" name="Title 1"/>
          <p:cNvSpPr>
            <a:spLocks noGrp="1"/>
          </p:cNvSpPr>
          <p:nvPr>
            <p:ph type="title"/>
          </p:nvPr>
        </p:nvSpPr>
        <p:spPr>
          <a:xfrm>
            <a:off x="228477" y="1106634"/>
            <a:ext cx="8657103" cy="435295"/>
          </a:xfrm>
        </p:spPr>
        <p:txBody>
          <a:bodyPr/>
          <a:lstStyle/>
          <a:p>
            <a:r>
              <a:rPr lang="en-GB" sz="2800" dirty="0" smtClean="0">
                <a:solidFill>
                  <a:srgbClr val="000099"/>
                </a:solidFill>
              </a:rPr>
              <a:t>Dissemination tasks</a:t>
            </a:r>
            <a:endParaRPr lang="en-US" sz="2800" dirty="0">
              <a:solidFill>
                <a:srgbClr val="000099"/>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2683045099"/>
              </p:ext>
            </p:extLst>
          </p:nvPr>
        </p:nvGraphicFramePr>
        <p:xfrm>
          <a:off x="654425" y="1766048"/>
          <a:ext cx="7803775" cy="3096709"/>
        </p:xfrm>
        <a:graphic>
          <a:graphicData uri="http://schemas.openxmlformats.org/drawingml/2006/table">
            <a:tbl>
              <a:tblPr firstRow="1" firstCol="1" bandRow="1">
                <a:tableStyleId>{5C22544A-7EE6-4342-B048-85BDC9FD1C3A}</a:tableStyleId>
              </a:tblPr>
              <a:tblGrid>
                <a:gridCol w="855160"/>
                <a:gridCol w="1717245"/>
                <a:gridCol w="3280425"/>
                <a:gridCol w="1950945"/>
              </a:tblGrid>
              <a:tr h="1139639">
                <a:tc>
                  <a:txBody>
                    <a:bodyPr/>
                    <a:lstStyle/>
                    <a:p>
                      <a:pPr algn="just">
                        <a:lnSpc>
                          <a:spcPct val="107000"/>
                        </a:lnSpc>
                        <a:spcAft>
                          <a:spcPts val="0"/>
                        </a:spcAft>
                      </a:pPr>
                      <a:r>
                        <a:rPr lang="en-GB" sz="1200" dirty="0">
                          <a:effectLst/>
                        </a:rPr>
                        <a:t>T7.3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c>
                  <a:txBody>
                    <a:bodyPr/>
                    <a:lstStyle/>
                    <a:p>
                      <a:pPr marL="0" algn="just" defTabSz="914400" rtl="0" eaLnBrk="1" latinLnBrk="0" hangingPunct="1">
                        <a:lnSpc>
                          <a:spcPct val="107000"/>
                        </a:lnSpc>
                        <a:spcAft>
                          <a:spcPts val="0"/>
                        </a:spcAft>
                      </a:pPr>
                      <a:r>
                        <a:rPr lang="en-GB" sz="1200" b="0" kern="1200" dirty="0">
                          <a:solidFill>
                            <a:schemeClr val="dk1"/>
                          </a:solidFill>
                          <a:effectLst/>
                          <a:latin typeface="+mn-lt"/>
                          <a:ea typeface="+mn-ea"/>
                          <a:cs typeface="+mn-cs"/>
                        </a:rPr>
                        <a:t>Development of promo material</a:t>
                      </a:r>
                      <a:endParaRPr lang="en-US" sz="1200" b="0" kern="1200" dirty="0">
                        <a:solidFill>
                          <a:schemeClr val="dk1"/>
                        </a:solidFill>
                        <a:effectLst/>
                        <a:latin typeface="+mn-lt"/>
                        <a:ea typeface="+mn-ea"/>
                        <a:cs typeface="+mn-cs"/>
                      </a:endParaRPr>
                    </a:p>
                  </a:txBody>
                  <a:tcPr marL="53251" marR="53251" marT="0" marB="0">
                    <a:solidFill>
                      <a:schemeClr val="bg1">
                        <a:lumMod val="95000"/>
                      </a:schemeClr>
                    </a:solidFill>
                  </a:tcPr>
                </a:tc>
                <a:tc>
                  <a:txBody>
                    <a:bodyPr/>
                    <a:lstStyle/>
                    <a:p>
                      <a:pPr marL="0" algn="just" defTabSz="914400" rtl="0" eaLnBrk="1" latinLnBrk="0" hangingPunct="1">
                        <a:lnSpc>
                          <a:spcPct val="107000"/>
                        </a:lnSpc>
                        <a:spcAft>
                          <a:spcPts val="0"/>
                        </a:spcAft>
                      </a:pPr>
                      <a:r>
                        <a:rPr lang="en-GB" sz="1200" b="0" kern="1200" dirty="0">
                          <a:solidFill>
                            <a:schemeClr val="dk1"/>
                          </a:solidFill>
                          <a:effectLst/>
                          <a:latin typeface="+mn-lt"/>
                          <a:ea typeface="+mn-ea"/>
                          <a:cs typeface="+mn-cs"/>
                        </a:rPr>
                        <a:t>Logo of the project will be developed immediately after signing Grant Agreement. In order not to waste time, Working Group that ATUSS leads will develop logo, prepare promo kit I. 10 different promo-kits are going to be developed.</a:t>
                      </a:r>
                      <a:endParaRPr lang="en-US" sz="1200" b="0" kern="1200" dirty="0">
                        <a:solidFill>
                          <a:schemeClr val="dk1"/>
                        </a:solidFill>
                        <a:effectLst/>
                        <a:latin typeface="+mn-lt"/>
                        <a:ea typeface="+mn-ea"/>
                        <a:cs typeface="+mn-cs"/>
                      </a:endParaRPr>
                    </a:p>
                  </a:txBody>
                  <a:tcPr marL="53251" marR="53251" marT="0" marB="0">
                    <a:solidFill>
                      <a:schemeClr val="bg1">
                        <a:lumMod val="95000"/>
                      </a:schemeClr>
                    </a:solidFill>
                  </a:tcPr>
                </a:tc>
                <a:tc>
                  <a:txBody>
                    <a:bodyPr/>
                    <a:lstStyle/>
                    <a:p>
                      <a:pPr marL="0" algn="just" defTabSz="914400" rtl="0" eaLnBrk="1" latinLnBrk="0" hangingPunct="1">
                        <a:lnSpc>
                          <a:spcPct val="107000"/>
                        </a:lnSpc>
                        <a:spcAft>
                          <a:spcPts val="0"/>
                        </a:spcAft>
                      </a:pPr>
                      <a:r>
                        <a:rPr lang="en-GB" sz="1200" b="0" kern="1200" dirty="0">
                          <a:solidFill>
                            <a:schemeClr val="dk1"/>
                          </a:solidFill>
                          <a:effectLst/>
                          <a:latin typeface="+mn-lt"/>
                          <a:ea typeface="+mn-ea"/>
                          <a:cs typeface="+mn-cs"/>
                        </a:rPr>
                        <a:t>All beneficiaries</a:t>
                      </a:r>
                      <a:endParaRPr lang="en-US" sz="1200" b="0" kern="1200" dirty="0">
                        <a:solidFill>
                          <a:schemeClr val="dk1"/>
                        </a:solidFill>
                        <a:effectLst/>
                        <a:latin typeface="+mn-lt"/>
                        <a:ea typeface="+mn-ea"/>
                        <a:cs typeface="+mn-cs"/>
                      </a:endParaRPr>
                    </a:p>
                  </a:txBody>
                  <a:tcPr marL="53251" marR="53251" marT="0" marB="0">
                    <a:solidFill>
                      <a:schemeClr val="bg1">
                        <a:lumMod val="95000"/>
                      </a:schemeClr>
                    </a:solidFill>
                  </a:tcPr>
                </a:tc>
              </a:tr>
              <a:tr h="569818">
                <a:tc>
                  <a:txBody>
                    <a:bodyPr/>
                    <a:lstStyle/>
                    <a:p>
                      <a:pPr algn="just">
                        <a:lnSpc>
                          <a:spcPct val="107000"/>
                        </a:lnSpc>
                        <a:spcAft>
                          <a:spcPts val="0"/>
                        </a:spcAft>
                      </a:pPr>
                      <a:r>
                        <a:rPr lang="en-GB" sz="1200">
                          <a:effectLst/>
                        </a:rPr>
                        <a:t>T7.4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c>
                  <a:txBody>
                    <a:bodyPr/>
                    <a:lstStyle/>
                    <a:p>
                      <a:pPr>
                        <a:lnSpc>
                          <a:spcPct val="107000"/>
                        </a:lnSpc>
                        <a:spcAft>
                          <a:spcPts val="0"/>
                        </a:spcAft>
                      </a:pPr>
                      <a:r>
                        <a:rPr lang="en-GB" sz="1200">
                          <a:effectLst/>
                        </a:rPr>
                        <a:t>Promotion on media and social networks</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c>
                  <a:txBody>
                    <a:bodyPr/>
                    <a:lstStyle/>
                    <a:p>
                      <a:pPr algn="just">
                        <a:lnSpc>
                          <a:spcPct val="107000"/>
                        </a:lnSpc>
                        <a:spcAft>
                          <a:spcPts val="0"/>
                        </a:spcAft>
                      </a:pPr>
                      <a:r>
                        <a:rPr lang="en-GB" sz="1200" dirty="0">
                          <a:effectLst/>
                        </a:rPr>
                        <a:t>All media that can be reached will be used. Websites of partners, stakeholders, social media, TV stations, radio etc.</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c>
                  <a:txBody>
                    <a:bodyPr/>
                    <a:lstStyle/>
                    <a:p>
                      <a:pPr algn="just">
                        <a:lnSpc>
                          <a:spcPct val="107000"/>
                        </a:lnSpc>
                        <a:spcAft>
                          <a:spcPts val="0"/>
                        </a:spcAft>
                      </a:pPr>
                      <a:r>
                        <a:rPr lang="en-GB" sz="1200" dirty="0">
                          <a:effectLst/>
                        </a:rPr>
                        <a:t>All beneficiaries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r>
              <a:tr h="569818">
                <a:tc>
                  <a:txBody>
                    <a:bodyPr/>
                    <a:lstStyle/>
                    <a:p>
                      <a:pPr algn="just">
                        <a:lnSpc>
                          <a:spcPct val="107000"/>
                        </a:lnSpc>
                        <a:spcAft>
                          <a:spcPts val="0"/>
                        </a:spcAft>
                      </a:pPr>
                      <a:r>
                        <a:rPr lang="en-GB" sz="1200">
                          <a:effectLst/>
                        </a:rPr>
                        <a:t>T7.5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c>
                  <a:txBody>
                    <a:bodyPr/>
                    <a:lstStyle/>
                    <a:p>
                      <a:pPr>
                        <a:lnSpc>
                          <a:spcPct val="107000"/>
                        </a:lnSpc>
                        <a:spcAft>
                          <a:spcPts val="0"/>
                        </a:spcAft>
                      </a:pPr>
                      <a:r>
                        <a:rPr lang="en-GB" sz="1200" dirty="0">
                          <a:effectLst/>
                        </a:rPr>
                        <a:t>Promotion on live events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c>
                  <a:txBody>
                    <a:bodyPr/>
                    <a:lstStyle/>
                    <a:p>
                      <a:pPr algn="just">
                        <a:lnSpc>
                          <a:spcPct val="107000"/>
                        </a:lnSpc>
                        <a:spcAft>
                          <a:spcPts val="0"/>
                        </a:spcAft>
                      </a:pPr>
                      <a:r>
                        <a:rPr lang="en-GB" sz="1200" dirty="0">
                          <a:effectLst/>
                        </a:rPr>
                        <a:t>All events will be covered with photos, </a:t>
                      </a:r>
                      <a:r>
                        <a:rPr lang="en-GB" sz="1200" dirty="0" smtClean="0">
                          <a:effectLst/>
                        </a:rPr>
                        <a:t>video-clipping </a:t>
                      </a:r>
                      <a:r>
                        <a:rPr lang="en-GB" sz="1200" dirty="0">
                          <a:effectLst/>
                        </a:rPr>
                        <a:t>and TV stations are going to be called to make the coverage</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c>
                  <a:txBody>
                    <a:bodyPr/>
                    <a:lstStyle/>
                    <a:p>
                      <a:pPr algn="just">
                        <a:lnSpc>
                          <a:spcPct val="107000"/>
                        </a:lnSpc>
                        <a:spcAft>
                          <a:spcPts val="0"/>
                        </a:spcAft>
                      </a:pPr>
                      <a:r>
                        <a:rPr lang="en-GB" sz="1200" dirty="0">
                          <a:effectLst/>
                        </a:rPr>
                        <a:t>All beneficiaries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r>
              <a:tr h="759759">
                <a:tc>
                  <a:txBody>
                    <a:bodyPr/>
                    <a:lstStyle/>
                    <a:p>
                      <a:pPr algn="just">
                        <a:lnSpc>
                          <a:spcPct val="107000"/>
                        </a:lnSpc>
                        <a:spcAft>
                          <a:spcPts val="0"/>
                        </a:spcAft>
                      </a:pPr>
                      <a:r>
                        <a:rPr lang="en-GB" sz="1200">
                          <a:effectLst/>
                        </a:rPr>
                        <a:t>T7.6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c>
                  <a:txBody>
                    <a:bodyPr/>
                    <a:lstStyle/>
                    <a:p>
                      <a:pPr>
                        <a:lnSpc>
                          <a:spcPct val="107000"/>
                        </a:lnSpc>
                        <a:spcAft>
                          <a:spcPts val="0"/>
                        </a:spcAft>
                      </a:pPr>
                      <a:r>
                        <a:rPr lang="en-GB" sz="1200">
                          <a:effectLst/>
                        </a:rPr>
                        <a:t>Monography of the project</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c>
                  <a:txBody>
                    <a:bodyPr/>
                    <a:lstStyle/>
                    <a:p>
                      <a:pPr algn="just">
                        <a:lnSpc>
                          <a:spcPct val="107000"/>
                        </a:lnSpc>
                        <a:spcAft>
                          <a:spcPts val="0"/>
                        </a:spcAft>
                      </a:pPr>
                      <a:r>
                        <a:rPr lang="en-GB" sz="1200">
                          <a:effectLst/>
                        </a:rPr>
                        <a:t>The Monography of the project activities and results is going to be prepared and published. It is going to be in colour, 100 pieces. It will be distributed on Final Conference.</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c>
                  <a:txBody>
                    <a:bodyPr/>
                    <a:lstStyle/>
                    <a:p>
                      <a:pPr algn="just">
                        <a:lnSpc>
                          <a:spcPct val="107000"/>
                        </a:lnSpc>
                        <a:spcAft>
                          <a:spcPts val="0"/>
                        </a:spcAft>
                      </a:pPr>
                      <a:r>
                        <a:rPr lang="en-GB" sz="1200" dirty="0">
                          <a:effectLst/>
                        </a:rPr>
                        <a:t>All beneficiaries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635669830"/>
              </p:ext>
            </p:extLst>
          </p:nvPr>
        </p:nvGraphicFramePr>
        <p:xfrm>
          <a:off x="651756" y="1603655"/>
          <a:ext cx="7806444" cy="195707"/>
        </p:xfrm>
        <a:graphic>
          <a:graphicData uri="http://schemas.openxmlformats.org/drawingml/2006/table">
            <a:tbl>
              <a:tblPr firstRow="1" firstCol="1" bandRow="1">
                <a:tableStyleId>{5C22544A-7EE6-4342-B048-85BDC9FD1C3A}</a:tableStyleId>
              </a:tblPr>
              <a:tblGrid>
                <a:gridCol w="855453"/>
                <a:gridCol w="1717832"/>
                <a:gridCol w="3281547"/>
                <a:gridCol w="1951612"/>
              </a:tblGrid>
              <a:tr h="159637">
                <a:tc>
                  <a:txBody>
                    <a:bodyPr/>
                    <a:lstStyle/>
                    <a:p>
                      <a:pPr algn="just">
                        <a:lnSpc>
                          <a:spcPct val="107000"/>
                        </a:lnSpc>
                        <a:spcAft>
                          <a:spcPts val="0"/>
                        </a:spcAft>
                      </a:pPr>
                      <a:r>
                        <a:rPr lang="en-GB" sz="1200" dirty="0">
                          <a:effectLst/>
                        </a:rPr>
                        <a:t>Task No</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c>
                  <a:txBody>
                    <a:bodyPr/>
                    <a:lstStyle/>
                    <a:p>
                      <a:pPr algn="just">
                        <a:lnSpc>
                          <a:spcPct val="107000"/>
                        </a:lnSpc>
                        <a:spcAft>
                          <a:spcPts val="0"/>
                        </a:spcAft>
                      </a:pPr>
                      <a:r>
                        <a:rPr lang="en-GB" sz="1200" dirty="0">
                          <a:effectLst/>
                        </a:rPr>
                        <a:t>Task Name</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c>
                  <a:txBody>
                    <a:bodyPr/>
                    <a:lstStyle/>
                    <a:p>
                      <a:pPr algn="just">
                        <a:lnSpc>
                          <a:spcPct val="107000"/>
                        </a:lnSpc>
                        <a:spcAft>
                          <a:spcPts val="0"/>
                        </a:spcAft>
                      </a:pPr>
                      <a:r>
                        <a:rPr lang="en-GB" sz="1200" dirty="0">
                          <a:effectLst/>
                        </a:rPr>
                        <a:t>Description</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c>
                  <a:txBody>
                    <a:bodyPr/>
                    <a:lstStyle/>
                    <a:p>
                      <a:pPr algn="just">
                        <a:lnSpc>
                          <a:spcPct val="107000"/>
                        </a:lnSpc>
                        <a:spcAft>
                          <a:spcPts val="0"/>
                        </a:spcAft>
                      </a:pPr>
                      <a:r>
                        <a:rPr lang="en-GB" sz="1200" dirty="0">
                          <a:effectLst/>
                        </a:rPr>
                        <a:t>Participants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53251" marR="53251" marT="0" marB="0"/>
                </a:tc>
              </a:tr>
            </a:tbl>
          </a:graphicData>
        </a:graphic>
      </p:graphicFrame>
    </p:spTree>
    <p:extLst>
      <p:ext uri="{BB962C8B-B14F-4D97-AF65-F5344CB8AC3E}">
        <p14:creationId xmlns:p14="http://schemas.microsoft.com/office/powerpoint/2010/main" val="362544934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26966</TotalTime>
  <Words>1682</Words>
  <Application>Microsoft Office PowerPoint</Application>
  <PresentationFormat>On-screen Show (4:3)</PresentationFormat>
  <Paragraphs>178</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Courier New</vt:lpstr>
      <vt:lpstr>Times New Roman</vt:lpstr>
      <vt:lpstr>Default Design</vt:lpstr>
      <vt:lpstr>PowerPoint Presentation</vt:lpstr>
      <vt:lpstr>Introduction</vt:lpstr>
      <vt:lpstr>Target audience &amp; communication channels</vt:lpstr>
      <vt:lpstr>Dissemination activities</vt:lpstr>
      <vt:lpstr>PowerPoint Presentation</vt:lpstr>
      <vt:lpstr>Dissemination tools</vt:lpstr>
      <vt:lpstr>Dissemination tools</vt:lpstr>
      <vt:lpstr>Dissemination tasks</vt:lpstr>
      <vt:lpstr>Dissemination tasks</vt:lpstr>
      <vt:lpstr>Dissemination deliverables</vt:lpstr>
      <vt:lpstr>Exploitation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Name</dc:creator>
  <cp:lastModifiedBy>Danijela Marjanovic</cp:lastModifiedBy>
  <cp:revision>909</cp:revision>
  <dcterms:created xsi:type="dcterms:W3CDTF">2002-09-26T09:20:06Z</dcterms:created>
  <dcterms:modified xsi:type="dcterms:W3CDTF">2024-01-22T09:01:59Z</dcterms:modified>
</cp:coreProperties>
</file>