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591" r:id="rId2"/>
    <p:sldId id="688" r:id="rId3"/>
    <p:sldId id="650" r:id="rId4"/>
    <p:sldId id="676" r:id="rId5"/>
    <p:sldId id="690" r:id="rId6"/>
    <p:sldId id="664" r:id="rId7"/>
    <p:sldId id="677" r:id="rId8"/>
    <p:sldId id="682" r:id="rId9"/>
    <p:sldId id="678" r:id="rId10"/>
    <p:sldId id="683" r:id="rId11"/>
    <p:sldId id="679" r:id="rId12"/>
    <p:sldId id="684" r:id="rId13"/>
    <p:sldId id="680" r:id="rId14"/>
    <p:sldId id="685" r:id="rId15"/>
    <p:sldId id="691" r:id="rId16"/>
    <p:sldId id="665" r:id="rId17"/>
    <p:sldId id="681" r:id="rId18"/>
    <p:sldId id="686" r:id="rId19"/>
    <p:sldId id="668" r:id="rId20"/>
    <p:sldId id="692" r:id="rId21"/>
    <p:sldId id="697" r:id="rId22"/>
    <p:sldId id="693" r:id="rId23"/>
    <p:sldId id="694" r:id="rId24"/>
    <p:sldId id="696" r:id="rId25"/>
    <p:sldId id="695" r:id="rId26"/>
    <p:sldId id="689" r:id="rId27"/>
  </p:sldIdLst>
  <p:sldSz cx="9144000" cy="6858000" type="screen4x3"/>
  <p:notesSz cx="6950075" cy="9236075"/>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70BC"/>
    <a:srgbClr val="0099FF"/>
    <a:srgbClr val="0DA145"/>
    <a:srgbClr val="189654"/>
    <a:srgbClr val="208E4D"/>
    <a:srgbClr val="FF9933"/>
    <a:srgbClr val="FFCCFF"/>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7" autoAdjust="0"/>
    <p:restoredTop sz="97417" autoAdjust="0"/>
  </p:normalViewPr>
  <p:slideViewPr>
    <p:cSldViewPr snapToGrid="0">
      <p:cViewPr varScale="1">
        <p:scale>
          <a:sx n="79" d="100"/>
          <a:sy n="79" d="100"/>
        </p:scale>
        <p:origin x="1531" y="77"/>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1" d="100"/>
        <a:sy n="5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594" name="Rectangle 2"/>
          <p:cNvSpPr>
            <a:spLocks noGrp="1" noChangeArrowheads="1"/>
          </p:cNvSpPr>
          <p:nvPr>
            <p:ph type="hdr" sz="quarter"/>
          </p:nvPr>
        </p:nvSpPr>
        <p:spPr bwMode="auto">
          <a:xfrm>
            <a:off x="0" y="1"/>
            <a:ext cx="3012457" cy="461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GB"/>
          </a:p>
        </p:txBody>
      </p:sp>
      <p:sp>
        <p:nvSpPr>
          <p:cNvPr id="366595" name="Rectangle 3"/>
          <p:cNvSpPr>
            <a:spLocks noGrp="1" noChangeArrowheads="1"/>
          </p:cNvSpPr>
          <p:nvPr>
            <p:ph type="dt" sz="quarter" idx="1"/>
          </p:nvPr>
        </p:nvSpPr>
        <p:spPr bwMode="auto">
          <a:xfrm>
            <a:off x="3937618" y="1"/>
            <a:ext cx="3012457" cy="461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66596" name="Rectangle 4"/>
          <p:cNvSpPr>
            <a:spLocks noGrp="1" noChangeArrowheads="1"/>
          </p:cNvSpPr>
          <p:nvPr>
            <p:ph type="ftr" sz="quarter" idx="2"/>
          </p:nvPr>
        </p:nvSpPr>
        <p:spPr bwMode="auto">
          <a:xfrm>
            <a:off x="0" y="8774197"/>
            <a:ext cx="3012457" cy="4618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GB"/>
          </a:p>
        </p:txBody>
      </p:sp>
      <p:sp>
        <p:nvSpPr>
          <p:cNvPr id="366597" name="Rectangle 5"/>
          <p:cNvSpPr>
            <a:spLocks noGrp="1" noChangeArrowheads="1"/>
          </p:cNvSpPr>
          <p:nvPr>
            <p:ph type="sldNum" sz="quarter" idx="3"/>
          </p:nvPr>
        </p:nvSpPr>
        <p:spPr bwMode="auto">
          <a:xfrm>
            <a:off x="3937618" y="8774197"/>
            <a:ext cx="3012457" cy="46187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F4C1C1-DE8F-4495-9BC5-53850FE543B5}" type="slidenum">
              <a:rPr lang="en-GB"/>
              <a:pPr>
                <a:defRPr/>
              </a:pPr>
              <a:t>‹#›</a:t>
            </a:fld>
            <a:endParaRPr lang="en-GB"/>
          </a:p>
        </p:txBody>
      </p:sp>
    </p:spTree>
    <p:extLst>
      <p:ext uri="{BB962C8B-B14F-4D97-AF65-F5344CB8AC3E}">
        <p14:creationId xmlns:p14="http://schemas.microsoft.com/office/powerpoint/2010/main" val="3191764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1"/>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sr-Latn-RS"/>
          </a:p>
        </p:txBody>
      </p:sp>
      <p:sp>
        <p:nvSpPr>
          <p:cNvPr id="32771" name="Rectangle 3"/>
          <p:cNvSpPr>
            <a:spLocks noGrp="1" noChangeArrowheads="1"/>
          </p:cNvSpPr>
          <p:nvPr>
            <p:ph type="dt" idx="1"/>
          </p:nvPr>
        </p:nvSpPr>
        <p:spPr bwMode="auto">
          <a:xfrm>
            <a:off x="3935996" y="1"/>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65CE7C38-1363-4E20-9B1E-31254D28335B}" type="datetimeFigureOut">
              <a:rPr lang="sr-Latn-CS"/>
              <a:pPr>
                <a:defRPr/>
              </a:pPr>
              <a:t>3.3.2024.</a:t>
            </a:fld>
            <a:endParaRPr lang="sr-Latn-RS"/>
          </a:p>
        </p:txBody>
      </p:sp>
      <p:sp>
        <p:nvSpPr>
          <p:cNvPr id="9220" name="Rectangle 4"/>
          <p:cNvSpPr>
            <a:spLocks noGrp="1" noRot="1" noChangeAspect="1" noChangeArrowheads="1" noTextEdit="1"/>
          </p:cNvSpPr>
          <p:nvPr>
            <p:ph type="sldImg" idx="2"/>
          </p:nvPr>
        </p:nvSpPr>
        <p:spPr bwMode="auto">
          <a:xfrm>
            <a:off x="1165225" y="692150"/>
            <a:ext cx="4619625"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94684" y="4387099"/>
            <a:ext cx="5560709" cy="415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r-Latn-RS" noProof="0"/>
              <a:t>Click to edit Master text styles</a:t>
            </a:r>
          </a:p>
          <a:p>
            <a:pPr lvl="1"/>
            <a:r>
              <a:rPr lang="sr-Latn-RS" noProof="0"/>
              <a:t>Second level</a:t>
            </a:r>
          </a:p>
          <a:p>
            <a:pPr lvl="2"/>
            <a:r>
              <a:rPr lang="sr-Latn-RS" noProof="0"/>
              <a:t>Third level</a:t>
            </a:r>
          </a:p>
          <a:p>
            <a:pPr lvl="3"/>
            <a:r>
              <a:rPr lang="sr-Latn-RS" noProof="0"/>
              <a:t>Fourth level</a:t>
            </a:r>
          </a:p>
          <a:p>
            <a:pPr lvl="4"/>
            <a:r>
              <a:rPr lang="sr-Latn-RS" noProof="0"/>
              <a:t>Fifth level</a:t>
            </a:r>
          </a:p>
        </p:txBody>
      </p:sp>
      <p:sp>
        <p:nvSpPr>
          <p:cNvPr id="32774" name="Rectangle 6"/>
          <p:cNvSpPr>
            <a:spLocks noGrp="1" noChangeArrowheads="1"/>
          </p:cNvSpPr>
          <p:nvPr>
            <p:ph type="ftr" sz="quarter" idx="4"/>
          </p:nvPr>
        </p:nvSpPr>
        <p:spPr bwMode="auto">
          <a:xfrm>
            <a:off x="0" y="8772712"/>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sr-Latn-RS"/>
          </a:p>
        </p:txBody>
      </p:sp>
      <p:sp>
        <p:nvSpPr>
          <p:cNvPr id="32775" name="Rectangle 7"/>
          <p:cNvSpPr>
            <a:spLocks noGrp="1" noChangeArrowheads="1"/>
          </p:cNvSpPr>
          <p:nvPr>
            <p:ph type="sldNum" sz="quarter" idx="5"/>
          </p:nvPr>
        </p:nvSpPr>
        <p:spPr bwMode="auto">
          <a:xfrm>
            <a:off x="3935996" y="8772712"/>
            <a:ext cx="3012457" cy="46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DACDD7-704D-4970-942F-D9A7D8DB3436}" type="slidenum">
              <a:rPr lang="sr-Latn-RS"/>
              <a:pPr>
                <a:defRPr/>
              </a:pPr>
              <a:t>‹#›</a:t>
            </a:fld>
            <a:endParaRPr lang="sr-Latn-RS"/>
          </a:p>
        </p:txBody>
      </p:sp>
    </p:spTree>
    <p:extLst>
      <p:ext uri="{BB962C8B-B14F-4D97-AF65-F5344CB8AC3E}">
        <p14:creationId xmlns:p14="http://schemas.microsoft.com/office/powerpoint/2010/main" val="25913706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9259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F3963-1C8D-CDED-A064-E1326E55293D}"/>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95BE0666-EDF2-87B2-E49B-BDB97911B797}"/>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2B8399D9-F6C3-DE13-219E-44ED2304A3C0}"/>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80425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302C-7997-77D0-6E6B-C00042C43441}"/>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786846B1-E28E-5912-D3C2-CD58BF5AF29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7BC53C7-548A-18A1-64C8-B6DE7095566B}"/>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435495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3A7CC-C951-3DFE-D783-D6032B84EEDB}"/>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BAB95BC7-B79F-7D94-11AF-FEE936DA6F0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1016F8F-16DA-D440-6CD3-A19CC7722DE4}"/>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03624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AC6EF-532B-7B7F-F533-91EF5C6D7605}"/>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9BF2F673-B12B-A640-8029-E77644AF536C}"/>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CB035E1-CBC2-59E3-9AD6-FCD0981F9537}"/>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71927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D4790-C2F6-2DE5-4504-27A1C44F40D1}"/>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32549479-1F94-3D84-2EB5-26FD2A3C861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945D4EF2-75D4-BEE7-BDA6-9C43C00483DC}"/>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495077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686E8-04F3-5218-CCC2-338A73391A4B}"/>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FF3B8A48-849E-54C5-7007-7E30B332B631}"/>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994AB2FF-DB79-8238-8FD6-4F56415608B3}"/>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75119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199333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EB27D-CF2B-C657-5C01-D6EF6E7DAFDE}"/>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EDAE03B2-F089-7CC9-EC63-8E7E1D160502}"/>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48BBDC65-30F9-A2FD-818F-78724B7F8084}"/>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16225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FBBA5-ABB4-DB76-DB57-7112CBB37BFD}"/>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5B7BD7B4-363C-AC69-72B9-BAB2FD51A1EE}"/>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7425B56C-8DCB-787E-097C-46E57031B9EC}"/>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99063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95766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DC97-1F91-4C46-0C6F-8401D67A9EB9}"/>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7CA6A401-79C5-3E97-6A04-A56B91970C8E}"/>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A9510273-7BD6-6487-8D46-BAFDFE96E140}"/>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899268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5DCF7-D6E0-9293-ADF2-8754F20D4BFC}"/>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35610CBC-00D2-7364-5CB7-CF49EF6599AA}"/>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04F90036-D2BD-CB6E-270F-58A6DD4CDD6D}"/>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609929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8AE6-D300-A1BF-A5A3-A10E191BDA21}"/>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97F9191A-F471-3270-D34F-BD76CC29883E}"/>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A807B199-FDCE-F51D-8DB5-55F001A1CD94}"/>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037188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26FB7-A529-43E9-D7C6-F7085B2E07C2}"/>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0AEC603E-9B8C-BDEB-2543-420FC6CFA958}"/>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0460D91-1365-EB68-9BA8-551F45FAC05C}"/>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114650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D5F21-B64C-141D-7E7E-004C7E5FC1E4}"/>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55FFFF33-0BC1-329E-7D10-8BDA5E9EBA4D}"/>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18FAA566-818B-46FF-BAE4-10503122DEE7}"/>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82845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E79A-5606-67CA-2181-C270740589BE}"/>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C2722F38-15EB-6E55-D25A-4336B536E9B3}"/>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10B9E8B-133F-DD14-5BBA-7CC5D7B8DC1D}"/>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161163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C5404-66B7-DE10-DBE1-4E0C6DB257CA}"/>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E630B375-12FF-3957-3853-6A7AC6212034}"/>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56394D74-0177-656F-BB5F-432C50DD6D43}"/>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163299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EFF3D-BD65-DF5B-F0D1-4F7A0BA5D911}"/>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CEB79865-6AD7-8F8B-CF14-C145FDE0602F}"/>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2136F4A-C0FA-AC05-77C9-C468782D3225}"/>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00728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405054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6A984-4C51-838F-87EC-D578A5ADC9CD}"/>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2851A40A-13D3-C69A-87E1-13C112E32751}"/>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AD48641E-2DEC-54B6-5106-B4D74DEAFAD2}"/>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24899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83319-3330-E4BD-A421-2A6DB55BA4E9}"/>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05240407-2861-B5FC-AC8A-700EF89594AD}"/>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F4B32371-032A-D743-E72A-67C858FBE93E}"/>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44580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31714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BB00B-30A9-8AA2-4DCF-4F43FA6BC992}"/>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AE3EF8A2-7E51-A918-1868-C5CCA116A57B}"/>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6F4EA519-65DE-0264-1B61-18C4CA86563B}"/>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91137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C883E-E688-79C8-9011-C324881C9366}"/>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67B8106D-3CF2-529E-7B78-4A8ABAB30F5C}"/>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5E32B484-043E-E9C3-10A3-7F4C009AEC82}"/>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3607204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28295-E400-AB60-8B83-523ECB767AF9}"/>
            </a:ext>
          </a:extLst>
        </p:cNvPr>
        <p:cNvGrpSpPr/>
        <p:nvPr/>
      </p:nvGrpSpPr>
      <p:grpSpPr>
        <a:xfrm>
          <a:off x="0" y="0"/>
          <a:ext cx="0" cy="0"/>
          <a:chOff x="0" y="0"/>
          <a:chExt cx="0" cy="0"/>
        </a:xfrm>
      </p:grpSpPr>
      <p:sp>
        <p:nvSpPr>
          <p:cNvPr id="10242" name="Rectangle 2">
            <a:extLst>
              <a:ext uri="{FF2B5EF4-FFF2-40B4-BE49-F238E27FC236}">
                <a16:creationId xmlns:a16="http://schemas.microsoft.com/office/drawing/2014/main" id="{5257274E-F04F-9175-8B56-452E2BDDDD64}"/>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4E09D274-25C7-22A6-519F-F79C17C88FB2}"/>
              </a:ext>
            </a:extLst>
          </p:cNvPr>
          <p:cNvSpPr>
            <a:spLocks noGrp="1" noChangeArrowheads="1"/>
          </p:cNvSpPr>
          <p:nvPr>
            <p:ph type="body" idx="1"/>
          </p:nvPr>
        </p:nvSpPr>
        <p:spPr>
          <a:noFill/>
        </p:spPr>
        <p:txBody>
          <a:bodyPr/>
          <a:lstStyle/>
          <a:p>
            <a:pPr eaLnBrk="1" hangingPunct="1"/>
            <a:endParaRPr lang="sr-Latn-RS" altLang="en-US" dirty="0">
              <a:cs typeface="Arial" charset="0"/>
            </a:endParaRPr>
          </a:p>
        </p:txBody>
      </p:sp>
    </p:spTree>
    <p:extLst>
      <p:ext uri="{BB962C8B-B14F-4D97-AF65-F5344CB8AC3E}">
        <p14:creationId xmlns:p14="http://schemas.microsoft.com/office/powerpoint/2010/main" val="166356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A1D9627-B693-4369-A213-08AA119AD666}" type="datetime1">
              <a:rPr lang="sr-Latn-RS"/>
              <a:pPr>
                <a:defRPr/>
              </a:pPr>
              <a:t>3.3.2024.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0774A-D1F1-47A7-87A6-076EA4DEC9B9}" type="slidenum">
              <a:rPr lang="en-US"/>
              <a:pPr>
                <a:defRPr/>
              </a:pPr>
              <a:t>‹#›</a:t>
            </a:fld>
            <a:endParaRPr lang="en-US"/>
          </a:p>
        </p:txBody>
      </p:sp>
    </p:spTree>
    <p:extLst>
      <p:ext uri="{BB962C8B-B14F-4D97-AF65-F5344CB8AC3E}">
        <p14:creationId xmlns:p14="http://schemas.microsoft.com/office/powerpoint/2010/main" val="261396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2C8AC9-F06A-4DCE-95EC-16A64BB17E9A}" type="datetime1">
              <a:rPr lang="sr-Latn-RS"/>
              <a:pPr>
                <a:defRPr/>
              </a:pPr>
              <a:t>3.3.2024.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3F0AF2-756E-4BFE-84A6-1AB607AC78D8}" type="slidenum">
              <a:rPr lang="en-US"/>
              <a:pPr>
                <a:defRPr/>
              </a:pPr>
              <a:t>‹#›</a:t>
            </a:fld>
            <a:endParaRPr lang="en-US"/>
          </a:p>
        </p:txBody>
      </p:sp>
    </p:spTree>
    <p:extLst>
      <p:ext uri="{BB962C8B-B14F-4D97-AF65-F5344CB8AC3E}">
        <p14:creationId xmlns:p14="http://schemas.microsoft.com/office/powerpoint/2010/main" val="268198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B61E59D-E985-492C-9864-172D90C7EE81}" type="datetime1">
              <a:rPr lang="sr-Latn-RS"/>
              <a:pPr>
                <a:defRPr/>
              </a:pPr>
              <a:t>3.3.2024.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A3A56-E972-45BA-8F49-8C1BA343C4F9}" type="slidenum">
              <a:rPr lang="en-US"/>
              <a:pPr>
                <a:defRPr/>
              </a:pPr>
              <a:t>‹#›</a:t>
            </a:fld>
            <a:endParaRPr lang="en-US"/>
          </a:p>
        </p:txBody>
      </p:sp>
    </p:spTree>
    <p:extLst>
      <p:ext uri="{BB962C8B-B14F-4D97-AF65-F5344CB8AC3E}">
        <p14:creationId xmlns:p14="http://schemas.microsoft.com/office/powerpoint/2010/main" val="167399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54DED5B-A318-462C-BF31-D773FF2AC785}" type="datetime1">
              <a:rPr lang="sr-Latn-RS"/>
              <a:pPr>
                <a:defRPr/>
              </a:pPr>
              <a:t>3.3.2024.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561536-E44F-4922-9430-310EA2C662A2}" type="slidenum">
              <a:rPr lang="en-US"/>
              <a:pPr>
                <a:defRPr/>
              </a:pPr>
              <a:t>‹#›</a:t>
            </a:fld>
            <a:endParaRPr lang="en-US"/>
          </a:p>
        </p:txBody>
      </p:sp>
    </p:spTree>
    <p:extLst>
      <p:ext uri="{BB962C8B-B14F-4D97-AF65-F5344CB8AC3E}">
        <p14:creationId xmlns:p14="http://schemas.microsoft.com/office/powerpoint/2010/main" val="167465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4A6B026-C28B-440F-BC8F-62782CDA23E6}" type="datetime1">
              <a:rPr lang="sr-Latn-RS"/>
              <a:pPr>
                <a:defRPr/>
              </a:pPr>
              <a:t>3.3.2024.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43F3A-9ECE-4F8F-B284-5A19820B3220}" type="slidenum">
              <a:rPr lang="en-US"/>
              <a:pPr>
                <a:defRPr/>
              </a:pPr>
              <a:t>‹#›</a:t>
            </a:fld>
            <a:endParaRPr lang="en-US"/>
          </a:p>
        </p:txBody>
      </p:sp>
    </p:spTree>
    <p:extLst>
      <p:ext uri="{BB962C8B-B14F-4D97-AF65-F5344CB8AC3E}">
        <p14:creationId xmlns:p14="http://schemas.microsoft.com/office/powerpoint/2010/main" val="50622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123625F-487D-4720-8FC3-5C326E098E30}" type="datetime1">
              <a:rPr lang="sr-Latn-RS"/>
              <a:pPr>
                <a:defRPr/>
              </a:pPr>
              <a:t>3.3.2024.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99567-4AB3-4B6C-A7EC-862872BBD222}" type="slidenum">
              <a:rPr lang="en-US"/>
              <a:pPr>
                <a:defRPr/>
              </a:pPr>
              <a:t>‹#›</a:t>
            </a:fld>
            <a:endParaRPr lang="en-US"/>
          </a:p>
        </p:txBody>
      </p:sp>
    </p:spTree>
    <p:extLst>
      <p:ext uri="{BB962C8B-B14F-4D97-AF65-F5344CB8AC3E}">
        <p14:creationId xmlns:p14="http://schemas.microsoft.com/office/powerpoint/2010/main" val="36601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E0DF608-BC9A-4281-AF9D-FCDC6FE6A1B8}" type="datetime1">
              <a:rPr lang="sr-Latn-RS"/>
              <a:pPr>
                <a:defRPr/>
              </a:pPr>
              <a:t>3.3.2024.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9729E1-5680-4BC3-8E3E-4CB19ACCDDC4}" type="slidenum">
              <a:rPr lang="en-US"/>
              <a:pPr>
                <a:defRPr/>
              </a:pPr>
              <a:t>‹#›</a:t>
            </a:fld>
            <a:endParaRPr lang="en-US"/>
          </a:p>
        </p:txBody>
      </p:sp>
    </p:spTree>
    <p:extLst>
      <p:ext uri="{BB962C8B-B14F-4D97-AF65-F5344CB8AC3E}">
        <p14:creationId xmlns:p14="http://schemas.microsoft.com/office/powerpoint/2010/main" val="209455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A4E50C08-CA0A-4545-989A-F90BF3557593}" type="datetime1">
              <a:rPr lang="sr-Latn-RS"/>
              <a:pPr>
                <a:defRPr/>
              </a:pPr>
              <a:t>3.3.2024.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07C423A-1C3A-428A-81B8-D4601928B40E}" type="slidenum">
              <a:rPr lang="en-US"/>
              <a:pPr>
                <a:defRPr/>
              </a:pPr>
              <a:t>‹#›</a:t>
            </a:fld>
            <a:endParaRPr lang="en-US"/>
          </a:p>
        </p:txBody>
      </p:sp>
    </p:spTree>
    <p:extLst>
      <p:ext uri="{BB962C8B-B14F-4D97-AF65-F5344CB8AC3E}">
        <p14:creationId xmlns:p14="http://schemas.microsoft.com/office/powerpoint/2010/main" val="97053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98EBB9-B4FA-4E3B-9BED-A00CEE4D996C}" type="datetime1">
              <a:rPr lang="sr-Latn-RS"/>
              <a:pPr>
                <a:defRPr/>
              </a:pPr>
              <a:t>3.3.2024.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BA0562-0302-4638-8622-FF4C095E0C76}" type="slidenum">
              <a:rPr lang="en-US"/>
              <a:pPr>
                <a:defRPr/>
              </a:pPr>
              <a:t>‹#›</a:t>
            </a:fld>
            <a:endParaRPr lang="en-US"/>
          </a:p>
        </p:txBody>
      </p:sp>
    </p:spTree>
    <p:extLst>
      <p:ext uri="{BB962C8B-B14F-4D97-AF65-F5344CB8AC3E}">
        <p14:creationId xmlns:p14="http://schemas.microsoft.com/office/powerpoint/2010/main" val="407867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0E31EC-9102-43C1-BAF5-01F40937ED20}" type="datetime1">
              <a:rPr lang="sr-Latn-RS"/>
              <a:pPr>
                <a:defRPr/>
              </a:pPr>
              <a:t>3.3.2024.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F9426-BE75-46C0-B434-4F3EC18EC572}" type="slidenum">
              <a:rPr lang="en-US"/>
              <a:pPr>
                <a:defRPr/>
              </a:pPr>
              <a:t>‹#›</a:t>
            </a:fld>
            <a:endParaRPr lang="en-US"/>
          </a:p>
        </p:txBody>
      </p:sp>
    </p:spTree>
    <p:extLst>
      <p:ext uri="{BB962C8B-B14F-4D97-AF65-F5344CB8AC3E}">
        <p14:creationId xmlns:p14="http://schemas.microsoft.com/office/powerpoint/2010/main" val="390702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2377A0-882D-4CC6-A916-A3F079D12ED8}" type="datetime1">
              <a:rPr lang="sr-Latn-RS"/>
              <a:pPr>
                <a:defRPr/>
              </a:pPr>
              <a:t>3.3.2024.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70F78C-3194-46BD-A05E-8D0BFA215527}" type="slidenum">
              <a:rPr lang="en-US"/>
              <a:pPr>
                <a:defRPr/>
              </a:pPr>
              <a:t>‹#›</a:t>
            </a:fld>
            <a:endParaRPr lang="en-US"/>
          </a:p>
        </p:txBody>
      </p:sp>
    </p:spTree>
    <p:extLst>
      <p:ext uri="{BB962C8B-B14F-4D97-AF65-F5344CB8AC3E}">
        <p14:creationId xmlns:p14="http://schemas.microsoft.com/office/powerpoint/2010/main" val="12699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FCE771C0-B55D-4041-A777-1092B1A5E27C}" type="datetime1">
              <a:rPr lang="sr-Latn-RS"/>
              <a:pPr>
                <a:defRPr/>
              </a:pPr>
              <a:t>3.3.2024.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50C0A3-28FC-47CE-9820-0C053721DB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hyperlink" Target="https://en.ict.edu.rs/studies/undergraduate-studies/internet-technolog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hyperlink" Target="https://en.ict.edu.rs/studies/undergraduate-studies/postal-logistics-system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hyperlink" Target="https://en.ict.edu.rs/studies/undergraduate-studies/banking-and-business-informatic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hyperlink" Target="https://en.ict.edu.rs/node/64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hyperlink" Target="https://en.ict.edu.rs/studies/undergraduate-studies/communication-technologi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4106" name="Rectangle 10"/>
          <p:cNvSpPr>
            <a:spLocks noChangeArrowheads="1"/>
          </p:cNvSpPr>
          <p:nvPr/>
        </p:nvSpPr>
        <p:spPr bwMode="auto">
          <a:xfrm>
            <a:off x="693241" y="1790762"/>
            <a:ext cx="7727575" cy="1569660"/>
          </a:xfrm>
          <a:prstGeom prst="rect">
            <a:avLst/>
          </a:prstGeom>
          <a:noFill/>
          <a:ln>
            <a:noFill/>
          </a:ln>
          <a:effectLst>
            <a:glow rad="63500">
              <a:schemeClr val="accent2">
                <a:satMod val="175000"/>
                <a:alpha val="40000"/>
              </a:schemeClr>
            </a:glow>
            <a:prstShdw prst="shdw17" dist="17961" dir="2700000">
              <a:schemeClr val="accent1">
                <a:gamma/>
                <a:shade val="60000"/>
                <a:invGamma/>
              </a:schemeClr>
            </a:prstShdw>
          </a:effectLst>
          <a:scene3d>
            <a:camera prst="orthographicFront"/>
            <a:lightRig rig="threePt" dir="t"/>
          </a:scene3d>
          <a:sp3d>
            <a:bevelT/>
          </a:sp3d>
        </p:spPr>
        <p:txBody>
          <a:bodyPr wrap="square" anchor="b">
            <a:spAutoFit/>
          </a:bodyPr>
          <a:lstStyle/>
          <a:p>
            <a:r>
              <a:rPr lang="en-GB" b="1" dirty="0">
                <a:solidFill>
                  <a:schemeClr val="accent6">
                    <a:lumMod val="75000"/>
                  </a:schemeClr>
                </a:solidFill>
              </a:rPr>
              <a:t>DEPARTMENT</a:t>
            </a:r>
          </a:p>
          <a:p>
            <a:r>
              <a:rPr lang="en-GB" b="1" dirty="0">
                <a:solidFill>
                  <a:schemeClr val="accent6">
                    <a:lumMod val="75000"/>
                  </a:schemeClr>
                </a:solidFill>
              </a:rPr>
              <a:t>SCHOOL OF </a:t>
            </a:r>
            <a:r>
              <a:rPr lang="en-US" sz="3200" b="1" cap="all" dirty="0">
                <a:solidFill>
                  <a:schemeClr val="accent6">
                    <a:lumMod val="75000"/>
                  </a:schemeClr>
                </a:solidFill>
              </a:rPr>
              <a:t>Information and Communication Technologies</a:t>
            </a:r>
            <a:endParaRPr lang="sr-Latn-RS" b="1" cap="all" dirty="0">
              <a:solidFill>
                <a:srgbClr val="FF0000"/>
              </a:solidFill>
            </a:endParaRPr>
          </a:p>
        </p:txBody>
      </p:sp>
      <p:sp>
        <p:nvSpPr>
          <p:cNvPr id="2055" name="Slide Number Placeholder 2"/>
          <p:cNvSpPr>
            <a:spLocks noGrp="1"/>
          </p:cNvSpPr>
          <p:nvPr>
            <p:ph type="sldNum" sz="quarter" idx="12"/>
          </p:nvPr>
        </p:nvSpPr>
        <p:spPr>
          <a:xfrm>
            <a:off x="7239000" y="643281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a:t>
            </a:fld>
            <a:endParaRPr lang="en-US" altLang="en-US" sz="1400" dirty="0"/>
          </a:p>
        </p:txBody>
      </p:sp>
      <p:pic>
        <p:nvPicPr>
          <p:cNvPr id="3" name="Picture 2"/>
          <p:cNvPicPr>
            <a:picLocks noChangeAspect="1"/>
          </p:cNvPicPr>
          <p:nvPr/>
        </p:nvPicPr>
        <p:blipFill>
          <a:blip r:embed="rId3"/>
          <a:stretch>
            <a:fillRect/>
          </a:stretch>
        </p:blipFill>
        <p:spPr>
          <a:xfrm>
            <a:off x="1" y="62552"/>
            <a:ext cx="2465293" cy="804258"/>
          </a:xfrm>
          <a:prstGeom prst="rect">
            <a:avLst/>
          </a:prstGeom>
        </p:spPr>
      </p:pic>
      <p:pic>
        <p:nvPicPr>
          <p:cNvPr id="4" name="Picture 3"/>
          <p:cNvPicPr>
            <a:picLocks noChangeAspect="1"/>
          </p:cNvPicPr>
          <p:nvPr/>
        </p:nvPicPr>
        <p:blipFill>
          <a:blip r:embed="rId4"/>
          <a:stretch>
            <a:fillRect/>
          </a:stretch>
        </p:blipFill>
        <p:spPr>
          <a:xfrm>
            <a:off x="6444227" y="62550"/>
            <a:ext cx="2455944" cy="867467"/>
          </a:xfrm>
          <a:prstGeom prst="rect">
            <a:avLst/>
          </a:prstGeom>
        </p:spPr>
      </p:pic>
      <p:sp>
        <p:nvSpPr>
          <p:cNvPr id="7" name="Rectangle 6"/>
          <p:cNvSpPr/>
          <p:nvPr/>
        </p:nvSpPr>
        <p:spPr>
          <a:xfrm>
            <a:off x="368518" y="3705797"/>
            <a:ext cx="8542362" cy="461665"/>
          </a:xfrm>
          <a:prstGeom prst="rect">
            <a:avLst/>
          </a:prstGeom>
        </p:spPr>
        <p:txBody>
          <a:bodyPr wrap="square">
            <a:spAutoFit/>
          </a:bodyPr>
          <a:lstStyle/>
          <a:p>
            <a:r>
              <a:rPr lang="en-GB" sz="1200" i="1" dirty="0"/>
              <a:t>"Funded by the European Union. Views and opinions expressed are however those of the author(s) only and do not necessarily reflect those of the European Union. Neither the European Union nor the granting authority can be."</a:t>
            </a:r>
          </a:p>
        </p:txBody>
      </p:sp>
      <p:cxnSp>
        <p:nvCxnSpPr>
          <p:cNvPr id="11" name="Straight Connector 10"/>
          <p:cNvCxnSpPr/>
          <p:nvPr/>
        </p:nvCxnSpPr>
        <p:spPr bwMode="auto">
          <a:xfrm>
            <a:off x="-14971" y="6070763"/>
            <a:ext cx="9144000" cy="10305"/>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a:t>
            </a:r>
            <a:r>
              <a:rPr lang="en-GB" sz="1200" dirty="0">
                <a:solidFill>
                  <a:schemeClr val="accent6">
                    <a:lumMod val="75000"/>
                  </a:schemeClr>
                </a:solidFill>
                <a:latin typeface="+mj-lt"/>
              </a:rPr>
              <a:t>: 101128813</a:t>
            </a:r>
            <a:endParaRPr lang="en-GB" dirty="0">
              <a:solidFill>
                <a:schemeClr val="accent6">
                  <a:lumMod val="75000"/>
                </a:schemeClr>
              </a:solidFill>
            </a:endParaRPr>
          </a:p>
        </p:txBody>
      </p:sp>
      <p:pic>
        <p:nvPicPr>
          <p:cNvPr id="6" name="Picture 5">
            <a:extLst>
              <a:ext uri="{FF2B5EF4-FFF2-40B4-BE49-F238E27FC236}">
                <a16:creationId xmlns:a16="http://schemas.microsoft.com/office/drawing/2014/main" id="{8F61D9CB-8640-8582-FBDF-79826B894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1598" y="1122864"/>
            <a:ext cx="2212402" cy="8451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A9DF7-6CEC-7601-5528-9E180C4B262B}"/>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50EB31F0-08FA-A91F-5C4C-FAC04182747F}"/>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AE6A61F0-81E5-04CD-3024-8C41DE2A6D9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10</a:t>
            </a:fld>
            <a:endParaRPr lang="en-US" altLang="en-US" sz="1400" dirty="0"/>
          </a:p>
        </p:txBody>
      </p:sp>
      <p:pic>
        <p:nvPicPr>
          <p:cNvPr id="4" name="Picture 3">
            <a:extLst>
              <a:ext uri="{FF2B5EF4-FFF2-40B4-BE49-F238E27FC236}">
                <a16:creationId xmlns:a16="http://schemas.microsoft.com/office/drawing/2014/main" id="{C8AF793D-CC7D-B823-48BB-3AC08F7A1149}"/>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0B4D8665-E783-159F-3E6A-83F8350083A3}"/>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31D0BD75-31F4-5AF2-2639-A0F1E6889367}"/>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B283F666-2835-57F1-FAF5-1B2B0FF1F64E}"/>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Internet Technologies</a:t>
            </a:r>
          </a:p>
        </p:txBody>
      </p:sp>
      <p:sp>
        <p:nvSpPr>
          <p:cNvPr id="2" name="Content Placeholder 8">
            <a:extLst>
              <a:ext uri="{FF2B5EF4-FFF2-40B4-BE49-F238E27FC236}">
                <a16:creationId xmlns:a16="http://schemas.microsoft.com/office/drawing/2014/main" id="{05FF5797-4665-E696-9640-698B6CB7C6E5}"/>
              </a:ext>
            </a:extLst>
          </p:cNvPr>
          <p:cNvSpPr>
            <a:spLocks noGrp="1"/>
          </p:cNvSpPr>
          <p:nvPr>
            <p:ph idx="1"/>
          </p:nvPr>
        </p:nvSpPr>
        <p:spPr>
          <a:xfrm>
            <a:off x="-3395" y="1856007"/>
            <a:ext cx="9147396" cy="4248070"/>
          </a:xfrm>
        </p:spPr>
        <p:txBody>
          <a:bodyPr/>
          <a:lstStyle/>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The courses in the field of software engineering enable students to acquire knowledge in:</a:t>
            </a:r>
          </a:p>
          <a:p>
            <a:pPr>
              <a:spcBef>
                <a:spcPct val="0"/>
              </a:spcBef>
            </a:pPr>
            <a:r>
              <a:rPr lang="en-US" sz="1800" dirty="0">
                <a:solidFill>
                  <a:schemeClr val="accent6">
                    <a:lumMod val="75000"/>
                  </a:schemeClr>
                </a:solidFill>
                <a:latin typeface="+mj-lt"/>
                <a:ea typeface="+mj-ea"/>
                <a:cs typeface="+mj-cs"/>
              </a:rPr>
              <a:t>methods and tools used for the programming of web and desktop applications</a:t>
            </a:r>
          </a:p>
          <a:p>
            <a:pPr>
              <a:spcBef>
                <a:spcPct val="0"/>
              </a:spcBef>
            </a:pPr>
            <a:r>
              <a:rPr lang="en-US" sz="1800" dirty="0">
                <a:solidFill>
                  <a:schemeClr val="accent6">
                    <a:lumMod val="75000"/>
                  </a:schemeClr>
                </a:solidFill>
                <a:latin typeface="+mj-lt"/>
                <a:ea typeface="+mj-ea"/>
                <a:cs typeface="+mj-cs"/>
              </a:rPr>
              <a:t>database design and implementation: SQL server, Oracle, MySQL, MS Access</a:t>
            </a:r>
          </a:p>
          <a:p>
            <a:pPr>
              <a:spcBef>
                <a:spcPct val="0"/>
              </a:spcBef>
            </a:pPr>
            <a:r>
              <a:rPr lang="en-US" sz="1800" dirty="0">
                <a:solidFill>
                  <a:schemeClr val="accent6">
                    <a:lumMod val="75000"/>
                  </a:schemeClr>
                </a:solidFill>
                <a:latin typeface="+mj-lt"/>
                <a:ea typeface="+mj-ea"/>
                <a:cs typeface="+mj-cs"/>
              </a:rPr>
              <a:t>database administration</a:t>
            </a:r>
          </a:p>
          <a:p>
            <a:pPr>
              <a:spcBef>
                <a:spcPct val="0"/>
              </a:spcBef>
            </a:pPr>
            <a:r>
              <a:rPr lang="en-US" sz="1800" dirty="0">
                <a:solidFill>
                  <a:schemeClr val="accent6">
                    <a:lumMod val="75000"/>
                  </a:schemeClr>
                </a:solidFill>
                <a:latin typeface="+mj-lt"/>
                <a:ea typeface="+mj-ea"/>
                <a:cs typeface="+mj-cs"/>
              </a:rPr>
              <a:t>object-oriented programming: </a:t>
            </a:r>
            <a:r>
              <a:rPr lang="en-US" sz="1800" dirty="0" err="1">
                <a:solidFill>
                  <a:schemeClr val="accent6">
                    <a:lumMod val="75000"/>
                  </a:schemeClr>
                </a:solidFill>
                <a:latin typeface="+mj-lt"/>
                <a:ea typeface="+mj-ea"/>
                <a:cs typeface="+mj-cs"/>
              </a:rPr>
              <a:t>.Net</a:t>
            </a:r>
            <a:r>
              <a:rPr lang="en-US" sz="1800" dirty="0">
                <a:solidFill>
                  <a:schemeClr val="accent6">
                    <a:lumMod val="75000"/>
                  </a:schemeClr>
                </a:solidFill>
                <a:latin typeface="+mj-lt"/>
                <a:ea typeface="+mj-ea"/>
                <a:cs typeface="+mj-cs"/>
              </a:rPr>
              <a:t> framework, C#, Java</a:t>
            </a:r>
          </a:p>
          <a:p>
            <a:pPr>
              <a:spcBef>
                <a:spcPct val="0"/>
              </a:spcBef>
            </a:pPr>
            <a:r>
              <a:rPr lang="en-US" sz="1800" dirty="0">
                <a:solidFill>
                  <a:schemeClr val="accent6">
                    <a:lumMod val="75000"/>
                  </a:schemeClr>
                </a:solidFill>
                <a:latin typeface="+mj-lt"/>
                <a:ea typeface="+mj-ea"/>
                <a:cs typeface="+mj-cs"/>
              </a:rPr>
              <a:t>web programming</a:t>
            </a:r>
          </a:p>
          <a:p>
            <a:pPr>
              <a:spcBef>
                <a:spcPct val="0"/>
              </a:spcBef>
            </a:pPr>
            <a:r>
              <a:rPr lang="en-US" sz="1800" dirty="0">
                <a:solidFill>
                  <a:schemeClr val="accent6">
                    <a:lumMod val="75000"/>
                  </a:schemeClr>
                </a:solidFill>
                <a:latin typeface="+mj-lt"/>
                <a:ea typeface="+mj-ea"/>
                <a:cs typeface="+mj-cs"/>
              </a:rPr>
              <a:t>multimedia graphics and animation</a:t>
            </a:r>
          </a:p>
          <a:p>
            <a:pPr marL="0" indent="0">
              <a:spcBef>
                <a:spcPct val="0"/>
              </a:spcBef>
              <a:buNone/>
            </a:pPr>
            <a:endParaRPr lang="en-US" sz="1800" dirty="0">
              <a:solidFill>
                <a:schemeClr val="accent6">
                  <a:lumMod val="75000"/>
                </a:schemeClr>
              </a:solidFill>
              <a:latin typeface="+mj-lt"/>
              <a:ea typeface="+mj-ea"/>
              <a:cs typeface="+mj-cs"/>
            </a:endParaRPr>
          </a:p>
          <a:p>
            <a:pPr marL="0" indent="0">
              <a:spcBef>
                <a:spcPct val="0"/>
              </a:spcBef>
              <a:buNone/>
            </a:pPr>
            <a:r>
              <a:rPr lang="en-US" sz="1800" dirty="0">
                <a:solidFill>
                  <a:schemeClr val="accent6">
                    <a:lumMod val="75000"/>
                  </a:schemeClr>
                </a:solidFill>
                <a:latin typeface="+mj-lt"/>
                <a:ea typeface="+mj-ea"/>
                <a:cs typeface="+mj-cs"/>
              </a:rPr>
              <a:t>Students can also attend at the ICT School, which is synchronized with the regular teaching classes. Local Cisco Academy is highly recommended to students who opt for the field of computer networks since, after graduating from the School, they will be prepared to obtain CCNA certificate.</a:t>
            </a:r>
          </a:p>
          <a:p>
            <a:pPr marL="0" indent="0">
              <a:spcBef>
                <a:spcPct val="0"/>
              </a:spcBef>
              <a:buNone/>
            </a:pPr>
            <a:endParaRPr lang="en-US" sz="1800" dirty="0">
              <a:solidFill>
                <a:schemeClr val="accent6">
                  <a:lumMod val="75000"/>
                </a:schemeClr>
              </a:solidFill>
              <a:latin typeface="+mj-lt"/>
              <a:ea typeface="+mj-ea"/>
              <a:cs typeface="+mj-cs"/>
            </a:endParaRPr>
          </a:p>
          <a:p>
            <a:pPr marL="0" indent="0">
              <a:spcBef>
                <a:spcPct val="0"/>
              </a:spcBef>
              <a:buNone/>
            </a:pPr>
            <a:r>
              <a:rPr lang="en-US" sz="1800" dirty="0">
                <a:solidFill>
                  <a:schemeClr val="accent6">
                    <a:lumMod val="75000"/>
                  </a:schemeClr>
                </a:solidFill>
                <a:latin typeface="+mj-lt"/>
                <a:ea typeface="+mj-ea"/>
                <a:cs typeface="+mj-cs"/>
              </a:rPr>
              <a:t>More details on website: </a:t>
            </a:r>
            <a:r>
              <a:rPr lang="en-US" sz="1800" dirty="0">
                <a:solidFill>
                  <a:srgbClr val="000099"/>
                </a:solidFill>
                <a:latin typeface="+mj-lt"/>
                <a:ea typeface="+mj-ea"/>
                <a:cs typeface="+mj-cs"/>
                <a:hlinkClick r:id="rId4">
                  <a:extLst>
                    <a:ext uri="{A12FA001-AC4F-418D-AE19-62706E023703}">
                      <ahyp:hlinkClr xmlns:ahyp="http://schemas.microsoft.com/office/drawing/2018/hyperlinkcolor" val="tx"/>
                    </a:ext>
                  </a:extLst>
                </a:hlinkClick>
              </a:rPr>
              <a:t>https://en.ict.edu.rs/studies/undergraduate-studies/internet-technologies</a:t>
            </a:r>
            <a:endParaRPr lang="en-US" sz="1800" dirty="0">
              <a:solidFill>
                <a:srgbClr val="000099"/>
              </a:solidFill>
              <a:latin typeface="+mj-lt"/>
              <a:ea typeface="+mj-ea"/>
              <a:cs typeface="+mj-cs"/>
            </a:endParaRPr>
          </a:p>
        </p:txBody>
      </p:sp>
      <p:pic>
        <p:nvPicPr>
          <p:cNvPr id="13" name="Picture 12">
            <a:extLst>
              <a:ext uri="{FF2B5EF4-FFF2-40B4-BE49-F238E27FC236}">
                <a16:creationId xmlns:a16="http://schemas.microsoft.com/office/drawing/2014/main" id="{55FDE9C3-E13B-680C-0480-1FB3200FF4CC}"/>
              </a:ext>
            </a:extLst>
          </p:cNvPr>
          <p:cNvPicPr>
            <a:picLocks noChangeAspect="1"/>
          </p:cNvPicPr>
          <p:nvPr/>
        </p:nvPicPr>
        <p:blipFill>
          <a:blip r:embed="rId5"/>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9B44C6AA-F63D-4B6D-E0D0-E82F74B2F6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49584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BFB10-500C-EE07-55A8-4292E15F18BF}"/>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00A45CF9-E74C-71C8-A531-9701F190BDA2}"/>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F26942FB-3FBF-C034-CB8B-A40965150D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11</a:t>
            </a:fld>
            <a:endParaRPr lang="en-US" altLang="en-US" sz="1400" dirty="0"/>
          </a:p>
        </p:txBody>
      </p:sp>
      <p:pic>
        <p:nvPicPr>
          <p:cNvPr id="4" name="Picture 3">
            <a:extLst>
              <a:ext uri="{FF2B5EF4-FFF2-40B4-BE49-F238E27FC236}">
                <a16:creationId xmlns:a16="http://schemas.microsoft.com/office/drawing/2014/main" id="{53D741C2-B393-1130-E173-EA161321A8AE}"/>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A8DF4ECB-115E-BE27-E681-57853B162816}"/>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A6E6516E-9E8D-EEBC-3425-E0173584824E}"/>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DD4263CC-1AD0-73A4-D30C-ED6738B582FE}"/>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Postal Logistics Systems</a:t>
            </a:r>
          </a:p>
        </p:txBody>
      </p:sp>
      <p:sp>
        <p:nvSpPr>
          <p:cNvPr id="2" name="Content Placeholder 8">
            <a:extLst>
              <a:ext uri="{FF2B5EF4-FFF2-40B4-BE49-F238E27FC236}">
                <a16:creationId xmlns:a16="http://schemas.microsoft.com/office/drawing/2014/main" id="{5653C752-8AAA-90A4-3E21-53C2D16D8114}"/>
              </a:ext>
            </a:extLst>
          </p:cNvPr>
          <p:cNvSpPr>
            <a:spLocks noGrp="1"/>
          </p:cNvSpPr>
          <p:nvPr>
            <p:ph idx="1"/>
          </p:nvPr>
        </p:nvSpPr>
        <p:spPr>
          <a:xfrm>
            <a:off x="-3395" y="2089466"/>
            <a:ext cx="9147396" cy="2910263"/>
          </a:xfrm>
        </p:spPr>
        <p:txBody>
          <a:bodyPr/>
          <a:lstStyle/>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The main goal of this study </a:t>
            </a:r>
            <a:r>
              <a:rPr lang="en-US" sz="1800" dirty="0" err="1">
                <a:solidFill>
                  <a:schemeClr val="accent6">
                    <a:lumMod val="75000"/>
                  </a:schemeClr>
                </a:solidFill>
                <a:latin typeface="+mj-lt"/>
                <a:ea typeface="+mj-ea"/>
                <a:cs typeface="+mj-cs"/>
              </a:rPr>
              <a:t>programme</a:t>
            </a:r>
            <a:r>
              <a:rPr lang="en-US" sz="1800" dirty="0">
                <a:solidFill>
                  <a:schemeClr val="accent6">
                    <a:lumMod val="75000"/>
                  </a:schemeClr>
                </a:solidFill>
                <a:latin typeface="+mj-lt"/>
                <a:ea typeface="+mj-ea"/>
                <a:cs typeface="+mj-cs"/>
              </a:rPr>
              <a:t> is to enable students to get acquainted with different methodological approaches in solving engineering problems and to apply the acquired knowledge in the field of organizing postal and logistics services. The goal is achieved through a detailed study of technology, processes, work procedures and business environment, as well as by mastering practical skills necessary for providing services, functioning and quality control of postal and logistics operators, relying on the cooperation with the most prominent representatives of the sector.</a:t>
            </a:r>
          </a:p>
          <a:p>
            <a:pPr marL="457200" indent="-457200">
              <a:spcBef>
                <a:spcPct val="0"/>
              </a:spcBef>
              <a:buFont typeface="+mj-lt"/>
              <a:buAutoNum type="arabicPeriod"/>
            </a:pPr>
            <a:endParaRPr lang="en-US" sz="1800" dirty="0">
              <a:solidFill>
                <a:schemeClr val="accent6">
                  <a:lumMod val="75000"/>
                </a:schemeClr>
              </a:solidFill>
              <a:latin typeface="+mj-lt"/>
              <a:ea typeface="+mj-ea"/>
              <a:cs typeface="+mj-cs"/>
            </a:endParaRPr>
          </a:p>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Starting from the school year 2021/22, students of the study </a:t>
            </a:r>
            <a:r>
              <a:rPr lang="en-US" sz="1800" dirty="0" err="1">
                <a:solidFill>
                  <a:schemeClr val="accent6">
                    <a:lumMod val="75000"/>
                  </a:schemeClr>
                </a:solidFill>
                <a:latin typeface="+mj-lt"/>
                <a:ea typeface="+mj-ea"/>
                <a:cs typeface="+mj-cs"/>
              </a:rPr>
              <a:t>programme</a:t>
            </a:r>
            <a:r>
              <a:rPr lang="en-US" sz="1800" dirty="0">
                <a:solidFill>
                  <a:schemeClr val="accent6">
                    <a:lumMod val="75000"/>
                  </a:schemeClr>
                </a:solidFill>
                <a:latin typeface="+mj-lt"/>
                <a:ea typeface="+mj-ea"/>
                <a:cs typeface="+mj-cs"/>
              </a:rPr>
              <a:t> of Postal and Logistics Systems will have the opportunity to choose the dual model of studies (DMS) based on the Law on the Dual Model of Studies in Higher Education (2019).</a:t>
            </a:r>
          </a:p>
        </p:txBody>
      </p:sp>
      <p:pic>
        <p:nvPicPr>
          <p:cNvPr id="13" name="Picture 12">
            <a:extLst>
              <a:ext uri="{FF2B5EF4-FFF2-40B4-BE49-F238E27FC236}">
                <a16:creationId xmlns:a16="http://schemas.microsoft.com/office/drawing/2014/main" id="{CC61CF16-0346-8B16-A670-8D3E1B93E093}"/>
              </a:ext>
            </a:extLst>
          </p:cNvPr>
          <p:cNvPicPr>
            <a:picLocks noChangeAspect="1"/>
          </p:cNvPicPr>
          <p:nvPr/>
        </p:nvPicPr>
        <p:blipFill>
          <a:blip r:embed="rId4"/>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D50F8933-8C0A-D318-F13F-B4ACC0144F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119573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A0DD3-88D8-3D49-BA18-ADEB368277C3}"/>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717082DE-E59B-AB6C-5A74-212948881EF3}"/>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5DEDB7B5-08F5-A68C-0B27-263E2E6B9B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12</a:t>
            </a:fld>
            <a:endParaRPr lang="en-US" altLang="en-US" sz="1400" dirty="0"/>
          </a:p>
        </p:txBody>
      </p:sp>
      <p:pic>
        <p:nvPicPr>
          <p:cNvPr id="4" name="Picture 3">
            <a:extLst>
              <a:ext uri="{FF2B5EF4-FFF2-40B4-BE49-F238E27FC236}">
                <a16:creationId xmlns:a16="http://schemas.microsoft.com/office/drawing/2014/main" id="{F20FF322-07CD-95CF-A0AF-52537B25AE3E}"/>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0FE20B2D-4E76-826A-09E9-0F64C13935CA}"/>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167E552E-55E7-259C-0E24-6924F1319937}"/>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5A51E12F-A760-8B5E-42A3-655DB346E251}"/>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Postal Logistics Systems</a:t>
            </a:r>
          </a:p>
        </p:txBody>
      </p:sp>
      <p:sp>
        <p:nvSpPr>
          <p:cNvPr id="2" name="Content Placeholder 8">
            <a:extLst>
              <a:ext uri="{FF2B5EF4-FFF2-40B4-BE49-F238E27FC236}">
                <a16:creationId xmlns:a16="http://schemas.microsoft.com/office/drawing/2014/main" id="{8F7B3F3D-F3A3-FD6F-65D5-2DA74149D1FE}"/>
              </a:ext>
            </a:extLst>
          </p:cNvPr>
          <p:cNvSpPr>
            <a:spLocks noGrp="1"/>
          </p:cNvSpPr>
          <p:nvPr>
            <p:ph idx="1"/>
          </p:nvPr>
        </p:nvSpPr>
        <p:spPr>
          <a:xfrm>
            <a:off x="-3395" y="1933821"/>
            <a:ext cx="9147396" cy="2910263"/>
          </a:xfrm>
        </p:spPr>
        <p:txBody>
          <a:bodyPr/>
          <a:lstStyle/>
          <a:p>
            <a:pPr marL="0" indent="0">
              <a:spcBef>
                <a:spcPct val="0"/>
              </a:spcBef>
              <a:buNone/>
            </a:pPr>
            <a:r>
              <a:rPr lang="en-US" sz="1800" b="1" dirty="0">
                <a:solidFill>
                  <a:schemeClr val="accent6">
                    <a:lumMod val="75000"/>
                  </a:schemeClr>
                </a:solidFill>
                <a:latin typeface="+mj-lt"/>
                <a:ea typeface="+mj-ea"/>
                <a:cs typeface="+mj-cs"/>
              </a:rPr>
              <a:t>The field of postal technologies:</a:t>
            </a:r>
          </a:p>
          <a:p>
            <a:pPr>
              <a:spcBef>
                <a:spcPct val="0"/>
              </a:spcBef>
            </a:pPr>
            <a:r>
              <a:rPr lang="en-US" sz="1800" dirty="0">
                <a:solidFill>
                  <a:schemeClr val="accent6">
                    <a:lumMod val="75000"/>
                  </a:schemeClr>
                </a:solidFill>
                <a:latin typeface="+mj-lt"/>
                <a:ea typeface="+mj-ea"/>
                <a:cs typeface="+mj-cs"/>
              </a:rPr>
              <a:t>providing postal, financial, electronic and other services in postal traffic</a:t>
            </a:r>
          </a:p>
          <a:p>
            <a:pPr>
              <a:spcBef>
                <a:spcPct val="0"/>
              </a:spcBef>
            </a:pPr>
            <a:r>
              <a:rPr lang="en-US" sz="1800" dirty="0">
                <a:solidFill>
                  <a:schemeClr val="accent6">
                    <a:lumMod val="75000"/>
                  </a:schemeClr>
                </a:solidFill>
                <a:latin typeface="+mj-lt"/>
                <a:ea typeface="+mj-ea"/>
                <a:cs typeface="+mj-cs"/>
              </a:rPr>
              <a:t>organization, management and supervision of work in postal network units</a:t>
            </a:r>
          </a:p>
          <a:p>
            <a:pPr>
              <a:spcBef>
                <a:spcPct val="0"/>
              </a:spcBef>
            </a:pPr>
            <a:r>
              <a:rPr lang="en-US" sz="1800" dirty="0">
                <a:solidFill>
                  <a:schemeClr val="accent6">
                    <a:lumMod val="75000"/>
                  </a:schemeClr>
                </a:solidFill>
                <a:latin typeface="+mj-lt"/>
                <a:ea typeface="+mj-ea"/>
                <a:cs typeface="+mj-cs"/>
              </a:rPr>
              <a:t>gathering, processing and analysis of data related to services and parcel flows</a:t>
            </a:r>
          </a:p>
          <a:p>
            <a:pPr>
              <a:spcBef>
                <a:spcPct val="0"/>
              </a:spcBef>
            </a:pPr>
            <a:r>
              <a:rPr lang="en-US" sz="1800" dirty="0">
                <a:solidFill>
                  <a:schemeClr val="accent6">
                    <a:lumMod val="75000"/>
                  </a:schemeClr>
                </a:solidFill>
                <a:latin typeface="+mj-lt"/>
                <a:ea typeface="+mj-ea"/>
                <a:cs typeface="+mj-cs"/>
              </a:rPr>
              <a:t>training in an up-to-date </a:t>
            </a:r>
            <a:r>
              <a:rPr lang="en-US" sz="1800" dirty="0" err="1">
                <a:solidFill>
                  <a:schemeClr val="accent6">
                    <a:lumMod val="75000"/>
                  </a:schemeClr>
                </a:solidFill>
                <a:latin typeface="+mj-lt"/>
                <a:ea typeface="+mj-ea"/>
                <a:cs typeface="+mj-cs"/>
              </a:rPr>
              <a:t>PostTIS</a:t>
            </a:r>
            <a:r>
              <a:rPr lang="en-US" sz="1800" dirty="0">
                <a:solidFill>
                  <a:schemeClr val="accent6">
                    <a:lumMod val="75000"/>
                  </a:schemeClr>
                </a:solidFill>
                <a:latin typeface="+mj-lt"/>
                <a:ea typeface="+mj-ea"/>
                <a:cs typeface="+mj-cs"/>
              </a:rPr>
              <a:t> laboratory, which is connected to the </a:t>
            </a:r>
            <a:r>
              <a:rPr lang="en-US" sz="1800" dirty="0" err="1">
                <a:solidFill>
                  <a:schemeClr val="accent6">
                    <a:lumMod val="75000"/>
                  </a:schemeClr>
                </a:solidFill>
                <a:latin typeface="+mj-lt"/>
                <a:ea typeface="+mj-ea"/>
                <a:cs typeface="+mj-cs"/>
              </a:rPr>
              <a:t>PostTIS</a:t>
            </a:r>
            <a:r>
              <a:rPr lang="en-US" sz="1800" dirty="0">
                <a:solidFill>
                  <a:schemeClr val="accent6">
                    <a:lumMod val="75000"/>
                  </a:schemeClr>
                </a:solidFill>
                <a:latin typeface="+mj-lt"/>
                <a:ea typeface="+mj-ea"/>
                <a:cs typeface="+mj-cs"/>
              </a:rPr>
              <a:t>/Intranet network of the PE Post of Serbia and used in a regular teaching process</a:t>
            </a:r>
          </a:p>
          <a:p>
            <a:pPr marL="0" indent="0">
              <a:spcBef>
                <a:spcPct val="0"/>
              </a:spcBef>
              <a:buNone/>
            </a:pPr>
            <a:r>
              <a:rPr lang="en-US" sz="1800" b="1" dirty="0">
                <a:solidFill>
                  <a:schemeClr val="accent6">
                    <a:lumMod val="75000"/>
                  </a:schemeClr>
                </a:solidFill>
                <a:latin typeface="+mj-lt"/>
                <a:ea typeface="+mj-ea"/>
                <a:cs typeface="+mj-cs"/>
              </a:rPr>
              <a:t>The field of logistics services:</a:t>
            </a:r>
          </a:p>
          <a:p>
            <a:pPr>
              <a:spcBef>
                <a:spcPct val="0"/>
              </a:spcBef>
            </a:pPr>
            <a:r>
              <a:rPr lang="en-US" sz="1800" dirty="0">
                <a:solidFill>
                  <a:schemeClr val="accent6">
                    <a:lumMod val="75000"/>
                  </a:schemeClr>
                </a:solidFill>
                <a:latin typeface="+mj-lt"/>
                <a:ea typeface="+mj-ea"/>
                <a:cs typeface="+mj-cs"/>
              </a:rPr>
              <a:t>tracking and management of the flows of goods and services, the organization of cargo transport for third parties</a:t>
            </a:r>
          </a:p>
          <a:p>
            <a:pPr>
              <a:spcBef>
                <a:spcPct val="0"/>
              </a:spcBef>
            </a:pPr>
            <a:r>
              <a:rPr lang="en-US" sz="1800" dirty="0">
                <a:solidFill>
                  <a:schemeClr val="accent6">
                    <a:lumMod val="75000"/>
                  </a:schemeClr>
                </a:solidFill>
                <a:latin typeface="+mj-lt"/>
                <a:ea typeface="+mj-ea"/>
                <a:cs typeface="+mj-cs"/>
              </a:rPr>
              <a:t>organizing transport by using modern technologies composed of transport, organization and management of logistics chains</a:t>
            </a:r>
          </a:p>
          <a:p>
            <a:pPr>
              <a:spcBef>
                <a:spcPct val="0"/>
              </a:spcBef>
            </a:pPr>
            <a:r>
              <a:rPr lang="en-US" sz="1800" dirty="0">
                <a:solidFill>
                  <a:schemeClr val="accent6">
                    <a:lumMod val="75000"/>
                  </a:schemeClr>
                </a:solidFill>
                <a:latin typeface="+mj-lt"/>
                <a:ea typeface="+mj-ea"/>
                <a:cs typeface="+mj-cs"/>
              </a:rPr>
              <a:t>choosing vehicles and planning traffic itineraries</a:t>
            </a:r>
          </a:p>
          <a:p>
            <a:pPr marL="0" indent="0">
              <a:spcBef>
                <a:spcPct val="0"/>
              </a:spcBef>
              <a:buNone/>
            </a:pPr>
            <a:endParaRPr lang="en-US" sz="1800" dirty="0">
              <a:solidFill>
                <a:schemeClr val="accent6">
                  <a:lumMod val="75000"/>
                </a:schemeClr>
              </a:solidFill>
              <a:latin typeface="+mj-lt"/>
              <a:ea typeface="+mj-ea"/>
              <a:cs typeface="+mj-cs"/>
            </a:endParaRPr>
          </a:p>
          <a:p>
            <a:pPr marL="0" indent="0">
              <a:spcBef>
                <a:spcPct val="0"/>
              </a:spcBef>
              <a:buNone/>
            </a:pPr>
            <a:r>
              <a:rPr lang="en-US" sz="1800" dirty="0">
                <a:solidFill>
                  <a:schemeClr val="accent6">
                    <a:lumMod val="75000"/>
                  </a:schemeClr>
                </a:solidFill>
                <a:latin typeface="+mj-lt"/>
                <a:ea typeface="+mj-ea"/>
                <a:cs typeface="+mj-cs"/>
              </a:rPr>
              <a:t>More details on website: </a:t>
            </a:r>
            <a:r>
              <a:rPr lang="en-US" sz="1800" dirty="0">
                <a:solidFill>
                  <a:srgbClr val="000099"/>
                </a:solidFill>
                <a:latin typeface="+mj-lt"/>
                <a:ea typeface="+mj-ea"/>
                <a:cs typeface="+mj-cs"/>
                <a:hlinkClick r:id="rId4">
                  <a:extLst>
                    <a:ext uri="{A12FA001-AC4F-418D-AE19-62706E023703}">
                      <ahyp:hlinkClr xmlns:ahyp="http://schemas.microsoft.com/office/drawing/2018/hyperlinkcolor" val="tx"/>
                    </a:ext>
                  </a:extLst>
                </a:hlinkClick>
              </a:rPr>
              <a:t>https://en.ict.edu.rs/studies/undergraduate-studies/postal-logistics-systems</a:t>
            </a:r>
            <a:endParaRPr lang="en-US" sz="1800" dirty="0">
              <a:solidFill>
                <a:srgbClr val="000099"/>
              </a:solidFill>
              <a:latin typeface="+mj-lt"/>
              <a:ea typeface="+mj-ea"/>
              <a:cs typeface="+mj-cs"/>
            </a:endParaRPr>
          </a:p>
          <a:p>
            <a:pPr marL="457200" indent="-457200">
              <a:spcBef>
                <a:spcPct val="0"/>
              </a:spcBef>
              <a:buFont typeface="+mj-lt"/>
              <a:buAutoNum type="arabicPeriod"/>
            </a:pPr>
            <a:endParaRPr lang="en-US" sz="1800" dirty="0">
              <a:solidFill>
                <a:schemeClr val="accent6">
                  <a:lumMod val="75000"/>
                </a:schemeClr>
              </a:solidFill>
              <a:latin typeface="+mj-lt"/>
              <a:ea typeface="+mj-ea"/>
              <a:cs typeface="+mj-cs"/>
            </a:endParaRPr>
          </a:p>
        </p:txBody>
      </p:sp>
      <p:pic>
        <p:nvPicPr>
          <p:cNvPr id="13" name="Picture 12">
            <a:extLst>
              <a:ext uri="{FF2B5EF4-FFF2-40B4-BE49-F238E27FC236}">
                <a16:creationId xmlns:a16="http://schemas.microsoft.com/office/drawing/2014/main" id="{0A154192-43F9-5188-6C82-6E2E8874E960}"/>
              </a:ext>
            </a:extLst>
          </p:cNvPr>
          <p:cNvPicPr>
            <a:picLocks noChangeAspect="1"/>
          </p:cNvPicPr>
          <p:nvPr/>
        </p:nvPicPr>
        <p:blipFill>
          <a:blip r:embed="rId5"/>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632B82F5-4385-129E-66AE-C239DF2760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3141799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B68EB-9551-237D-1981-A441D21633F8}"/>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849EBB10-B2B0-3509-623C-0DF9E0AD8DDB}"/>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C367CDAA-53AB-3A2B-2ADA-5F1301AE30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13</a:t>
            </a:fld>
            <a:endParaRPr lang="en-US" altLang="en-US" sz="1400" dirty="0"/>
          </a:p>
        </p:txBody>
      </p:sp>
      <p:pic>
        <p:nvPicPr>
          <p:cNvPr id="4" name="Picture 3">
            <a:extLst>
              <a:ext uri="{FF2B5EF4-FFF2-40B4-BE49-F238E27FC236}">
                <a16:creationId xmlns:a16="http://schemas.microsoft.com/office/drawing/2014/main" id="{D2675ABC-63C7-B525-4E8F-F530D3186D1A}"/>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2E730304-C6C6-8B6C-BB95-F3FF015351A5}"/>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E5A67BCD-CE68-ABCD-674C-5A807C53452E}"/>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3CD50F71-3ABF-BFAC-93FF-C2BD607281D3}"/>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Banking and Business Informatics</a:t>
            </a:r>
          </a:p>
        </p:txBody>
      </p:sp>
      <p:sp>
        <p:nvSpPr>
          <p:cNvPr id="2" name="Content Placeholder 8">
            <a:extLst>
              <a:ext uri="{FF2B5EF4-FFF2-40B4-BE49-F238E27FC236}">
                <a16:creationId xmlns:a16="http://schemas.microsoft.com/office/drawing/2014/main" id="{76346856-3F12-97A9-7ABD-52C7EF7647B8}"/>
              </a:ext>
            </a:extLst>
          </p:cNvPr>
          <p:cNvSpPr>
            <a:spLocks noGrp="1"/>
          </p:cNvSpPr>
          <p:nvPr>
            <p:ph idx="1"/>
          </p:nvPr>
        </p:nvSpPr>
        <p:spPr>
          <a:xfrm>
            <a:off x="-3395" y="1797626"/>
            <a:ext cx="9147396" cy="4077292"/>
          </a:xfrm>
        </p:spPr>
        <p:txBody>
          <a:bodyPr/>
          <a:lstStyle/>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The study </a:t>
            </a:r>
            <a:r>
              <a:rPr lang="en-US" sz="1800" dirty="0" err="1">
                <a:solidFill>
                  <a:schemeClr val="accent6">
                    <a:lumMod val="75000"/>
                  </a:schemeClr>
                </a:solidFill>
                <a:latin typeface="+mj-lt"/>
                <a:ea typeface="+mj-ea"/>
                <a:cs typeface="+mj-cs"/>
              </a:rPr>
              <a:t>programme</a:t>
            </a:r>
            <a:r>
              <a:rPr lang="en-US" sz="1800" dirty="0">
                <a:solidFill>
                  <a:schemeClr val="accent6">
                    <a:lumMod val="75000"/>
                  </a:schemeClr>
                </a:solidFill>
                <a:latin typeface="+mj-lt"/>
                <a:ea typeface="+mj-ea"/>
                <a:cs typeface="+mj-cs"/>
              </a:rPr>
              <a:t> of Banking and Business Informatics aims to enable students to perform jobs in those areas in a service sector which are related to finance and business informatics.</a:t>
            </a:r>
          </a:p>
          <a:p>
            <a:pPr marL="457200" indent="-457200">
              <a:spcBef>
                <a:spcPct val="0"/>
              </a:spcBef>
              <a:buFont typeface="+mj-lt"/>
              <a:buAutoNum type="arabicPeriod"/>
            </a:pPr>
            <a:endParaRPr lang="en-US" sz="1800" dirty="0">
              <a:solidFill>
                <a:schemeClr val="accent6">
                  <a:lumMod val="75000"/>
                </a:schemeClr>
              </a:solidFill>
              <a:latin typeface="+mj-lt"/>
              <a:ea typeface="+mj-ea"/>
              <a:cs typeface="+mj-cs"/>
            </a:endParaRPr>
          </a:p>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Banking and Business Informatics study program aims to enable students to perform activities in the field of services related to finances and business informatics:</a:t>
            </a:r>
          </a:p>
          <a:p>
            <a:pPr>
              <a:spcBef>
                <a:spcPct val="0"/>
              </a:spcBef>
            </a:pPr>
            <a:r>
              <a:rPr lang="en-US" sz="1800" dirty="0">
                <a:solidFill>
                  <a:schemeClr val="accent6">
                    <a:lumMod val="75000"/>
                  </a:schemeClr>
                </a:solidFill>
                <a:latin typeface="+mj-lt"/>
                <a:ea typeface="+mj-ea"/>
                <a:cs typeface="+mj-cs"/>
              </a:rPr>
              <a:t>To qualify graduates to work in marketing, </a:t>
            </a:r>
          </a:p>
          <a:p>
            <a:pPr>
              <a:spcBef>
                <a:spcPct val="0"/>
              </a:spcBef>
            </a:pPr>
            <a:r>
              <a:rPr lang="en-US" sz="1800" dirty="0">
                <a:solidFill>
                  <a:schemeClr val="accent6">
                    <a:lumMod val="75000"/>
                  </a:schemeClr>
                </a:solidFill>
                <a:latin typeface="+mj-lt"/>
                <a:ea typeface="+mj-ea"/>
                <a:cs typeface="+mj-cs"/>
              </a:rPr>
              <a:t>banking, insurance, auditing, finance, commerce, broker agencies,</a:t>
            </a:r>
          </a:p>
          <a:p>
            <a:pPr>
              <a:spcBef>
                <a:spcPct val="0"/>
              </a:spcBef>
            </a:pPr>
            <a:r>
              <a:rPr lang="en-US" sz="1800" dirty="0">
                <a:solidFill>
                  <a:schemeClr val="accent6">
                    <a:lumMod val="75000"/>
                  </a:schemeClr>
                </a:solidFill>
                <a:latin typeface="+mj-lt"/>
                <a:ea typeface="+mj-ea"/>
                <a:cs typeface="+mj-cs"/>
              </a:rPr>
              <a:t>IT industry, </a:t>
            </a:r>
          </a:p>
          <a:p>
            <a:pPr>
              <a:spcBef>
                <a:spcPct val="0"/>
              </a:spcBef>
            </a:pPr>
            <a:r>
              <a:rPr lang="en-US" sz="1800" dirty="0">
                <a:solidFill>
                  <a:schemeClr val="accent6">
                    <a:lumMod val="75000"/>
                  </a:schemeClr>
                </a:solidFill>
                <a:latin typeface="+mj-lt"/>
                <a:ea typeface="+mj-ea"/>
                <a:cs typeface="+mj-cs"/>
              </a:rPr>
              <a:t>government institutions, </a:t>
            </a:r>
          </a:p>
          <a:p>
            <a:pPr>
              <a:spcBef>
                <a:spcPct val="0"/>
              </a:spcBef>
            </a:pPr>
            <a:r>
              <a:rPr lang="en-US" sz="1800" dirty="0">
                <a:solidFill>
                  <a:schemeClr val="accent6">
                    <a:lumMod val="75000"/>
                  </a:schemeClr>
                </a:solidFill>
                <a:latin typeface="+mj-lt"/>
                <a:ea typeface="+mj-ea"/>
                <a:cs typeface="+mj-cs"/>
              </a:rPr>
              <a:t>market research agencies, </a:t>
            </a:r>
          </a:p>
          <a:p>
            <a:pPr>
              <a:spcBef>
                <a:spcPct val="0"/>
              </a:spcBef>
            </a:pPr>
            <a:r>
              <a:rPr lang="en-US" sz="1800" dirty="0">
                <a:solidFill>
                  <a:schemeClr val="accent6">
                    <a:lumMod val="75000"/>
                  </a:schemeClr>
                </a:solidFill>
                <a:latin typeface="+mj-lt"/>
                <a:ea typeface="+mj-ea"/>
                <a:cs typeface="+mj-cs"/>
              </a:rPr>
              <a:t>tourism and hotel management, </a:t>
            </a:r>
          </a:p>
          <a:p>
            <a:pPr>
              <a:spcBef>
                <a:spcPct val="0"/>
              </a:spcBef>
            </a:pPr>
            <a:r>
              <a:rPr lang="en-US" sz="1800" dirty="0">
                <a:solidFill>
                  <a:schemeClr val="accent6">
                    <a:lumMod val="75000"/>
                  </a:schemeClr>
                </a:solidFill>
                <a:latin typeface="+mj-lt"/>
                <a:ea typeface="+mj-ea"/>
                <a:cs typeface="+mj-cs"/>
              </a:rPr>
              <a:t>human resources management.</a:t>
            </a:r>
          </a:p>
        </p:txBody>
      </p:sp>
      <p:pic>
        <p:nvPicPr>
          <p:cNvPr id="13" name="Picture 12">
            <a:extLst>
              <a:ext uri="{FF2B5EF4-FFF2-40B4-BE49-F238E27FC236}">
                <a16:creationId xmlns:a16="http://schemas.microsoft.com/office/drawing/2014/main" id="{238665C4-4F12-B574-8F71-3160B8F8BEF6}"/>
              </a:ext>
            </a:extLst>
          </p:cNvPr>
          <p:cNvPicPr>
            <a:picLocks noChangeAspect="1"/>
          </p:cNvPicPr>
          <p:nvPr/>
        </p:nvPicPr>
        <p:blipFill>
          <a:blip r:embed="rId4"/>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F41997DC-CF74-761A-11B2-0663643FB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87048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002AC-BCB5-208D-1379-FCCA8E7F679C}"/>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483C6C48-878B-C83F-8692-5BD5E8527EA8}"/>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7565AEDE-4620-3457-257E-9CCB5F22AE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14</a:t>
            </a:fld>
            <a:endParaRPr lang="en-US" altLang="en-US" sz="1400" dirty="0"/>
          </a:p>
        </p:txBody>
      </p:sp>
      <p:pic>
        <p:nvPicPr>
          <p:cNvPr id="4" name="Picture 3">
            <a:extLst>
              <a:ext uri="{FF2B5EF4-FFF2-40B4-BE49-F238E27FC236}">
                <a16:creationId xmlns:a16="http://schemas.microsoft.com/office/drawing/2014/main" id="{B6F32F10-0A24-CB3C-C27C-819FCD24CDA7}"/>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EBC7CDC6-D93F-0AF4-FAB7-4CAD80B7EF6F}"/>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D954B3A9-1418-FF06-BF03-8B87741583F1}"/>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292D99E7-A316-0641-7890-1C549491A606}"/>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Banking and Business Informatics</a:t>
            </a:r>
          </a:p>
        </p:txBody>
      </p:sp>
      <p:sp>
        <p:nvSpPr>
          <p:cNvPr id="2" name="Content Placeholder 8">
            <a:extLst>
              <a:ext uri="{FF2B5EF4-FFF2-40B4-BE49-F238E27FC236}">
                <a16:creationId xmlns:a16="http://schemas.microsoft.com/office/drawing/2014/main" id="{30F4F81A-726F-A422-38A0-5CC0991F978F}"/>
              </a:ext>
            </a:extLst>
          </p:cNvPr>
          <p:cNvSpPr>
            <a:spLocks noGrp="1"/>
          </p:cNvSpPr>
          <p:nvPr>
            <p:ph idx="1"/>
          </p:nvPr>
        </p:nvSpPr>
        <p:spPr>
          <a:xfrm>
            <a:off x="-3395" y="1855994"/>
            <a:ext cx="9147396" cy="2910263"/>
          </a:xfrm>
        </p:spPr>
        <p:txBody>
          <a:bodyPr/>
          <a:lstStyle/>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By mastering Banking and Business Informatics study program, the student acquires general and subject specific skills to work as a/an:</a:t>
            </a:r>
          </a:p>
          <a:p>
            <a:pPr>
              <a:spcBef>
                <a:spcPct val="0"/>
              </a:spcBef>
            </a:pPr>
            <a:r>
              <a:rPr lang="en-US" sz="1800" dirty="0">
                <a:solidFill>
                  <a:schemeClr val="accent6">
                    <a:lumMod val="75000"/>
                  </a:schemeClr>
                </a:solidFill>
                <a:latin typeface="+mj-lt"/>
                <a:ea typeface="+mj-ea"/>
                <a:cs typeface="+mj-cs"/>
              </a:rPr>
              <a:t>expert in banking and finance</a:t>
            </a:r>
          </a:p>
          <a:p>
            <a:pPr>
              <a:spcBef>
                <a:spcPct val="0"/>
              </a:spcBef>
            </a:pPr>
            <a:r>
              <a:rPr lang="en-US" sz="1800" dirty="0">
                <a:solidFill>
                  <a:schemeClr val="accent6">
                    <a:lumMod val="75000"/>
                  </a:schemeClr>
                </a:solidFill>
                <a:latin typeface="+mj-lt"/>
                <a:ea typeface="+mj-ea"/>
                <a:cs typeface="+mj-cs"/>
              </a:rPr>
              <a:t>consultant for business software solutions, consultant in the area of business informatics, SAP system administrator, expert in information system auditing</a:t>
            </a:r>
          </a:p>
          <a:p>
            <a:pPr>
              <a:spcBef>
                <a:spcPct val="0"/>
              </a:spcBef>
            </a:pPr>
            <a:r>
              <a:rPr lang="en-US" sz="1800" dirty="0">
                <a:solidFill>
                  <a:schemeClr val="accent6">
                    <a:lumMod val="75000"/>
                  </a:schemeClr>
                </a:solidFill>
                <a:latin typeface="+mj-lt"/>
                <a:ea typeface="+mj-ea"/>
                <a:cs typeface="+mj-cs"/>
              </a:rPr>
              <a:t>expert in business intelligence, data researcher and analyst, database administrator</a:t>
            </a:r>
          </a:p>
          <a:p>
            <a:pPr>
              <a:spcBef>
                <a:spcPct val="0"/>
              </a:spcBef>
            </a:pPr>
            <a:r>
              <a:rPr lang="en-US" sz="1800" dirty="0">
                <a:solidFill>
                  <a:schemeClr val="accent6">
                    <a:lumMod val="75000"/>
                  </a:schemeClr>
                </a:solidFill>
                <a:latin typeface="+mj-lt"/>
                <a:ea typeface="+mj-ea"/>
                <a:cs typeface="+mj-cs"/>
              </a:rPr>
              <a:t>business architect, business operations analyst</a:t>
            </a:r>
          </a:p>
          <a:p>
            <a:pPr>
              <a:spcBef>
                <a:spcPct val="0"/>
              </a:spcBef>
            </a:pPr>
            <a:r>
              <a:rPr lang="en-US" sz="1800" dirty="0">
                <a:solidFill>
                  <a:schemeClr val="accent6">
                    <a:lumMod val="75000"/>
                  </a:schemeClr>
                </a:solidFill>
                <a:latin typeface="+mj-lt"/>
                <a:ea typeface="+mj-ea"/>
                <a:cs typeface="+mj-cs"/>
              </a:rPr>
              <a:t>specialized IT project manager and high-positioned personnel in a company</a:t>
            </a:r>
          </a:p>
          <a:p>
            <a:pPr>
              <a:spcBef>
                <a:spcPct val="0"/>
              </a:spcBef>
            </a:pPr>
            <a:r>
              <a:rPr lang="en-US" sz="1800" dirty="0">
                <a:solidFill>
                  <a:schemeClr val="accent6">
                    <a:lumMod val="75000"/>
                  </a:schemeClr>
                </a:solidFill>
                <a:latin typeface="+mj-lt"/>
                <a:ea typeface="+mj-ea"/>
                <a:cs typeface="+mj-cs"/>
              </a:rPr>
              <a:t>business IT consultant and project manager in the field of business informatics, business transformation and digitalization</a:t>
            </a:r>
          </a:p>
          <a:p>
            <a:pPr>
              <a:spcBef>
                <a:spcPct val="0"/>
              </a:spcBef>
            </a:pPr>
            <a:r>
              <a:rPr lang="en-US" sz="1800" dirty="0">
                <a:solidFill>
                  <a:schemeClr val="accent6">
                    <a:lumMod val="75000"/>
                  </a:schemeClr>
                </a:solidFill>
                <a:latin typeface="+mj-lt"/>
                <a:ea typeface="+mj-ea"/>
                <a:cs typeface="+mj-cs"/>
              </a:rPr>
              <a:t>independent entrepreneur in the field of digital transformation and the application of information technologies in business</a:t>
            </a:r>
          </a:p>
          <a:p>
            <a:pPr marL="0" indent="0">
              <a:spcBef>
                <a:spcPct val="0"/>
              </a:spcBef>
              <a:buNone/>
            </a:pPr>
            <a:endParaRPr lang="en-US" sz="1800" dirty="0">
              <a:solidFill>
                <a:schemeClr val="accent6">
                  <a:lumMod val="75000"/>
                </a:schemeClr>
              </a:solidFill>
              <a:latin typeface="+mj-lt"/>
              <a:ea typeface="+mj-ea"/>
              <a:cs typeface="+mj-cs"/>
            </a:endParaRPr>
          </a:p>
          <a:p>
            <a:pPr marL="0" indent="0">
              <a:spcBef>
                <a:spcPct val="0"/>
              </a:spcBef>
              <a:buNone/>
            </a:pPr>
            <a:r>
              <a:rPr lang="en-US" sz="1800" dirty="0">
                <a:solidFill>
                  <a:schemeClr val="accent6">
                    <a:lumMod val="75000"/>
                  </a:schemeClr>
                </a:solidFill>
                <a:latin typeface="+mj-lt"/>
                <a:ea typeface="+mj-ea"/>
                <a:cs typeface="+mj-cs"/>
              </a:rPr>
              <a:t>More details on website: </a:t>
            </a:r>
            <a:r>
              <a:rPr lang="en-US" sz="1800" dirty="0">
                <a:solidFill>
                  <a:srgbClr val="000099"/>
                </a:solidFill>
                <a:latin typeface="+mj-lt"/>
                <a:ea typeface="+mj-ea"/>
                <a:cs typeface="+mj-cs"/>
                <a:hlinkClick r:id="rId4">
                  <a:extLst>
                    <a:ext uri="{A12FA001-AC4F-418D-AE19-62706E023703}">
                      <ahyp:hlinkClr xmlns:ahyp="http://schemas.microsoft.com/office/drawing/2018/hyperlinkcolor" val="tx"/>
                    </a:ext>
                  </a:extLst>
                </a:hlinkClick>
              </a:rPr>
              <a:t>https://en.ict.edu.rs/studies/undergraduate-studies/banking-and-business-informatics</a:t>
            </a:r>
            <a:endParaRPr lang="en-US" sz="1800" dirty="0">
              <a:solidFill>
                <a:srgbClr val="000099"/>
              </a:solidFill>
              <a:latin typeface="+mj-lt"/>
              <a:ea typeface="+mj-ea"/>
              <a:cs typeface="+mj-cs"/>
            </a:endParaRPr>
          </a:p>
          <a:p>
            <a:pPr marL="457200" indent="-457200">
              <a:spcBef>
                <a:spcPct val="0"/>
              </a:spcBef>
              <a:buFont typeface="+mj-lt"/>
              <a:buAutoNum type="arabicPeriod"/>
            </a:pPr>
            <a:endParaRPr lang="en-US" sz="1800" dirty="0">
              <a:solidFill>
                <a:schemeClr val="accent6">
                  <a:lumMod val="75000"/>
                </a:schemeClr>
              </a:solidFill>
              <a:latin typeface="+mj-lt"/>
              <a:ea typeface="+mj-ea"/>
              <a:cs typeface="+mj-cs"/>
            </a:endParaRPr>
          </a:p>
        </p:txBody>
      </p:sp>
      <p:pic>
        <p:nvPicPr>
          <p:cNvPr id="13" name="Picture 12">
            <a:extLst>
              <a:ext uri="{FF2B5EF4-FFF2-40B4-BE49-F238E27FC236}">
                <a16:creationId xmlns:a16="http://schemas.microsoft.com/office/drawing/2014/main" id="{B795C131-D0F7-3B32-E5FF-17893C7601A3}"/>
              </a:ext>
            </a:extLst>
          </p:cNvPr>
          <p:cNvPicPr>
            <a:picLocks noChangeAspect="1"/>
          </p:cNvPicPr>
          <p:nvPr/>
        </p:nvPicPr>
        <p:blipFill>
          <a:blip r:embed="rId5"/>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9D8A82D4-0A04-B3CC-D0F3-EC0DBEF206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353792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E5A3E-3545-06C1-6333-169292FE4C29}"/>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4A4A5F45-B4B6-27C3-AEBB-DF05B2A88FD8}"/>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8497A92D-2B55-D0CC-D4E4-2D2D49CCB8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15</a:t>
            </a:fld>
            <a:endParaRPr lang="en-US" altLang="en-US" sz="1400" dirty="0"/>
          </a:p>
        </p:txBody>
      </p:sp>
      <p:pic>
        <p:nvPicPr>
          <p:cNvPr id="4" name="Picture 3">
            <a:extLst>
              <a:ext uri="{FF2B5EF4-FFF2-40B4-BE49-F238E27FC236}">
                <a16:creationId xmlns:a16="http://schemas.microsoft.com/office/drawing/2014/main" id="{9D1E37BD-6BC3-8C46-BCCC-D181BAF1CB00}"/>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F3C3A4F3-DCB9-34DE-D2AB-20AB41485D05}"/>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C54FB640-C47B-1618-497A-6C5458D8AD64}"/>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13" name="Picture 12">
            <a:extLst>
              <a:ext uri="{FF2B5EF4-FFF2-40B4-BE49-F238E27FC236}">
                <a16:creationId xmlns:a16="http://schemas.microsoft.com/office/drawing/2014/main" id="{614C6464-8CAA-7A61-C5F8-E24B63CBFEA1}"/>
              </a:ext>
            </a:extLst>
          </p:cNvPr>
          <p:cNvPicPr>
            <a:picLocks noChangeAspect="1"/>
          </p:cNvPicPr>
          <p:nvPr/>
        </p:nvPicPr>
        <p:blipFill>
          <a:blip r:embed="rId4"/>
          <a:stretch>
            <a:fillRect/>
          </a:stretch>
        </p:blipFill>
        <p:spPr>
          <a:xfrm>
            <a:off x="1" y="62552"/>
            <a:ext cx="2465293" cy="804258"/>
          </a:xfrm>
          <a:prstGeom prst="rect">
            <a:avLst/>
          </a:prstGeom>
        </p:spPr>
      </p:pic>
      <p:sp>
        <p:nvSpPr>
          <p:cNvPr id="8" name="Title 1">
            <a:extLst>
              <a:ext uri="{FF2B5EF4-FFF2-40B4-BE49-F238E27FC236}">
                <a16:creationId xmlns:a16="http://schemas.microsoft.com/office/drawing/2014/main" id="{2C451A46-BD85-23BD-4D73-EBCED1F6DD5C}"/>
              </a:ext>
            </a:extLst>
          </p:cNvPr>
          <p:cNvSpPr>
            <a:spLocks noGrp="1"/>
          </p:cNvSpPr>
          <p:nvPr>
            <p:ph type="title"/>
          </p:nvPr>
        </p:nvSpPr>
        <p:spPr>
          <a:xfrm>
            <a:off x="67103" y="971121"/>
            <a:ext cx="9076897" cy="857484"/>
          </a:xfrm>
        </p:spPr>
        <p:txBody>
          <a:bodyPr/>
          <a:lstStyle/>
          <a:p>
            <a:r>
              <a:rPr lang="en-US" sz="1800" b="1" dirty="0">
                <a:solidFill>
                  <a:schemeClr val="accent6">
                    <a:lumMod val="75000"/>
                  </a:schemeClr>
                </a:solidFill>
              </a:rPr>
              <a:t>Department School of </a:t>
            </a:r>
            <a:br>
              <a:rPr lang="en-US" sz="1800" b="1" dirty="0">
                <a:solidFill>
                  <a:schemeClr val="accent6">
                    <a:lumMod val="75000"/>
                  </a:schemeClr>
                </a:solidFill>
              </a:rPr>
            </a:br>
            <a:r>
              <a:rPr lang="en-US" sz="1800" b="1" dirty="0">
                <a:solidFill>
                  <a:schemeClr val="accent6">
                    <a:lumMod val="75000"/>
                  </a:schemeClr>
                </a:solidFill>
              </a:rPr>
              <a:t>Information and Communication Technologies</a:t>
            </a:r>
            <a:endParaRPr lang="hr-HR" sz="1800" dirty="0">
              <a:solidFill>
                <a:schemeClr val="accent6">
                  <a:lumMod val="75000"/>
                </a:schemeClr>
              </a:solidFill>
            </a:endParaRPr>
          </a:p>
        </p:txBody>
      </p:sp>
      <p:pic>
        <p:nvPicPr>
          <p:cNvPr id="3" name="Picture 2">
            <a:extLst>
              <a:ext uri="{FF2B5EF4-FFF2-40B4-BE49-F238E27FC236}">
                <a16:creationId xmlns:a16="http://schemas.microsoft.com/office/drawing/2014/main" id="{32498EE1-C23C-E3C6-2009-957E66798B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pic>
        <p:nvPicPr>
          <p:cNvPr id="5122" name="Picture 2" descr="Photo">
            <a:extLst>
              <a:ext uri="{FF2B5EF4-FFF2-40B4-BE49-F238E27FC236}">
                <a16:creationId xmlns:a16="http://schemas.microsoft.com/office/drawing/2014/main" id="{94CAC71F-C73B-B562-52C1-94BAB7388F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20" y="1890051"/>
            <a:ext cx="9144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3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16</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id="{64714664-23B7-4FB4-EC20-C6370D9A419C}"/>
              </a:ext>
            </a:extLst>
          </p:cNvPr>
          <p:cNvSpPr>
            <a:spLocks noGrp="1"/>
          </p:cNvSpPr>
          <p:nvPr>
            <p:ph idx="1"/>
          </p:nvPr>
        </p:nvSpPr>
        <p:spPr>
          <a:xfrm>
            <a:off x="384395" y="2968204"/>
            <a:ext cx="4440523" cy="1351630"/>
          </a:xfrm>
        </p:spPr>
        <p:txBody>
          <a:bodyPr/>
          <a:lstStyle/>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Network and Software Engineering</a:t>
            </a:r>
          </a:p>
          <a:p>
            <a:pPr marL="0" indent="0">
              <a:spcBef>
                <a:spcPct val="0"/>
              </a:spcBef>
              <a:buNone/>
            </a:pPr>
            <a:r>
              <a:rPr lang="en-US" sz="2000" dirty="0">
                <a:solidFill>
                  <a:schemeClr val="accent6">
                    <a:lumMod val="75000"/>
                  </a:schemeClr>
                </a:solidFill>
                <a:latin typeface="+mj-lt"/>
                <a:ea typeface="+mj-ea"/>
                <a:cs typeface="+mj-cs"/>
              </a:rPr>
              <a:t>		</a:t>
            </a:r>
            <a:endParaRPr lang="en-US" sz="2000" dirty="0">
              <a:solidFill>
                <a:srgbClr val="0070BC"/>
              </a:solidFill>
            </a:endParaRPr>
          </a:p>
        </p:txBody>
      </p:sp>
      <p:sp>
        <p:nvSpPr>
          <p:cNvPr id="5" name="Title 1">
            <a:extLst>
              <a:ext uri="{FF2B5EF4-FFF2-40B4-BE49-F238E27FC236}">
                <a16:creationId xmlns:a16="http://schemas.microsoft.com/office/drawing/2014/main" id="{7BBB60DC-593A-1C04-22DA-6F853795623D}"/>
              </a:ext>
            </a:extLst>
          </p:cNvPr>
          <p:cNvSpPr txBox="1">
            <a:spLocks/>
          </p:cNvSpPr>
          <p:nvPr/>
        </p:nvSpPr>
        <p:spPr bwMode="auto">
          <a:xfrm>
            <a:off x="384396" y="2205303"/>
            <a:ext cx="5764264" cy="8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457200" indent="-457200" algn="l">
              <a:buFont typeface="Arial" panose="020B0604020202020204" pitchFamily="34" charset="0"/>
              <a:buChar char="•"/>
            </a:pPr>
            <a:r>
              <a:rPr lang="sr-Latn-RS" sz="2000" b="1" kern="0" dirty="0">
                <a:solidFill>
                  <a:schemeClr val="accent6">
                    <a:lumMod val="75000"/>
                  </a:schemeClr>
                </a:solidFill>
              </a:rPr>
              <a:t>Master</a:t>
            </a:r>
            <a:r>
              <a:rPr lang="sr-Latn-RS" sz="2000" kern="0" dirty="0">
                <a:solidFill>
                  <a:schemeClr val="accent6">
                    <a:lumMod val="75000"/>
                  </a:schemeClr>
                </a:solidFill>
              </a:rPr>
              <a:t> </a:t>
            </a:r>
            <a:r>
              <a:rPr lang="sr-Latn-RS" sz="2000" kern="0" dirty="0" err="1">
                <a:solidFill>
                  <a:schemeClr val="accent6">
                    <a:lumMod val="75000"/>
                  </a:schemeClr>
                </a:solidFill>
              </a:rPr>
              <a:t>applied</a:t>
            </a:r>
            <a:r>
              <a:rPr lang="sr-Latn-RS" sz="2000" kern="0" dirty="0">
                <a:solidFill>
                  <a:schemeClr val="accent6">
                    <a:lumMod val="75000"/>
                  </a:schemeClr>
                </a:solidFill>
              </a:rPr>
              <a:t> </a:t>
            </a:r>
            <a:r>
              <a:rPr lang="sr-Latn-RS" sz="2000" kern="0" dirty="0" err="1">
                <a:solidFill>
                  <a:schemeClr val="accent6">
                    <a:lumMod val="75000"/>
                  </a:schemeClr>
                </a:solidFill>
              </a:rPr>
              <a:t>studies</a:t>
            </a:r>
            <a:r>
              <a:rPr lang="sr-Latn-RS" sz="2000" kern="0" dirty="0">
                <a:solidFill>
                  <a:schemeClr val="accent6">
                    <a:lumMod val="75000"/>
                  </a:schemeClr>
                </a:solidFill>
              </a:rPr>
              <a:t> (120 ECTS)</a:t>
            </a:r>
            <a:endParaRPr lang="hr-HR" sz="2000" kern="0" dirty="0">
              <a:solidFill>
                <a:schemeClr val="accent6">
                  <a:lumMod val="75000"/>
                </a:schemeClr>
              </a:solidFill>
            </a:endParaRPr>
          </a:p>
        </p:txBody>
      </p:sp>
      <p:sp>
        <p:nvSpPr>
          <p:cNvPr id="6" name="Title 1">
            <a:extLst>
              <a:ext uri="{FF2B5EF4-FFF2-40B4-BE49-F238E27FC236}">
                <a16:creationId xmlns:a16="http://schemas.microsoft.com/office/drawing/2014/main" id="{FC285EA8-A2BD-BC2B-D8C0-DCD3D8F683F6}"/>
              </a:ext>
            </a:extLst>
          </p:cNvPr>
          <p:cNvSpPr>
            <a:spLocks noGrp="1"/>
          </p:cNvSpPr>
          <p:nvPr>
            <p:ph type="title"/>
          </p:nvPr>
        </p:nvSpPr>
        <p:spPr>
          <a:xfrm>
            <a:off x="67103" y="1087857"/>
            <a:ext cx="9076897" cy="857484"/>
          </a:xfrm>
        </p:spPr>
        <p:txBody>
          <a:bodyPr/>
          <a:lstStyle/>
          <a:p>
            <a:r>
              <a:rPr lang="en-US" sz="2600" b="1" dirty="0">
                <a:solidFill>
                  <a:schemeClr val="accent6">
                    <a:lumMod val="75000"/>
                  </a:schemeClr>
                </a:solidFill>
              </a:rPr>
              <a:t>Department School of </a:t>
            </a:r>
            <a:br>
              <a:rPr lang="en-US" sz="2600" b="1" dirty="0">
                <a:solidFill>
                  <a:schemeClr val="accent6">
                    <a:lumMod val="75000"/>
                  </a:schemeClr>
                </a:solidFill>
              </a:rPr>
            </a:br>
            <a:r>
              <a:rPr lang="en-US" sz="2600" b="1" dirty="0">
                <a:solidFill>
                  <a:schemeClr val="accent6">
                    <a:lumMod val="75000"/>
                  </a:schemeClr>
                </a:solidFill>
              </a:rPr>
              <a:t>Information and Communication Technologies</a:t>
            </a:r>
            <a:endParaRPr lang="hr-HR" sz="280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9EEE8515-7ECA-B8FD-8057-6BCDC07E2D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243665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51DAA-C48C-2EFC-8AF7-947A682BDAEA}"/>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166DE0C0-D93C-D066-9FBF-3A8CF619C7FC}"/>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3A0FB067-7F6A-9A4B-8D0E-3119B2BFAB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17</a:t>
            </a:fld>
            <a:endParaRPr lang="en-US" altLang="en-US" sz="1400" dirty="0"/>
          </a:p>
        </p:txBody>
      </p:sp>
      <p:pic>
        <p:nvPicPr>
          <p:cNvPr id="4" name="Picture 3">
            <a:extLst>
              <a:ext uri="{FF2B5EF4-FFF2-40B4-BE49-F238E27FC236}">
                <a16:creationId xmlns:a16="http://schemas.microsoft.com/office/drawing/2014/main" id="{2DABB17D-FB2E-8D12-CE67-3975B6D7A715}"/>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664C91F2-8F3B-52DB-A367-8D2E17194E50}"/>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605A195B-0D3A-1213-2A89-5E3E2EB126BF}"/>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4691B693-E175-9FE1-2EF9-1A9F66465F12}"/>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Network and Software Engineering</a:t>
            </a:r>
          </a:p>
        </p:txBody>
      </p:sp>
      <p:sp>
        <p:nvSpPr>
          <p:cNvPr id="2" name="Content Placeholder 8">
            <a:extLst>
              <a:ext uri="{FF2B5EF4-FFF2-40B4-BE49-F238E27FC236}">
                <a16:creationId xmlns:a16="http://schemas.microsoft.com/office/drawing/2014/main" id="{3A907E5C-A43C-EDB0-17CB-6A05F2F0FC15}"/>
              </a:ext>
            </a:extLst>
          </p:cNvPr>
          <p:cNvSpPr>
            <a:spLocks noGrp="1"/>
          </p:cNvSpPr>
          <p:nvPr>
            <p:ph idx="1"/>
          </p:nvPr>
        </p:nvSpPr>
        <p:spPr>
          <a:xfrm>
            <a:off x="-3395" y="1797626"/>
            <a:ext cx="9147396" cy="2910263"/>
          </a:xfrm>
        </p:spPr>
        <p:txBody>
          <a:bodyPr/>
          <a:lstStyle/>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The study </a:t>
            </a:r>
            <a:r>
              <a:rPr lang="en-US" sz="2000" dirty="0" err="1">
                <a:solidFill>
                  <a:schemeClr val="accent6">
                    <a:lumMod val="75000"/>
                  </a:schemeClr>
                </a:solidFill>
                <a:latin typeface="+mj-lt"/>
                <a:ea typeface="+mj-ea"/>
                <a:cs typeface="+mj-cs"/>
              </a:rPr>
              <a:t>programme</a:t>
            </a:r>
            <a:r>
              <a:rPr lang="en-US" sz="2000" dirty="0">
                <a:solidFill>
                  <a:schemeClr val="accent6">
                    <a:lumMod val="75000"/>
                  </a:schemeClr>
                </a:solidFill>
                <a:latin typeface="+mj-lt"/>
                <a:ea typeface="+mj-ea"/>
                <a:cs typeface="+mj-cs"/>
              </a:rPr>
              <a:t> of Network and Software Engineering represents the second degree of master applied studies, which enables students to master theoretical and practical knowledge necessary to handle complex ICT problems in a real-world setting. Students become high-quality professionals capable of performing jobs related to the configuration and administration of computer and telecommunication networks.</a:t>
            </a: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Besides compulsory courses aimed at training students to work in real market conditions, students choose elective courses which enable them to create their professional development in accordance with their needs and aspirations or requirements of a particular job. Strong practical orientation is achieved through providing internship for all our students. The study </a:t>
            </a:r>
            <a:r>
              <a:rPr lang="en-US" sz="2000" dirty="0" err="1">
                <a:solidFill>
                  <a:schemeClr val="accent6">
                    <a:lumMod val="75000"/>
                  </a:schemeClr>
                </a:solidFill>
                <a:latin typeface="+mj-lt"/>
                <a:ea typeface="+mj-ea"/>
                <a:cs typeface="+mj-cs"/>
              </a:rPr>
              <a:t>programme</a:t>
            </a:r>
            <a:r>
              <a:rPr lang="en-US" sz="2000" dirty="0">
                <a:solidFill>
                  <a:schemeClr val="accent6">
                    <a:lumMod val="75000"/>
                  </a:schemeClr>
                </a:solidFill>
                <a:latin typeface="+mj-lt"/>
                <a:ea typeface="+mj-ea"/>
                <a:cs typeface="+mj-cs"/>
              </a:rPr>
              <a:t> is particularly focused on current issues of network systems, system administration and software engineering, by analyzing both theoretical and practical aspects of these expanding fields. </a:t>
            </a:r>
          </a:p>
        </p:txBody>
      </p:sp>
      <p:pic>
        <p:nvPicPr>
          <p:cNvPr id="13" name="Picture 12">
            <a:extLst>
              <a:ext uri="{FF2B5EF4-FFF2-40B4-BE49-F238E27FC236}">
                <a16:creationId xmlns:a16="http://schemas.microsoft.com/office/drawing/2014/main" id="{231C8735-4073-4629-783C-2C26CB37F5F2}"/>
              </a:ext>
            </a:extLst>
          </p:cNvPr>
          <p:cNvPicPr>
            <a:picLocks noChangeAspect="1"/>
          </p:cNvPicPr>
          <p:nvPr/>
        </p:nvPicPr>
        <p:blipFill>
          <a:blip r:embed="rId4"/>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7390EFAB-91CF-E09F-A454-6CD646A631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382391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01EBC-1644-0F7C-6DB3-3A7482312138}"/>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A07F017D-B27D-A666-313D-A71B5677FC22}"/>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164C876A-5845-FDEB-2FFE-4BE6B245BB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18</a:t>
            </a:fld>
            <a:endParaRPr lang="en-US" altLang="en-US" sz="1400" dirty="0"/>
          </a:p>
        </p:txBody>
      </p:sp>
      <p:pic>
        <p:nvPicPr>
          <p:cNvPr id="4" name="Picture 3">
            <a:extLst>
              <a:ext uri="{FF2B5EF4-FFF2-40B4-BE49-F238E27FC236}">
                <a16:creationId xmlns:a16="http://schemas.microsoft.com/office/drawing/2014/main" id="{66F005C8-3D26-5286-F171-3AE6FEBC5425}"/>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4D51B315-19AF-A136-E2AA-081B52A69D02}"/>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E5E59142-D27A-10AA-3E46-FA3252360881}"/>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F8FE4484-00BE-44F7-F113-77AFFA9FEF19}"/>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Network and Software Engineering</a:t>
            </a:r>
          </a:p>
        </p:txBody>
      </p:sp>
      <p:sp>
        <p:nvSpPr>
          <p:cNvPr id="2" name="Content Placeholder 8">
            <a:extLst>
              <a:ext uri="{FF2B5EF4-FFF2-40B4-BE49-F238E27FC236}">
                <a16:creationId xmlns:a16="http://schemas.microsoft.com/office/drawing/2014/main" id="{5EDACDF3-AF62-8AF5-E802-FD1855946A80}"/>
              </a:ext>
            </a:extLst>
          </p:cNvPr>
          <p:cNvSpPr>
            <a:spLocks noGrp="1"/>
          </p:cNvSpPr>
          <p:nvPr>
            <p:ph idx="1"/>
          </p:nvPr>
        </p:nvSpPr>
        <p:spPr>
          <a:xfrm>
            <a:off x="-3395" y="1768442"/>
            <a:ext cx="9147396" cy="3717957"/>
          </a:xfrm>
        </p:spPr>
        <p:txBody>
          <a:bodyPr/>
          <a:lstStyle/>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Upon completion of the master study </a:t>
            </a:r>
            <a:r>
              <a:rPr lang="en-US" sz="2000" dirty="0" err="1">
                <a:solidFill>
                  <a:schemeClr val="accent6">
                    <a:lumMod val="75000"/>
                  </a:schemeClr>
                </a:solidFill>
                <a:latin typeface="+mj-lt"/>
                <a:ea typeface="+mj-ea"/>
                <a:cs typeface="+mj-cs"/>
              </a:rPr>
              <a:t>programme</a:t>
            </a:r>
            <a:r>
              <a:rPr lang="en-US" sz="2000" dirty="0">
                <a:solidFill>
                  <a:schemeClr val="accent6">
                    <a:lumMod val="75000"/>
                  </a:schemeClr>
                </a:solidFill>
                <a:latin typeface="+mj-lt"/>
                <a:ea typeface="+mj-ea"/>
                <a:cs typeface="+mj-cs"/>
              </a:rPr>
              <a:t> of Network and Software Engineering, students should be able to:</a:t>
            </a:r>
          </a:p>
          <a:p>
            <a:pPr>
              <a:spcBef>
                <a:spcPct val="0"/>
              </a:spcBef>
            </a:pPr>
            <a:r>
              <a:rPr lang="en-US" sz="2000" dirty="0">
                <a:solidFill>
                  <a:schemeClr val="accent6">
                    <a:lumMod val="75000"/>
                  </a:schemeClr>
                </a:solidFill>
                <a:latin typeface="+mj-lt"/>
                <a:ea typeface="+mj-ea"/>
                <a:cs typeface="+mj-cs"/>
              </a:rPr>
              <a:t>independently handle problems for a longer period of time</a:t>
            </a:r>
          </a:p>
          <a:p>
            <a:pPr>
              <a:spcBef>
                <a:spcPct val="0"/>
              </a:spcBef>
            </a:pPr>
            <a:r>
              <a:rPr lang="en-US" sz="2000" dirty="0">
                <a:solidFill>
                  <a:schemeClr val="accent6">
                    <a:lumMod val="75000"/>
                  </a:schemeClr>
                </a:solidFill>
                <a:latin typeface="+mj-lt"/>
                <a:ea typeface="+mj-ea"/>
                <a:cs typeface="+mj-cs"/>
              </a:rPr>
              <a:t>analyze problems and make problem-solving plans</a:t>
            </a:r>
          </a:p>
          <a:p>
            <a:pPr>
              <a:spcBef>
                <a:spcPct val="0"/>
              </a:spcBef>
            </a:pPr>
            <a:r>
              <a:rPr lang="en-US" sz="2000" dirty="0">
                <a:solidFill>
                  <a:schemeClr val="accent6">
                    <a:lumMod val="75000"/>
                  </a:schemeClr>
                </a:solidFill>
                <a:latin typeface="+mj-lt"/>
                <a:ea typeface="+mj-ea"/>
                <a:cs typeface="+mj-cs"/>
              </a:rPr>
              <a:t>design practical models to simplify implementation</a:t>
            </a:r>
          </a:p>
          <a:p>
            <a:pPr>
              <a:spcBef>
                <a:spcPct val="0"/>
              </a:spcBef>
            </a:pPr>
            <a:r>
              <a:rPr lang="en-US" sz="2000" dirty="0">
                <a:solidFill>
                  <a:schemeClr val="accent6">
                    <a:lumMod val="75000"/>
                  </a:schemeClr>
                </a:solidFill>
                <a:latin typeface="+mj-lt"/>
                <a:ea typeface="+mj-ea"/>
                <a:cs typeface="+mj-cs"/>
              </a:rPr>
              <a:t>make real-world plans taking account of different options, limitations and time-efficiency</a:t>
            </a:r>
          </a:p>
          <a:p>
            <a:pPr>
              <a:spcBef>
                <a:spcPct val="0"/>
              </a:spcBef>
            </a:pPr>
            <a:r>
              <a:rPr lang="en-US" sz="2000" dirty="0">
                <a:solidFill>
                  <a:schemeClr val="accent6">
                    <a:lumMod val="75000"/>
                  </a:schemeClr>
                </a:solidFill>
                <a:latin typeface="+mj-lt"/>
                <a:ea typeface="+mj-ea"/>
                <a:cs typeface="+mj-cs"/>
              </a:rPr>
              <a:t>gather and analyze different types of information using common sense and critical thinking</a:t>
            </a:r>
          </a:p>
          <a:p>
            <a:pPr>
              <a:spcBef>
                <a:spcPct val="0"/>
              </a:spcBef>
            </a:pPr>
            <a:r>
              <a:rPr lang="en-US" sz="2000" dirty="0">
                <a:solidFill>
                  <a:schemeClr val="accent6">
                    <a:lumMod val="75000"/>
                  </a:schemeClr>
                </a:solidFill>
                <a:latin typeface="+mj-lt"/>
                <a:ea typeface="+mj-ea"/>
                <a:cs typeface="+mj-cs"/>
              </a:rPr>
              <a:t>continuously write lengthy reports and report observation findings in well-written technical documents</a:t>
            </a:r>
          </a:p>
          <a:p>
            <a:pPr>
              <a:spcBef>
                <a:spcPct val="0"/>
              </a:spcBef>
            </a:pPr>
            <a:r>
              <a:rPr lang="en-US" sz="2000" dirty="0">
                <a:solidFill>
                  <a:schemeClr val="accent6">
                    <a:lumMod val="75000"/>
                  </a:schemeClr>
                </a:solidFill>
                <a:latin typeface="+mj-lt"/>
                <a:ea typeface="+mj-ea"/>
                <a:cs typeface="+mj-cs"/>
              </a:rPr>
              <a:t>exchange knowledge in both oral and written forms</a:t>
            </a:r>
          </a:p>
          <a:p>
            <a:pPr>
              <a:spcBef>
                <a:spcPct val="0"/>
              </a:spcBef>
            </a:pPr>
            <a:r>
              <a:rPr lang="en-US" sz="2000" dirty="0">
                <a:solidFill>
                  <a:schemeClr val="accent6">
                    <a:lumMod val="75000"/>
                  </a:schemeClr>
                </a:solidFill>
                <a:latin typeface="+mj-lt"/>
                <a:ea typeface="+mj-ea"/>
                <a:cs typeface="+mj-cs"/>
              </a:rPr>
              <a:t>comply with professional ethics</a:t>
            </a:r>
          </a:p>
          <a:p>
            <a:pPr marL="0" indent="0">
              <a:spcBef>
                <a:spcPct val="0"/>
              </a:spcBef>
              <a:buNone/>
            </a:pPr>
            <a:r>
              <a:rPr lang="en-US" sz="2000" dirty="0">
                <a:solidFill>
                  <a:schemeClr val="accent6">
                    <a:lumMod val="75000"/>
                  </a:schemeClr>
                </a:solidFill>
                <a:latin typeface="+mj-lt"/>
                <a:ea typeface="+mj-ea"/>
                <a:cs typeface="+mj-cs"/>
              </a:rPr>
              <a:t>More details on website: </a:t>
            </a:r>
            <a:r>
              <a:rPr lang="en-US" sz="2000" dirty="0">
                <a:solidFill>
                  <a:srgbClr val="000099"/>
                </a:solidFill>
                <a:latin typeface="+mj-lt"/>
                <a:ea typeface="+mj-ea"/>
                <a:cs typeface="+mj-cs"/>
                <a:hlinkClick r:id="rId4">
                  <a:extLst>
                    <a:ext uri="{A12FA001-AC4F-418D-AE19-62706E023703}">
                      <ahyp:hlinkClr xmlns:ahyp="http://schemas.microsoft.com/office/drawing/2018/hyperlinkcolor" val="tx"/>
                    </a:ext>
                  </a:extLst>
                </a:hlinkClick>
              </a:rPr>
              <a:t>https://en.ict.edu.rs/node/645</a:t>
            </a:r>
            <a:endParaRPr lang="en-US" sz="2000" dirty="0">
              <a:solidFill>
                <a:srgbClr val="000099"/>
              </a:solidFill>
              <a:latin typeface="+mj-lt"/>
              <a:ea typeface="+mj-ea"/>
              <a:cs typeface="+mj-cs"/>
            </a:endParaRPr>
          </a:p>
        </p:txBody>
      </p:sp>
      <p:pic>
        <p:nvPicPr>
          <p:cNvPr id="13" name="Picture 12">
            <a:extLst>
              <a:ext uri="{FF2B5EF4-FFF2-40B4-BE49-F238E27FC236}">
                <a16:creationId xmlns:a16="http://schemas.microsoft.com/office/drawing/2014/main" id="{9924FC1C-903E-81C7-C274-EAA2B05C7D8D}"/>
              </a:ext>
            </a:extLst>
          </p:cNvPr>
          <p:cNvPicPr>
            <a:picLocks noChangeAspect="1"/>
          </p:cNvPicPr>
          <p:nvPr/>
        </p:nvPicPr>
        <p:blipFill>
          <a:blip r:embed="rId5"/>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FC212947-E48C-A380-47A8-8C94F697CC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2481730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19</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id="{64714664-23B7-4FB4-EC20-C6370D9A419C}"/>
              </a:ext>
            </a:extLst>
          </p:cNvPr>
          <p:cNvSpPr>
            <a:spLocks noGrp="1"/>
          </p:cNvSpPr>
          <p:nvPr>
            <p:ph idx="1"/>
          </p:nvPr>
        </p:nvSpPr>
        <p:spPr>
          <a:xfrm>
            <a:off x="67102" y="1945341"/>
            <a:ext cx="8955155" cy="3783806"/>
          </a:xfrm>
        </p:spPr>
        <p:txBody>
          <a:bodyPr/>
          <a:lstStyle/>
          <a:p>
            <a:r>
              <a:rPr lang="en-US" sz="2000" b="1" dirty="0">
                <a:solidFill>
                  <a:schemeClr val="accent6">
                    <a:lumMod val="75000"/>
                  </a:schemeClr>
                </a:solidFill>
                <a:latin typeface="+mj-lt"/>
                <a:ea typeface="+mj-ea"/>
                <a:cs typeface="+mj-cs"/>
              </a:rPr>
              <a:t>The School's mission is to function as an open, flexible and modern-oriented higher education institution that meets the educational, professional and development needs of the economic environment and social community in the areas of: internet technology, postal and banking technology and telecommunications.</a:t>
            </a:r>
          </a:p>
        </p:txBody>
      </p:sp>
      <p:sp>
        <p:nvSpPr>
          <p:cNvPr id="6" name="Title 1">
            <a:extLst>
              <a:ext uri="{FF2B5EF4-FFF2-40B4-BE49-F238E27FC236}">
                <a16:creationId xmlns:a16="http://schemas.microsoft.com/office/drawing/2014/main" id="{516EFFEB-4987-0D72-52E7-FB3F6596B744}"/>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600" b="1" kern="0" dirty="0">
                <a:solidFill>
                  <a:schemeClr val="accent6">
                    <a:lumMod val="75000"/>
                  </a:schemeClr>
                </a:solidFill>
              </a:rPr>
              <a:t>Our Mission</a:t>
            </a:r>
            <a:endParaRPr lang="hr-HR" sz="2800" kern="0" dirty="0">
              <a:solidFill>
                <a:schemeClr val="accent6">
                  <a:lumMod val="75000"/>
                </a:schemeClr>
              </a:solidFill>
            </a:endParaRPr>
          </a:p>
        </p:txBody>
      </p:sp>
      <p:pic>
        <p:nvPicPr>
          <p:cNvPr id="10" name="Picture 9"/>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3843253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1EC3A-5485-18A0-3F6C-68D6C6249D21}"/>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17B96FDC-0A7D-7DB1-38EB-A9BF6E6D7237}"/>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286DBCE6-CB6A-9424-E2AE-AC73C446E5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a:t>
            </a:fld>
            <a:endParaRPr lang="en-US" altLang="en-US" sz="1400" dirty="0"/>
          </a:p>
        </p:txBody>
      </p:sp>
      <p:pic>
        <p:nvPicPr>
          <p:cNvPr id="4" name="Picture 3">
            <a:extLst>
              <a:ext uri="{FF2B5EF4-FFF2-40B4-BE49-F238E27FC236}">
                <a16:creationId xmlns:a16="http://schemas.microsoft.com/office/drawing/2014/main" id="{EB351FDE-20C3-0F16-8D0F-26C4A7B8024E}"/>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50C09F64-3127-24B9-1E3B-A970292520E1}"/>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753D9FF2-A835-864F-DEEA-98338CE7CBE1}"/>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13" name="Picture 12">
            <a:extLst>
              <a:ext uri="{FF2B5EF4-FFF2-40B4-BE49-F238E27FC236}">
                <a16:creationId xmlns:a16="http://schemas.microsoft.com/office/drawing/2014/main" id="{BB793DA6-0033-69FA-B7A9-75A765322291}"/>
              </a:ext>
            </a:extLst>
          </p:cNvPr>
          <p:cNvPicPr>
            <a:picLocks noChangeAspect="1"/>
          </p:cNvPicPr>
          <p:nvPr/>
        </p:nvPicPr>
        <p:blipFill>
          <a:blip r:embed="rId4"/>
          <a:stretch>
            <a:fillRect/>
          </a:stretch>
        </p:blipFill>
        <p:spPr>
          <a:xfrm>
            <a:off x="1" y="62552"/>
            <a:ext cx="2465293" cy="804258"/>
          </a:xfrm>
          <a:prstGeom prst="rect">
            <a:avLst/>
          </a:prstGeom>
        </p:spPr>
      </p:pic>
      <p:pic>
        <p:nvPicPr>
          <p:cNvPr id="1026" name="Picture 2" descr="Photo">
            <a:extLst>
              <a:ext uri="{FF2B5EF4-FFF2-40B4-BE49-F238E27FC236}">
                <a16:creationId xmlns:a16="http://schemas.microsoft.com/office/drawing/2014/main" id="{9C410FE3-C30F-0574-A005-D4CF49A24F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2"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E2ACEE3-A57A-1E87-7362-6AA795964A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
        <p:nvSpPr>
          <p:cNvPr id="8" name="Title 1">
            <a:extLst>
              <a:ext uri="{FF2B5EF4-FFF2-40B4-BE49-F238E27FC236}">
                <a16:creationId xmlns:a16="http://schemas.microsoft.com/office/drawing/2014/main" id="{CB756A07-ADC8-786D-AB46-B2E2A374F69F}"/>
              </a:ext>
            </a:extLst>
          </p:cNvPr>
          <p:cNvSpPr>
            <a:spLocks noGrp="1"/>
          </p:cNvSpPr>
          <p:nvPr>
            <p:ph type="title"/>
          </p:nvPr>
        </p:nvSpPr>
        <p:spPr>
          <a:xfrm>
            <a:off x="67103" y="971121"/>
            <a:ext cx="9076897" cy="857484"/>
          </a:xfrm>
        </p:spPr>
        <p:txBody>
          <a:bodyPr/>
          <a:lstStyle/>
          <a:p>
            <a:r>
              <a:rPr lang="en-US" sz="1800" b="1" dirty="0">
                <a:solidFill>
                  <a:schemeClr val="accent6">
                    <a:lumMod val="75000"/>
                  </a:schemeClr>
                </a:solidFill>
              </a:rPr>
              <a:t>Department School of </a:t>
            </a:r>
            <a:br>
              <a:rPr lang="en-US" sz="1800" b="1" dirty="0">
                <a:solidFill>
                  <a:schemeClr val="accent6">
                    <a:lumMod val="75000"/>
                  </a:schemeClr>
                </a:solidFill>
              </a:rPr>
            </a:br>
            <a:r>
              <a:rPr lang="en-US" sz="1800" b="1" dirty="0">
                <a:solidFill>
                  <a:schemeClr val="accent6">
                    <a:lumMod val="75000"/>
                  </a:schemeClr>
                </a:solidFill>
              </a:rPr>
              <a:t>Information and Communication Technologies</a:t>
            </a:r>
            <a:endParaRPr lang="hr-HR" sz="1800" dirty="0">
              <a:solidFill>
                <a:schemeClr val="accent6">
                  <a:lumMod val="75000"/>
                </a:schemeClr>
              </a:solidFill>
            </a:endParaRPr>
          </a:p>
        </p:txBody>
      </p:sp>
    </p:spTree>
    <p:extLst>
      <p:ext uri="{BB962C8B-B14F-4D97-AF65-F5344CB8AC3E}">
        <p14:creationId xmlns:p14="http://schemas.microsoft.com/office/powerpoint/2010/main" val="172471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B56FA-6768-55D5-7431-7A63494C4EBC}"/>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BA4B27E4-2900-2497-BC0A-B740BE9BF846}"/>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a:extLst>
              <a:ext uri="{FF2B5EF4-FFF2-40B4-BE49-F238E27FC236}">
                <a16:creationId xmlns:a16="http://schemas.microsoft.com/office/drawing/2014/main" id="{A8D5D4EF-5DE4-E3FC-6E56-FD604815F5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20</a:t>
            </a:fld>
            <a:endParaRPr lang="en-US" altLang="en-US" sz="1400" dirty="0"/>
          </a:p>
        </p:txBody>
      </p:sp>
      <p:pic>
        <p:nvPicPr>
          <p:cNvPr id="4" name="Picture 3">
            <a:extLst>
              <a:ext uri="{FF2B5EF4-FFF2-40B4-BE49-F238E27FC236}">
                <a16:creationId xmlns:a16="http://schemas.microsoft.com/office/drawing/2014/main" id="{2F55328F-217B-E3A4-FB92-F1D5074D5C24}"/>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8BCA0BCE-1DFA-37A2-E569-804BBAB915FB}"/>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9E3AF72F-9622-A6E3-DE4E-B3D7BFE7B3CF}"/>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id="{374E4C34-D4E0-836E-FA1F-95CC20F8BF6C}"/>
              </a:ext>
            </a:extLst>
          </p:cNvPr>
          <p:cNvSpPr>
            <a:spLocks noGrp="1"/>
          </p:cNvSpPr>
          <p:nvPr>
            <p:ph idx="1"/>
          </p:nvPr>
        </p:nvSpPr>
        <p:spPr>
          <a:xfrm>
            <a:off x="67102" y="1765328"/>
            <a:ext cx="8955155" cy="3963819"/>
          </a:xfrm>
        </p:spPr>
        <p:txBody>
          <a:bodyPr/>
          <a:lstStyle/>
          <a:p>
            <a:r>
              <a:rPr lang="en-US" sz="2000" b="1" dirty="0">
                <a:solidFill>
                  <a:schemeClr val="accent6">
                    <a:lumMod val="75000"/>
                  </a:schemeClr>
                </a:solidFill>
                <a:latin typeface="+mj-lt"/>
                <a:ea typeface="+mj-ea"/>
                <a:cs typeface="+mj-cs"/>
              </a:rPr>
              <a:t>The school, based on its development plans as a future institution of higher education, expects integration into a single system of European education. It will educate experts who will be able to perform tasks related to highly specialized practical experience in the fields for which it trains students.</a:t>
            </a:r>
          </a:p>
          <a:p>
            <a:endParaRPr lang="en-US" sz="2000" b="1" dirty="0">
              <a:solidFill>
                <a:schemeClr val="accent6">
                  <a:lumMod val="75000"/>
                </a:schemeClr>
              </a:solidFill>
              <a:latin typeface="+mj-lt"/>
              <a:ea typeface="+mj-ea"/>
              <a:cs typeface="+mj-cs"/>
            </a:endParaRPr>
          </a:p>
          <a:p>
            <a:r>
              <a:rPr lang="en-US" sz="2000" b="1" dirty="0">
                <a:solidFill>
                  <a:schemeClr val="accent6">
                    <a:lumMod val="75000"/>
                  </a:schemeClr>
                </a:solidFill>
                <a:latin typeface="+mj-lt"/>
                <a:ea typeface="+mj-ea"/>
                <a:cs typeface="+mj-cs"/>
              </a:rPr>
              <a:t>With their knowledge and commitment, students and teachers will be able to get involved in professional and scientific research projects, thereby acquiring new knowledge needed for cooperation with business organizations and improving the development of their own environment. The educational process according to modern world trends, as well as cooperation with economic organizations, are a guarantee of profit that will be invested in equipment and staff training, in order to ensure continuity in the development and constant progress of the School.</a:t>
            </a:r>
            <a:endParaRPr lang="en-GB" sz="2000" b="1" dirty="0">
              <a:solidFill>
                <a:schemeClr val="accent6">
                  <a:lumMod val="75000"/>
                </a:schemeClr>
              </a:solidFill>
              <a:latin typeface="+mj-lt"/>
              <a:ea typeface="+mj-ea"/>
              <a:cs typeface="+mj-cs"/>
            </a:endParaRPr>
          </a:p>
        </p:txBody>
      </p:sp>
      <p:sp>
        <p:nvSpPr>
          <p:cNvPr id="6" name="Title 1">
            <a:extLst>
              <a:ext uri="{FF2B5EF4-FFF2-40B4-BE49-F238E27FC236}">
                <a16:creationId xmlns:a16="http://schemas.microsoft.com/office/drawing/2014/main" id="{9B88C00F-DE13-EBD0-FB98-90C68B533645}"/>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600" b="1" kern="0" dirty="0">
                <a:solidFill>
                  <a:schemeClr val="accent6">
                    <a:lumMod val="75000"/>
                  </a:schemeClr>
                </a:solidFill>
              </a:rPr>
              <a:t>Our Vision</a:t>
            </a:r>
            <a:endParaRPr lang="hr-HR" sz="2800" kern="0" dirty="0">
              <a:solidFill>
                <a:schemeClr val="accent6">
                  <a:lumMod val="75000"/>
                </a:schemeClr>
              </a:solidFill>
            </a:endParaRPr>
          </a:p>
        </p:txBody>
      </p:sp>
      <p:pic>
        <p:nvPicPr>
          <p:cNvPr id="10" name="Picture 9">
            <a:extLst>
              <a:ext uri="{FF2B5EF4-FFF2-40B4-BE49-F238E27FC236}">
                <a16:creationId xmlns:a16="http://schemas.microsoft.com/office/drawing/2014/main" id="{815048E5-7CE6-550B-D84C-2E6D5138A26D}"/>
              </a:ext>
            </a:extLst>
          </p:cNvPr>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107371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B85A-69E0-76F6-0E15-6C7F78624B9E}"/>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7013EABC-134C-3194-96FE-1EEEDEEE2E13}"/>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a:extLst>
              <a:ext uri="{FF2B5EF4-FFF2-40B4-BE49-F238E27FC236}">
                <a16:creationId xmlns:a16="http://schemas.microsoft.com/office/drawing/2014/main" id="{43E72FE6-EC9A-1A33-3124-3D0EE6E434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21</a:t>
            </a:fld>
            <a:endParaRPr lang="en-US" altLang="en-US" sz="1400" dirty="0"/>
          </a:p>
        </p:txBody>
      </p:sp>
      <p:pic>
        <p:nvPicPr>
          <p:cNvPr id="4" name="Picture 3">
            <a:extLst>
              <a:ext uri="{FF2B5EF4-FFF2-40B4-BE49-F238E27FC236}">
                <a16:creationId xmlns:a16="http://schemas.microsoft.com/office/drawing/2014/main" id="{48726D12-95B6-87B0-A74A-AFC927516D50}"/>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E8D22477-F5E5-9436-618E-A904F5714C72}"/>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E9555455-CDAB-0375-DE8A-DE70B5020C40}"/>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10" name="Picture 9">
            <a:extLst>
              <a:ext uri="{FF2B5EF4-FFF2-40B4-BE49-F238E27FC236}">
                <a16:creationId xmlns:a16="http://schemas.microsoft.com/office/drawing/2014/main" id="{DFCC5111-7F11-7FD2-38A5-97A437BCBEF6}"/>
              </a:ext>
            </a:extLst>
          </p:cNvPr>
          <p:cNvPicPr>
            <a:picLocks noChangeAspect="1"/>
          </p:cNvPicPr>
          <p:nvPr/>
        </p:nvPicPr>
        <p:blipFill>
          <a:blip r:embed="rId4"/>
          <a:stretch>
            <a:fillRect/>
          </a:stretch>
        </p:blipFill>
        <p:spPr>
          <a:xfrm>
            <a:off x="1" y="62552"/>
            <a:ext cx="2465293" cy="804258"/>
          </a:xfrm>
          <a:prstGeom prst="rect">
            <a:avLst/>
          </a:prstGeom>
        </p:spPr>
      </p:pic>
      <p:sp>
        <p:nvSpPr>
          <p:cNvPr id="3" name="Content Placeholder 2">
            <a:extLst>
              <a:ext uri="{FF2B5EF4-FFF2-40B4-BE49-F238E27FC236}">
                <a16:creationId xmlns:a16="http://schemas.microsoft.com/office/drawing/2014/main" id="{D929F80B-AC74-6382-7F62-3524B71F1480}"/>
              </a:ext>
            </a:extLst>
          </p:cNvPr>
          <p:cNvSpPr>
            <a:spLocks noGrp="1"/>
          </p:cNvSpPr>
          <p:nvPr>
            <p:ph idx="1"/>
          </p:nvPr>
        </p:nvSpPr>
        <p:spPr/>
        <p:txBody>
          <a:bodyPr/>
          <a:lstStyle/>
          <a:p>
            <a:endParaRPr lang="en-US"/>
          </a:p>
        </p:txBody>
      </p:sp>
      <p:pic>
        <p:nvPicPr>
          <p:cNvPr id="7170" name="Picture 2" descr="Свечани пријем бруцоша '22 | | Одсек Висока школа за информационе и  комуникационе технологије">
            <a:extLst>
              <a:ext uri="{FF2B5EF4-FFF2-40B4-BE49-F238E27FC236}">
                <a16:creationId xmlns:a16="http://schemas.microsoft.com/office/drawing/2014/main" id="{841313B8-D289-A267-34D8-BA037D97DA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3461"/>
            <a:ext cx="9144000" cy="444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00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0930A-19A1-6853-73B8-E95B38CACA1D}"/>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791B0E04-55C1-7547-632D-215793758189}"/>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a:extLst>
              <a:ext uri="{FF2B5EF4-FFF2-40B4-BE49-F238E27FC236}">
                <a16:creationId xmlns:a16="http://schemas.microsoft.com/office/drawing/2014/main" id="{AB3C46AC-6BB5-D159-619B-9F1646F50B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22</a:t>
            </a:fld>
            <a:endParaRPr lang="en-US" altLang="en-US" sz="1400" dirty="0"/>
          </a:p>
        </p:txBody>
      </p:sp>
      <p:pic>
        <p:nvPicPr>
          <p:cNvPr id="4" name="Picture 3">
            <a:extLst>
              <a:ext uri="{FF2B5EF4-FFF2-40B4-BE49-F238E27FC236}">
                <a16:creationId xmlns:a16="http://schemas.microsoft.com/office/drawing/2014/main" id="{213B2E97-7A6D-E63D-B379-810EEA5A6F01}"/>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A2768036-195D-D18E-1896-39A34116BD80}"/>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FFED04ED-A2C4-EDFB-C1A0-38338D22B8C0}"/>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id="{7AE1042E-4DD0-AF46-4652-A2380645AFD0}"/>
              </a:ext>
            </a:extLst>
          </p:cNvPr>
          <p:cNvSpPr>
            <a:spLocks noGrp="1"/>
          </p:cNvSpPr>
          <p:nvPr>
            <p:ph idx="1"/>
          </p:nvPr>
        </p:nvSpPr>
        <p:spPr>
          <a:xfrm>
            <a:off x="-3396" y="1867517"/>
            <a:ext cx="9144000" cy="3783806"/>
          </a:xfrm>
        </p:spPr>
        <p:txBody>
          <a:bodyPr/>
          <a:lstStyle/>
          <a:p>
            <a:r>
              <a:rPr lang="en-US" sz="2000" b="1" dirty="0">
                <a:solidFill>
                  <a:schemeClr val="accent6">
                    <a:lumMod val="75000"/>
                  </a:schemeClr>
                </a:solidFill>
                <a:latin typeface="+mj-lt"/>
                <a:ea typeface="+mj-ea"/>
                <a:cs typeface="+mj-cs"/>
              </a:rPr>
              <a:t>Cisco Academy is an educational program in the field of network technologies. The goal of this program is to train participants to design, implement and maintain small and medium-sized computer networks. Through the program itself, participants acquire a wide range of knowledge from the IT world, related to network technologies, which enables them to find jobs in this field more easily. Experienced Cisco instructors, in addition to the necessary knowledge, provide their participants with the necessary confidence that is necessary in the IT world. The program offers both theoretical and practical training on modern network devices.</a:t>
            </a:r>
          </a:p>
          <a:p>
            <a:endParaRPr lang="en-US" sz="2000" b="1" dirty="0">
              <a:solidFill>
                <a:schemeClr val="accent6">
                  <a:lumMod val="75000"/>
                </a:schemeClr>
              </a:solidFill>
              <a:latin typeface="+mj-lt"/>
              <a:ea typeface="+mj-ea"/>
              <a:cs typeface="+mj-cs"/>
            </a:endParaRPr>
          </a:p>
          <a:p>
            <a:r>
              <a:rPr lang="en-US" sz="2000" b="1" dirty="0">
                <a:solidFill>
                  <a:schemeClr val="accent6">
                    <a:lumMod val="75000"/>
                  </a:schemeClr>
                </a:solidFill>
                <a:latin typeface="+mj-lt"/>
                <a:ea typeface="+mj-ea"/>
                <a:cs typeface="+mj-cs"/>
              </a:rPr>
              <a:t>Cisco Academy is primarily intended for students and pupils who want to expand their knowledge and gain more experience in the field of computer networks than the one offered by the existing educational system.</a:t>
            </a:r>
          </a:p>
        </p:txBody>
      </p:sp>
      <p:sp>
        <p:nvSpPr>
          <p:cNvPr id="6" name="Title 1">
            <a:extLst>
              <a:ext uri="{FF2B5EF4-FFF2-40B4-BE49-F238E27FC236}">
                <a16:creationId xmlns:a16="http://schemas.microsoft.com/office/drawing/2014/main" id="{EC41B568-D782-B3A3-C5D3-3AC2DD8947FB}"/>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600" b="1" kern="0" dirty="0">
                <a:solidFill>
                  <a:schemeClr val="accent6">
                    <a:lumMod val="75000"/>
                  </a:schemeClr>
                </a:solidFill>
              </a:rPr>
              <a:t>ICT as CISCO academy</a:t>
            </a:r>
            <a:endParaRPr lang="hr-HR" sz="2800" kern="0" dirty="0">
              <a:solidFill>
                <a:schemeClr val="accent6">
                  <a:lumMod val="75000"/>
                </a:schemeClr>
              </a:solidFill>
            </a:endParaRPr>
          </a:p>
        </p:txBody>
      </p:sp>
      <p:pic>
        <p:nvPicPr>
          <p:cNvPr id="10" name="Picture 9">
            <a:extLst>
              <a:ext uri="{FF2B5EF4-FFF2-40B4-BE49-F238E27FC236}">
                <a16:creationId xmlns:a16="http://schemas.microsoft.com/office/drawing/2014/main" id="{2351E41A-604F-43C5-D1F1-7845BD607FCE}"/>
              </a:ext>
            </a:extLst>
          </p:cNvPr>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996564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C0D66-FEA3-836A-F613-F398B3FE2BDD}"/>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595C78AF-31FE-42A5-7763-644E4A7B0651}"/>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a:extLst>
              <a:ext uri="{FF2B5EF4-FFF2-40B4-BE49-F238E27FC236}">
                <a16:creationId xmlns:a16="http://schemas.microsoft.com/office/drawing/2014/main" id="{BBD2CC9B-2496-DCF2-8FAF-2F2C632F52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23</a:t>
            </a:fld>
            <a:endParaRPr lang="en-US" altLang="en-US" sz="1400" dirty="0"/>
          </a:p>
        </p:txBody>
      </p:sp>
      <p:pic>
        <p:nvPicPr>
          <p:cNvPr id="4" name="Picture 3">
            <a:extLst>
              <a:ext uri="{FF2B5EF4-FFF2-40B4-BE49-F238E27FC236}">
                <a16:creationId xmlns:a16="http://schemas.microsoft.com/office/drawing/2014/main" id="{B53FB6AE-3EF3-248E-AAC4-A430E309B5F7}"/>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D6B04001-6F7E-E381-EAAB-C13CFAA82855}"/>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749CAE9B-75D3-6E2B-9A1E-33811A0ACB99}"/>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id="{659C6B94-19F6-A055-2F81-4F6A4E03000A}"/>
              </a:ext>
            </a:extLst>
          </p:cNvPr>
          <p:cNvSpPr>
            <a:spLocks noGrp="1"/>
          </p:cNvSpPr>
          <p:nvPr>
            <p:ph idx="1"/>
          </p:nvPr>
        </p:nvSpPr>
        <p:spPr>
          <a:xfrm>
            <a:off x="-3396" y="1867517"/>
            <a:ext cx="9144000" cy="3783806"/>
          </a:xfrm>
        </p:spPr>
        <p:txBody>
          <a:bodyPr/>
          <a:lstStyle/>
          <a:p>
            <a:r>
              <a:rPr lang="en-US" sz="2000" b="1" dirty="0">
                <a:solidFill>
                  <a:schemeClr val="accent6">
                    <a:lumMod val="75000"/>
                  </a:schemeClr>
                </a:solidFill>
                <a:latin typeface="+mj-lt"/>
                <a:ea typeface="+mj-ea"/>
                <a:cs typeface="+mj-cs"/>
              </a:rPr>
              <a:t>The College of Vocational Studies for Information and Communication Technologies is the first </a:t>
            </a:r>
            <a:r>
              <a:rPr lang="en-US" sz="2000" b="1" dirty="0" err="1">
                <a:solidFill>
                  <a:schemeClr val="accent6">
                    <a:lumMod val="75000"/>
                  </a:schemeClr>
                </a:solidFill>
                <a:latin typeface="+mj-lt"/>
                <a:ea typeface="+mj-ea"/>
                <a:cs typeface="+mj-cs"/>
              </a:rPr>
              <a:t>MikroTik</a:t>
            </a:r>
            <a:r>
              <a:rPr lang="en-US" sz="2000" b="1" dirty="0">
                <a:solidFill>
                  <a:schemeClr val="accent6">
                    <a:lumMod val="75000"/>
                  </a:schemeClr>
                </a:solidFill>
                <a:latin typeface="+mj-lt"/>
                <a:ea typeface="+mj-ea"/>
                <a:cs typeface="+mj-cs"/>
              </a:rPr>
              <a:t> Academy in Serbia. It has now been succeeded by </a:t>
            </a:r>
            <a:r>
              <a:rPr lang="en-US" sz="2000" b="1" dirty="0" err="1">
                <a:solidFill>
                  <a:schemeClr val="accent6">
                    <a:lumMod val="75000"/>
                  </a:schemeClr>
                </a:solidFill>
                <a:latin typeface="+mj-lt"/>
                <a:ea typeface="+mj-ea"/>
                <a:cs typeface="+mj-cs"/>
              </a:rPr>
              <a:t>Mikrotik</a:t>
            </a:r>
            <a:r>
              <a:rPr lang="en-US" sz="2000" b="1" dirty="0">
                <a:solidFill>
                  <a:schemeClr val="accent6">
                    <a:lumMod val="75000"/>
                  </a:schemeClr>
                </a:solidFill>
                <a:latin typeface="+mj-lt"/>
                <a:ea typeface="+mj-ea"/>
                <a:cs typeface="+mj-cs"/>
              </a:rPr>
              <a:t> Academy ATUSS Belgrade.</a:t>
            </a:r>
          </a:p>
          <a:p>
            <a:endParaRPr lang="en-US" sz="2000" b="1" dirty="0">
              <a:solidFill>
                <a:schemeClr val="accent6">
                  <a:lumMod val="75000"/>
                </a:schemeClr>
              </a:solidFill>
              <a:latin typeface="+mj-lt"/>
              <a:ea typeface="+mj-ea"/>
              <a:cs typeface="+mj-cs"/>
            </a:endParaRPr>
          </a:p>
          <a:p>
            <a:r>
              <a:rPr lang="en-US" sz="2000" b="1" dirty="0">
                <a:solidFill>
                  <a:schemeClr val="accent6">
                    <a:lumMod val="75000"/>
                  </a:schemeClr>
                </a:solidFill>
                <a:latin typeface="+mj-lt"/>
                <a:ea typeface="+mj-ea"/>
                <a:cs typeface="+mj-cs"/>
              </a:rPr>
              <a:t>Students have the opportunity to obtain the MTCNA (</a:t>
            </a:r>
            <a:r>
              <a:rPr lang="en-US" sz="2000" b="1" dirty="0" err="1">
                <a:solidFill>
                  <a:schemeClr val="accent6">
                    <a:lumMod val="75000"/>
                  </a:schemeClr>
                </a:solidFill>
                <a:latin typeface="+mj-lt"/>
                <a:ea typeface="+mj-ea"/>
                <a:cs typeface="+mj-cs"/>
              </a:rPr>
              <a:t>MikroTik</a:t>
            </a:r>
            <a:r>
              <a:rPr lang="en-US" sz="2000" b="1" dirty="0">
                <a:solidFill>
                  <a:schemeClr val="accent6">
                    <a:lumMod val="75000"/>
                  </a:schemeClr>
                </a:solidFill>
                <a:latin typeface="+mj-lt"/>
                <a:ea typeface="+mj-ea"/>
                <a:cs typeface="+mj-cs"/>
              </a:rPr>
              <a:t> Certified Network Associate) certificate as part of regular classes, through the course </a:t>
            </a:r>
            <a:r>
              <a:rPr lang="en-US" sz="2000" b="1" dirty="0" err="1">
                <a:solidFill>
                  <a:schemeClr val="accent6">
                    <a:lumMod val="75000"/>
                  </a:schemeClr>
                </a:solidFill>
                <a:latin typeface="+mj-lt"/>
                <a:ea typeface="+mj-ea"/>
                <a:cs typeface="+mj-cs"/>
              </a:rPr>
              <a:t>Praktikum</a:t>
            </a:r>
            <a:r>
              <a:rPr lang="en-US" sz="2000" b="1" dirty="0">
                <a:solidFill>
                  <a:schemeClr val="accent6">
                    <a:lumMod val="75000"/>
                  </a:schemeClr>
                </a:solidFill>
                <a:latin typeface="+mj-lt"/>
                <a:ea typeface="+mj-ea"/>
                <a:cs typeface="+mj-cs"/>
              </a:rPr>
              <a:t> z computer networks 2 (according to the old </a:t>
            </a:r>
            <a:r>
              <a:rPr lang="en-US" sz="2000" b="1" dirty="0" err="1">
                <a:solidFill>
                  <a:schemeClr val="accent6">
                    <a:lumMod val="75000"/>
                  </a:schemeClr>
                </a:solidFill>
                <a:latin typeface="+mj-lt"/>
                <a:ea typeface="+mj-ea"/>
                <a:cs typeface="+mj-cs"/>
              </a:rPr>
              <a:t>Praktkum</a:t>
            </a:r>
            <a:r>
              <a:rPr lang="en-US" sz="2000" b="1" dirty="0">
                <a:solidFill>
                  <a:schemeClr val="accent6">
                    <a:lumMod val="75000"/>
                  </a:schemeClr>
                </a:solidFill>
                <a:latin typeface="+mj-lt"/>
                <a:ea typeface="+mj-ea"/>
                <a:cs typeface="+mj-cs"/>
              </a:rPr>
              <a:t> plans). As ATUSS Belgrade is now a </a:t>
            </a:r>
            <a:r>
              <a:rPr lang="en-US" sz="2000" b="1" dirty="0" err="1">
                <a:solidFill>
                  <a:schemeClr val="accent6">
                    <a:lumMod val="75000"/>
                  </a:schemeClr>
                </a:solidFill>
                <a:latin typeface="+mj-lt"/>
                <a:ea typeface="+mj-ea"/>
                <a:cs typeface="+mj-cs"/>
              </a:rPr>
              <a:t>MikroTik</a:t>
            </a:r>
            <a:r>
              <a:rPr lang="en-US" sz="2000" b="1" dirty="0">
                <a:solidFill>
                  <a:schemeClr val="accent6">
                    <a:lumMod val="75000"/>
                  </a:schemeClr>
                </a:solidFill>
                <a:latin typeface="+mj-lt"/>
                <a:ea typeface="+mj-ea"/>
                <a:cs typeface="+mj-cs"/>
              </a:rPr>
              <a:t> Academy, all students of ATUSS can attend training and obtain the MTCNA certificate.</a:t>
            </a:r>
          </a:p>
        </p:txBody>
      </p:sp>
      <p:sp>
        <p:nvSpPr>
          <p:cNvPr id="6" name="Title 1">
            <a:extLst>
              <a:ext uri="{FF2B5EF4-FFF2-40B4-BE49-F238E27FC236}">
                <a16:creationId xmlns:a16="http://schemas.microsoft.com/office/drawing/2014/main" id="{A1D3476E-965E-8396-B599-8E11E659FE90}"/>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600" b="1" kern="0" dirty="0">
                <a:solidFill>
                  <a:schemeClr val="accent6">
                    <a:lumMod val="75000"/>
                  </a:schemeClr>
                </a:solidFill>
              </a:rPr>
              <a:t>ICT as </a:t>
            </a:r>
            <a:r>
              <a:rPr lang="en-US" sz="2600" b="1" kern="0" dirty="0" err="1">
                <a:solidFill>
                  <a:schemeClr val="accent6">
                    <a:lumMod val="75000"/>
                  </a:schemeClr>
                </a:solidFill>
              </a:rPr>
              <a:t>MikroTik</a:t>
            </a:r>
            <a:r>
              <a:rPr lang="en-US" sz="2600" b="1" kern="0" dirty="0">
                <a:solidFill>
                  <a:schemeClr val="accent6">
                    <a:lumMod val="75000"/>
                  </a:schemeClr>
                </a:solidFill>
              </a:rPr>
              <a:t> academy</a:t>
            </a:r>
            <a:endParaRPr lang="hr-HR" sz="2800" kern="0" dirty="0">
              <a:solidFill>
                <a:schemeClr val="accent6">
                  <a:lumMod val="75000"/>
                </a:schemeClr>
              </a:solidFill>
            </a:endParaRPr>
          </a:p>
        </p:txBody>
      </p:sp>
      <p:pic>
        <p:nvPicPr>
          <p:cNvPr id="10" name="Picture 9">
            <a:extLst>
              <a:ext uri="{FF2B5EF4-FFF2-40B4-BE49-F238E27FC236}">
                <a16:creationId xmlns:a16="http://schemas.microsoft.com/office/drawing/2014/main" id="{CCACC791-9CC6-E3B4-2E66-54F5B069F075}"/>
              </a:ext>
            </a:extLst>
          </p:cNvPr>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48581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08AEC-B844-8A60-CD9B-2CDB07FEC546}"/>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BDF461BF-EE00-060F-1AD5-C9E6AD27AD6E}"/>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a:extLst>
              <a:ext uri="{FF2B5EF4-FFF2-40B4-BE49-F238E27FC236}">
                <a16:creationId xmlns:a16="http://schemas.microsoft.com/office/drawing/2014/main" id="{D4B2CD66-2048-DD11-4DE8-A6E4EEFEDD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24</a:t>
            </a:fld>
            <a:endParaRPr lang="en-US" altLang="en-US" sz="1400" dirty="0"/>
          </a:p>
        </p:txBody>
      </p:sp>
      <p:pic>
        <p:nvPicPr>
          <p:cNvPr id="4" name="Picture 3">
            <a:extLst>
              <a:ext uri="{FF2B5EF4-FFF2-40B4-BE49-F238E27FC236}">
                <a16:creationId xmlns:a16="http://schemas.microsoft.com/office/drawing/2014/main" id="{9E5E8717-F97F-EA7E-5004-6FDACCE60334}"/>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310EAE22-7F2B-B20A-7BD2-4527FF474A25}"/>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B27F8697-E7A5-9F77-74F2-06E61996963A}"/>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6" name="Title 1">
            <a:extLst>
              <a:ext uri="{FF2B5EF4-FFF2-40B4-BE49-F238E27FC236}">
                <a16:creationId xmlns:a16="http://schemas.microsoft.com/office/drawing/2014/main" id="{5B949A64-C442-224D-580A-A7E3C0102341}"/>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600" b="1" kern="0" dirty="0">
                <a:solidFill>
                  <a:schemeClr val="accent6">
                    <a:lumMod val="75000"/>
                  </a:schemeClr>
                </a:solidFill>
              </a:rPr>
              <a:t>ICT as </a:t>
            </a:r>
            <a:r>
              <a:rPr lang="en-US" sz="2600" b="1" kern="0" dirty="0" err="1">
                <a:solidFill>
                  <a:schemeClr val="accent6">
                    <a:lumMod val="75000"/>
                  </a:schemeClr>
                </a:solidFill>
              </a:rPr>
              <a:t>MikroTik</a:t>
            </a:r>
            <a:r>
              <a:rPr lang="en-US" sz="2600" b="1" kern="0" dirty="0">
                <a:solidFill>
                  <a:schemeClr val="accent6">
                    <a:lumMod val="75000"/>
                  </a:schemeClr>
                </a:solidFill>
              </a:rPr>
              <a:t> academy</a:t>
            </a:r>
            <a:endParaRPr lang="hr-HR" sz="2800" kern="0" dirty="0">
              <a:solidFill>
                <a:schemeClr val="accent6">
                  <a:lumMod val="75000"/>
                </a:schemeClr>
              </a:solidFill>
            </a:endParaRPr>
          </a:p>
        </p:txBody>
      </p:sp>
      <p:pic>
        <p:nvPicPr>
          <p:cNvPr id="10" name="Picture 9">
            <a:extLst>
              <a:ext uri="{FF2B5EF4-FFF2-40B4-BE49-F238E27FC236}">
                <a16:creationId xmlns:a16="http://schemas.microsoft.com/office/drawing/2014/main" id="{B8720532-7759-F452-A680-99B4276E96C7}"/>
              </a:ext>
            </a:extLst>
          </p:cNvPr>
          <p:cNvPicPr>
            <a:picLocks noChangeAspect="1"/>
          </p:cNvPicPr>
          <p:nvPr/>
        </p:nvPicPr>
        <p:blipFill>
          <a:blip r:embed="rId4"/>
          <a:stretch>
            <a:fillRect/>
          </a:stretch>
        </p:blipFill>
        <p:spPr>
          <a:xfrm>
            <a:off x="1" y="62552"/>
            <a:ext cx="2465293" cy="804258"/>
          </a:xfrm>
          <a:prstGeom prst="rect">
            <a:avLst/>
          </a:prstGeom>
        </p:spPr>
      </p:pic>
      <p:sp>
        <p:nvSpPr>
          <p:cNvPr id="3" name="Content Placeholder 2">
            <a:extLst>
              <a:ext uri="{FF2B5EF4-FFF2-40B4-BE49-F238E27FC236}">
                <a16:creationId xmlns:a16="http://schemas.microsoft.com/office/drawing/2014/main" id="{B53171C2-08B9-D757-CD1F-C0A967C462E8}"/>
              </a:ext>
            </a:extLst>
          </p:cNvPr>
          <p:cNvSpPr>
            <a:spLocks noGrp="1"/>
          </p:cNvSpPr>
          <p:nvPr>
            <p:ph idx="1"/>
          </p:nvPr>
        </p:nvSpPr>
        <p:spPr/>
        <p:txBody>
          <a:bodyPr/>
          <a:lstStyle/>
          <a:p>
            <a:endParaRPr lang="en-US"/>
          </a:p>
        </p:txBody>
      </p:sp>
      <p:pic>
        <p:nvPicPr>
          <p:cNvPr id="6146" name="Picture 2" descr="Висока ИЦТ школа - Прва Микротик академија у Србији | | Одсек Висока школа  за информационе и комуникационе технологије">
            <a:extLst>
              <a:ext uri="{FF2B5EF4-FFF2-40B4-BE49-F238E27FC236}">
                <a16:creationId xmlns:a16="http://schemas.microsoft.com/office/drawing/2014/main" id="{3F386912-A827-0EFB-F822-1C52BA811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838" y="1717247"/>
            <a:ext cx="8629425" cy="431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96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1F028-06EF-6DBC-B2B7-8A45F62CF308}"/>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9C4BC24C-30A1-7BF7-CB6D-D1B010152644}"/>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2055" name="Slide Number Placeholder 2">
            <a:extLst>
              <a:ext uri="{FF2B5EF4-FFF2-40B4-BE49-F238E27FC236}">
                <a16:creationId xmlns:a16="http://schemas.microsoft.com/office/drawing/2014/main" id="{8A13F9B5-E4CC-B262-BFC1-1615671B47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25</a:t>
            </a:fld>
            <a:endParaRPr lang="en-US" altLang="en-US" sz="1400" dirty="0"/>
          </a:p>
        </p:txBody>
      </p:sp>
      <p:pic>
        <p:nvPicPr>
          <p:cNvPr id="4" name="Picture 3">
            <a:extLst>
              <a:ext uri="{FF2B5EF4-FFF2-40B4-BE49-F238E27FC236}">
                <a16:creationId xmlns:a16="http://schemas.microsoft.com/office/drawing/2014/main" id="{FF79CEE0-1EB9-97F6-9D93-C0224F239D28}"/>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A54E42DF-D09B-D983-29F7-6F18876DF290}"/>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37B920F0-82B2-C143-F1C7-90BC3611E57C}"/>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2" name="Content Placeholder 8">
            <a:extLst>
              <a:ext uri="{FF2B5EF4-FFF2-40B4-BE49-F238E27FC236}">
                <a16:creationId xmlns:a16="http://schemas.microsoft.com/office/drawing/2014/main" id="{FCFCDD50-DB81-85E3-062E-D1958971DF62}"/>
              </a:ext>
            </a:extLst>
          </p:cNvPr>
          <p:cNvSpPr>
            <a:spLocks noGrp="1"/>
          </p:cNvSpPr>
          <p:nvPr>
            <p:ph idx="1"/>
          </p:nvPr>
        </p:nvSpPr>
        <p:spPr>
          <a:xfrm>
            <a:off x="-3396" y="1867517"/>
            <a:ext cx="9144000" cy="3783806"/>
          </a:xfrm>
        </p:spPr>
        <p:txBody>
          <a:bodyPr/>
          <a:lstStyle/>
          <a:p>
            <a:r>
              <a:rPr lang="en-US" sz="2000" b="1" dirty="0">
                <a:solidFill>
                  <a:schemeClr val="accent6">
                    <a:lumMod val="75000"/>
                  </a:schemeClr>
                </a:solidFill>
                <a:latin typeface="+mj-lt"/>
                <a:ea typeface="+mj-ea"/>
                <a:cs typeface="+mj-cs"/>
              </a:rPr>
              <a:t>ORACLE is a leading company that covers database and information systems services, as well as Java programming solutions. The company also cooperates with educational institutions in the world, providing at the same time its own resources and expertise, all with the aim of educating young experts in the field of ICT.</a:t>
            </a:r>
          </a:p>
          <a:p>
            <a:r>
              <a:rPr lang="en-US" sz="2000" b="1" dirty="0">
                <a:solidFill>
                  <a:schemeClr val="accent6">
                    <a:lumMod val="75000"/>
                  </a:schemeClr>
                </a:solidFill>
                <a:latin typeface="+mj-lt"/>
                <a:ea typeface="+mj-ea"/>
                <a:cs typeface="+mj-cs"/>
              </a:rPr>
              <a:t>Since 2009, the Department of the Higher ICT School has been a member of the ORACLE Academy (</a:t>
            </a:r>
            <a:r>
              <a:rPr lang="en-US" sz="2000" b="1" dirty="0" err="1">
                <a:solidFill>
                  <a:schemeClr val="accent6">
                    <a:lumMod val="75000"/>
                  </a:schemeClr>
                </a:solidFill>
                <a:latin typeface="+mj-lt"/>
                <a:ea typeface="+mj-ea"/>
                <a:cs typeface="+mj-cs"/>
              </a:rPr>
              <a:t>OracleAcademy</a:t>
            </a:r>
            <a:r>
              <a:rPr lang="en-US" sz="2000" b="1" dirty="0">
                <a:solidFill>
                  <a:schemeClr val="accent6">
                    <a:lumMod val="75000"/>
                  </a:schemeClr>
                </a:solidFill>
                <a:latin typeface="+mj-lt"/>
                <a:ea typeface="+mj-ea"/>
                <a:cs typeface="+mj-cs"/>
              </a:rPr>
              <a:t>) within the ICS (Introduction to Computer Science) program. Students of the Higher ICT School Department in their undergraduate studies can listen to the program "Oracle Database Design and Programming with SQL" for free as part of the Practicum in Databases course. This course opens up opportunities for further training in the field of programming and the use of relational databases.</a:t>
            </a:r>
          </a:p>
        </p:txBody>
      </p:sp>
      <p:sp>
        <p:nvSpPr>
          <p:cNvPr id="6" name="Title 1">
            <a:extLst>
              <a:ext uri="{FF2B5EF4-FFF2-40B4-BE49-F238E27FC236}">
                <a16:creationId xmlns:a16="http://schemas.microsoft.com/office/drawing/2014/main" id="{990EA9EC-2CB4-4513-6E53-94758365B21C}"/>
              </a:ext>
            </a:extLst>
          </p:cNvPr>
          <p:cNvSpPr txBox="1">
            <a:spLocks/>
          </p:cNvSpPr>
          <p:nvPr/>
        </p:nvSpPr>
        <p:spPr bwMode="auto">
          <a:xfrm>
            <a:off x="67103" y="1087857"/>
            <a:ext cx="9076897" cy="8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600" b="1" kern="0" dirty="0">
                <a:solidFill>
                  <a:schemeClr val="accent6">
                    <a:lumMod val="75000"/>
                  </a:schemeClr>
                </a:solidFill>
              </a:rPr>
              <a:t>ICT as ORACLE academy</a:t>
            </a:r>
            <a:endParaRPr lang="hr-HR" sz="2800" kern="0" dirty="0">
              <a:solidFill>
                <a:schemeClr val="accent6">
                  <a:lumMod val="75000"/>
                </a:schemeClr>
              </a:solidFill>
            </a:endParaRPr>
          </a:p>
        </p:txBody>
      </p:sp>
      <p:pic>
        <p:nvPicPr>
          <p:cNvPr id="10" name="Picture 9">
            <a:extLst>
              <a:ext uri="{FF2B5EF4-FFF2-40B4-BE49-F238E27FC236}">
                <a16:creationId xmlns:a16="http://schemas.microsoft.com/office/drawing/2014/main" id="{8D519329-878E-D84A-AAB5-6645B160FE9F}"/>
              </a:ext>
            </a:extLst>
          </p:cNvPr>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233683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D3A93-5740-4540-B52C-51C1049D2BA3}"/>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7A73BCD9-93C5-C228-C1E2-F9689962D3DF}"/>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E1FAE6FA-52B6-D5BB-C667-63B73F5BF3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26</a:t>
            </a:fld>
            <a:endParaRPr lang="en-US" altLang="en-US" sz="1400" dirty="0"/>
          </a:p>
        </p:txBody>
      </p:sp>
      <p:pic>
        <p:nvPicPr>
          <p:cNvPr id="4" name="Picture 3">
            <a:extLst>
              <a:ext uri="{FF2B5EF4-FFF2-40B4-BE49-F238E27FC236}">
                <a16:creationId xmlns:a16="http://schemas.microsoft.com/office/drawing/2014/main" id="{ABC5AD00-6F93-DDC0-10EF-81966262664D}"/>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DB664985-27A0-8865-5926-364243BD78EE}"/>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AB04133B-0FD1-4046-DCB2-05E10F275C34}"/>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13" name="Picture 12">
            <a:extLst>
              <a:ext uri="{FF2B5EF4-FFF2-40B4-BE49-F238E27FC236}">
                <a16:creationId xmlns:a16="http://schemas.microsoft.com/office/drawing/2014/main" id="{57716671-2EA6-BC49-3976-BDD51237C2CE}"/>
              </a:ext>
            </a:extLst>
          </p:cNvPr>
          <p:cNvPicPr>
            <a:picLocks noChangeAspect="1"/>
          </p:cNvPicPr>
          <p:nvPr/>
        </p:nvPicPr>
        <p:blipFill>
          <a:blip r:embed="rId4"/>
          <a:stretch>
            <a:fillRect/>
          </a:stretch>
        </p:blipFill>
        <p:spPr>
          <a:xfrm>
            <a:off x="1" y="62552"/>
            <a:ext cx="2465293" cy="804258"/>
          </a:xfrm>
          <a:prstGeom prst="rect">
            <a:avLst/>
          </a:prstGeom>
        </p:spPr>
      </p:pic>
      <p:sp>
        <p:nvSpPr>
          <p:cNvPr id="8" name="Title 1">
            <a:extLst>
              <a:ext uri="{FF2B5EF4-FFF2-40B4-BE49-F238E27FC236}">
                <a16:creationId xmlns:a16="http://schemas.microsoft.com/office/drawing/2014/main" id="{A6AB9A72-FE9F-3B79-F201-1F6FDF3E6B89}"/>
              </a:ext>
            </a:extLst>
          </p:cNvPr>
          <p:cNvSpPr>
            <a:spLocks noGrp="1"/>
          </p:cNvSpPr>
          <p:nvPr>
            <p:ph type="title"/>
          </p:nvPr>
        </p:nvSpPr>
        <p:spPr>
          <a:xfrm>
            <a:off x="67103" y="971121"/>
            <a:ext cx="9076897" cy="857484"/>
          </a:xfrm>
        </p:spPr>
        <p:txBody>
          <a:bodyPr/>
          <a:lstStyle/>
          <a:p>
            <a:r>
              <a:rPr lang="en-US" sz="1800" b="1" dirty="0">
                <a:solidFill>
                  <a:schemeClr val="accent6">
                    <a:lumMod val="75000"/>
                  </a:schemeClr>
                </a:solidFill>
              </a:rPr>
              <a:t>Department School of </a:t>
            </a:r>
            <a:br>
              <a:rPr lang="en-US" sz="1800" b="1" dirty="0">
                <a:solidFill>
                  <a:schemeClr val="accent6">
                    <a:lumMod val="75000"/>
                  </a:schemeClr>
                </a:solidFill>
              </a:rPr>
            </a:br>
            <a:r>
              <a:rPr lang="en-US" sz="1800" b="1" dirty="0">
                <a:solidFill>
                  <a:schemeClr val="accent6">
                    <a:lumMod val="75000"/>
                  </a:schemeClr>
                </a:solidFill>
              </a:rPr>
              <a:t>Information and Communication Technologies</a:t>
            </a:r>
            <a:endParaRPr lang="hr-HR" sz="1800" dirty="0">
              <a:solidFill>
                <a:schemeClr val="accent6">
                  <a:lumMod val="75000"/>
                </a:schemeClr>
              </a:solidFill>
            </a:endParaRPr>
          </a:p>
        </p:txBody>
      </p:sp>
      <p:pic>
        <p:nvPicPr>
          <p:cNvPr id="2" name="Picture 2" descr="Photo">
            <a:extLst>
              <a:ext uri="{FF2B5EF4-FFF2-40B4-BE49-F238E27FC236}">
                <a16:creationId xmlns:a16="http://schemas.microsoft.com/office/drawing/2014/main" id="{A768D6DF-43E1-0702-E9D8-A29713F64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6"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601624A-7533-AA5E-02D4-23455A49CB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410227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3</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6" name="Content Placeholder 6">
            <a:extLst>
              <a:ext uri="{FF2B5EF4-FFF2-40B4-BE49-F238E27FC236}">
                <a16:creationId xmlns:a16="http://schemas.microsoft.com/office/drawing/2014/main" id="{4EF747FE-7929-D7BE-7E01-3BA7FF3E6323}"/>
              </a:ext>
            </a:extLst>
          </p:cNvPr>
          <p:cNvSpPr txBox="1">
            <a:spLocks/>
          </p:cNvSpPr>
          <p:nvPr/>
        </p:nvSpPr>
        <p:spPr bwMode="auto">
          <a:xfrm>
            <a:off x="191588" y="1949457"/>
            <a:ext cx="8830669" cy="40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b="1" dirty="0">
                <a:solidFill>
                  <a:schemeClr val="accent6">
                    <a:lumMod val="75000"/>
                  </a:schemeClr>
                </a:solidFill>
                <a:ea typeface="+mj-ea"/>
                <a:cs typeface="+mj-cs"/>
              </a:rPr>
              <a:t>Started its operation in 1974 within the School PTT Center, as the Higher Education Technical PTT School.</a:t>
            </a:r>
          </a:p>
          <a:p>
            <a:pPr>
              <a:lnSpc>
                <a:spcPct val="150000"/>
              </a:lnSpc>
            </a:pPr>
            <a:r>
              <a:rPr lang="en-US" sz="2000" b="1" dirty="0">
                <a:solidFill>
                  <a:schemeClr val="accent6">
                    <a:lumMod val="75000"/>
                  </a:schemeClr>
                </a:solidFill>
                <a:ea typeface="+mj-ea"/>
                <a:cs typeface="+mj-cs"/>
              </a:rPr>
              <a:t>On January 16, 2003, three independent institutions were established, pursuant to the decisions issued by the Government of the Republic of Serbia.</a:t>
            </a:r>
          </a:p>
          <a:p>
            <a:pPr marL="0" indent="0">
              <a:lnSpc>
                <a:spcPct val="150000"/>
              </a:lnSpc>
              <a:buNone/>
            </a:pPr>
            <a:r>
              <a:rPr lang="en-US" sz="2000" b="1" dirty="0">
                <a:solidFill>
                  <a:schemeClr val="accent6">
                    <a:lumMod val="75000"/>
                  </a:schemeClr>
                </a:solidFill>
                <a:ea typeface="+mj-ea"/>
                <a:cs typeface="+mj-cs"/>
              </a:rPr>
              <a:t>      	 • Higher Education Technical PTT School         </a:t>
            </a:r>
          </a:p>
          <a:p>
            <a:pPr marL="0" indent="0">
              <a:lnSpc>
                <a:spcPct val="150000"/>
              </a:lnSpc>
              <a:buNone/>
            </a:pPr>
            <a:r>
              <a:rPr lang="en-US" sz="2000" b="1" dirty="0">
                <a:solidFill>
                  <a:schemeClr val="accent6">
                    <a:lumMod val="75000"/>
                  </a:schemeClr>
                </a:solidFill>
                <a:ea typeface="+mj-ea"/>
                <a:cs typeface="+mj-cs"/>
              </a:rPr>
              <a:t>	 • High Technical PTT School</a:t>
            </a:r>
          </a:p>
          <a:p>
            <a:pPr marL="0" indent="0">
              <a:lnSpc>
                <a:spcPct val="150000"/>
              </a:lnSpc>
              <a:buNone/>
            </a:pPr>
            <a:r>
              <a:rPr lang="en-US" sz="2000" b="1" dirty="0">
                <a:solidFill>
                  <a:schemeClr val="accent6">
                    <a:lumMod val="75000"/>
                  </a:schemeClr>
                </a:solidFill>
                <a:ea typeface="+mj-ea"/>
                <a:cs typeface="+mj-cs"/>
              </a:rPr>
              <a:t>               • High PTT School Dormitory</a:t>
            </a:r>
          </a:p>
        </p:txBody>
      </p:sp>
      <p:sp>
        <p:nvSpPr>
          <p:cNvPr id="9" name="Title 1">
            <a:extLst>
              <a:ext uri="{FF2B5EF4-FFF2-40B4-BE49-F238E27FC236}">
                <a16:creationId xmlns:a16="http://schemas.microsoft.com/office/drawing/2014/main" id="{D1CA369D-1048-976A-D565-0D52537C3B36}"/>
              </a:ext>
            </a:extLst>
          </p:cNvPr>
          <p:cNvSpPr>
            <a:spLocks noGrp="1"/>
          </p:cNvSpPr>
          <p:nvPr>
            <p:ph type="title"/>
          </p:nvPr>
        </p:nvSpPr>
        <p:spPr>
          <a:xfrm>
            <a:off x="67103" y="1087857"/>
            <a:ext cx="9076897" cy="857484"/>
          </a:xfrm>
        </p:spPr>
        <p:txBody>
          <a:bodyPr/>
          <a:lstStyle/>
          <a:p>
            <a:r>
              <a:rPr lang="en-US" sz="2600" b="1" dirty="0">
                <a:solidFill>
                  <a:schemeClr val="accent6">
                    <a:lumMod val="75000"/>
                  </a:schemeClr>
                </a:solidFill>
              </a:rPr>
              <a:t>ICT </a:t>
            </a:r>
            <a:r>
              <a:rPr lang="en-GB" sz="2600" b="1" dirty="0">
                <a:solidFill>
                  <a:schemeClr val="accent6">
                    <a:lumMod val="75000"/>
                  </a:schemeClr>
                </a:solidFill>
              </a:rPr>
              <a:t>History</a:t>
            </a:r>
            <a:endParaRPr lang="hr-HR" sz="280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183514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5B31E-013E-28C5-FFDA-FCD623F9AC5E}"/>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7672ADDE-7534-EF75-FE8A-F9A30C78DC04}"/>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16998B36-B3AA-33AA-E7BA-D31D7F4355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4</a:t>
            </a:fld>
            <a:endParaRPr lang="en-US" altLang="en-US" sz="1400" dirty="0"/>
          </a:p>
        </p:txBody>
      </p:sp>
      <p:pic>
        <p:nvPicPr>
          <p:cNvPr id="4" name="Picture 3">
            <a:extLst>
              <a:ext uri="{FF2B5EF4-FFF2-40B4-BE49-F238E27FC236}">
                <a16:creationId xmlns:a16="http://schemas.microsoft.com/office/drawing/2014/main" id="{064492C6-1C54-598E-309C-3CED365E669C}"/>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3F7CD325-58DA-9860-4198-78CAD8346F9A}"/>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0CDECD01-209A-D342-EBC4-6ACD9E6A840C}"/>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6" name="Content Placeholder 6">
            <a:extLst>
              <a:ext uri="{FF2B5EF4-FFF2-40B4-BE49-F238E27FC236}">
                <a16:creationId xmlns:a16="http://schemas.microsoft.com/office/drawing/2014/main" id="{A8D09D3E-EB70-9FF2-949B-A26CEDBC2A3E}"/>
              </a:ext>
            </a:extLst>
          </p:cNvPr>
          <p:cNvSpPr txBox="1">
            <a:spLocks/>
          </p:cNvSpPr>
          <p:nvPr/>
        </p:nvSpPr>
        <p:spPr bwMode="auto">
          <a:xfrm>
            <a:off x="191588" y="1852177"/>
            <a:ext cx="8830669" cy="40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b="1" dirty="0">
                <a:solidFill>
                  <a:schemeClr val="accent6">
                    <a:lumMod val="75000"/>
                  </a:schemeClr>
                </a:solidFill>
                <a:ea typeface="+mj-ea"/>
                <a:cs typeface="+mj-cs"/>
              </a:rPr>
              <a:t>In 2003, pursuant to the Decision of the Government of the Republic of Serbia the School changed its name into: </a:t>
            </a:r>
            <a:r>
              <a:rPr lang="en-US" sz="2000" b="1" i="1" dirty="0">
                <a:solidFill>
                  <a:schemeClr val="accent6">
                    <a:lumMod val="75000"/>
                  </a:schemeClr>
                </a:solidFill>
                <a:ea typeface="+mj-ea"/>
                <a:cs typeface="+mj-cs"/>
              </a:rPr>
              <a:t>Higher Education School for Information and Communication Technologies</a:t>
            </a:r>
            <a:r>
              <a:rPr lang="en-US" sz="2000" b="1" dirty="0">
                <a:solidFill>
                  <a:schemeClr val="accent6">
                    <a:lumMod val="75000"/>
                  </a:schemeClr>
                </a:solidFill>
                <a:ea typeface="+mj-ea"/>
                <a:cs typeface="+mj-cs"/>
              </a:rPr>
              <a:t>.</a:t>
            </a:r>
          </a:p>
          <a:p>
            <a:pPr>
              <a:lnSpc>
                <a:spcPct val="150000"/>
              </a:lnSpc>
            </a:pPr>
            <a:r>
              <a:rPr lang="en-US" sz="2000" b="1" dirty="0">
                <a:solidFill>
                  <a:schemeClr val="accent6">
                    <a:lumMod val="75000"/>
                  </a:schemeClr>
                </a:solidFill>
                <a:ea typeface="+mj-ea"/>
                <a:cs typeface="+mj-cs"/>
              </a:rPr>
              <a:t>Having received the work permit issued on the basis of the Certificate of Accreditation of the higher education institution received from the Commission for Accreditation and Quality Assurance l 2012, the School (now operating under the name </a:t>
            </a:r>
            <a:r>
              <a:rPr lang="en-US" sz="2000" b="1" i="1" dirty="0">
                <a:solidFill>
                  <a:schemeClr val="accent6">
                    <a:lumMod val="75000"/>
                  </a:schemeClr>
                </a:solidFill>
                <a:ea typeface="+mj-ea"/>
                <a:cs typeface="+mj-cs"/>
              </a:rPr>
              <a:t>ICT College of Applied Studies</a:t>
            </a:r>
            <a:r>
              <a:rPr lang="en-US" sz="2000" b="1" dirty="0">
                <a:solidFill>
                  <a:schemeClr val="accent6">
                    <a:lumMod val="75000"/>
                  </a:schemeClr>
                </a:solidFill>
                <a:ea typeface="+mj-ea"/>
                <a:cs typeface="+mj-cs"/>
              </a:rPr>
              <a:t>)</a:t>
            </a:r>
          </a:p>
          <a:p>
            <a:pPr>
              <a:lnSpc>
                <a:spcPct val="150000"/>
              </a:lnSpc>
            </a:pPr>
            <a:r>
              <a:rPr lang="en-US" sz="2000" b="1" dirty="0">
                <a:solidFill>
                  <a:schemeClr val="accent6">
                    <a:lumMod val="75000"/>
                  </a:schemeClr>
                </a:solidFill>
                <a:ea typeface="+mj-ea"/>
                <a:cs typeface="+mj-cs"/>
              </a:rPr>
              <a:t>2020 – The Academy of Technical and Art Applied Studies Belgrade – </a:t>
            </a:r>
            <a:r>
              <a:rPr lang="en-US" sz="2000" b="1" i="1" dirty="0">
                <a:solidFill>
                  <a:schemeClr val="accent6">
                    <a:lumMod val="75000"/>
                  </a:schemeClr>
                </a:solidFill>
                <a:ea typeface="+mj-ea"/>
                <a:cs typeface="+mj-cs"/>
              </a:rPr>
              <a:t>Department School of Information and Communication Technologies</a:t>
            </a:r>
            <a:endParaRPr lang="en-GB" sz="2000" i="1" dirty="0">
              <a:solidFill>
                <a:schemeClr val="accent6">
                  <a:lumMod val="75000"/>
                </a:schemeClr>
              </a:solidFill>
              <a:ea typeface="+mj-ea"/>
              <a:cs typeface="+mj-cs"/>
            </a:endParaRPr>
          </a:p>
        </p:txBody>
      </p:sp>
      <p:sp>
        <p:nvSpPr>
          <p:cNvPr id="9" name="Title 1">
            <a:extLst>
              <a:ext uri="{FF2B5EF4-FFF2-40B4-BE49-F238E27FC236}">
                <a16:creationId xmlns:a16="http://schemas.microsoft.com/office/drawing/2014/main" id="{7F98C26C-C1B3-2C51-D560-021297A85A58}"/>
              </a:ext>
            </a:extLst>
          </p:cNvPr>
          <p:cNvSpPr>
            <a:spLocks noGrp="1"/>
          </p:cNvSpPr>
          <p:nvPr>
            <p:ph type="title"/>
          </p:nvPr>
        </p:nvSpPr>
        <p:spPr>
          <a:xfrm>
            <a:off x="67103" y="1087857"/>
            <a:ext cx="9076897" cy="857484"/>
          </a:xfrm>
        </p:spPr>
        <p:txBody>
          <a:bodyPr/>
          <a:lstStyle/>
          <a:p>
            <a:r>
              <a:rPr lang="en-US" sz="2600" b="1" dirty="0">
                <a:solidFill>
                  <a:schemeClr val="accent6">
                    <a:lumMod val="75000"/>
                  </a:schemeClr>
                </a:solidFill>
              </a:rPr>
              <a:t>ICT </a:t>
            </a:r>
            <a:r>
              <a:rPr lang="en-GB" sz="2600" b="1" dirty="0">
                <a:solidFill>
                  <a:schemeClr val="accent6">
                    <a:lumMod val="75000"/>
                  </a:schemeClr>
                </a:solidFill>
              </a:rPr>
              <a:t>History</a:t>
            </a:r>
            <a:endParaRPr lang="hr-HR" sz="2800" dirty="0">
              <a:solidFill>
                <a:schemeClr val="accent6">
                  <a:lumMod val="75000"/>
                </a:schemeClr>
              </a:solidFill>
            </a:endParaRPr>
          </a:p>
        </p:txBody>
      </p:sp>
      <p:pic>
        <p:nvPicPr>
          <p:cNvPr id="13" name="Picture 12">
            <a:extLst>
              <a:ext uri="{FF2B5EF4-FFF2-40B4-BE49-F238E27FC236}">
                <a16:creationId xmlns:a16="http://schemas.microsoft.com/office/drawing/2014/main" id="{4D06E87C-23A7-DEF9-B5D4-53AFEBB8EA58}"/>
              </a:ext>
            </a:extLst>
          </p:cNvPr>
          <p:cNvPicPr>
            <a:picLocks noChangeAspect="1"/>
          </p:cNvPicPr>
          <p:nvPr/>
        </p:nvPicPr>
        <p:blipFill>
          <a:blip r:embed="rId4"/>
          <a:stretch>
            <a:fillRect/>
          </a:stretch>
        </p:blipFill>
        <p:spPr>
          <a:xfrm>
            <a:off x="1" y="62552"/>
            <a:ext cx="2465293" cy="804258"/>
          </a:xfrm>
          <a:prstGeom prst="rect">
            <a:avLst/>
          </a:prstGeom>
        </p:spPr>
      </p:pic>
    </p:spTree>
    <p:extLst>
      <p:ext uri="{BB962C8B-B14F-4D97-AF65-F5344CB8AC3E}">
        <p14:creationId xmlns:p14="http://schemas.microsoft.com/office/powerpoint/2010/main" val="342210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7CE6-520E-741C-8B11-4B86AB8C5C2D}"/>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48AE5E59-916D-3CF5-A947-4B541586B512}"/>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8336A178-E3B4-D0F8-AAA8-1FDE8E8423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5</a:t>
            </a:fld>
            <a:endParaRPr lang="en-US" altLang="en-US" sz="1400" dirty="0"/>
          </a:p>
        </p:txBody>
      </p:sp>
      <p:pic>
        <p:nvPicPr>
          <p:cNvPr id="4" name="Picture 3">
            <a:extLst>
              <a:ext uri="{FF2B5EF4-FFF2-40B4-BE49-F238E27FC236}">
                <a16:creationId xmlns:a16="http://schemas.microsoft.com/office/drawing/2014/main" id="{973DAEE9-55BE-810D-5471-025610B45A91}"/>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9875BC36-7050-3B46-9886-247F4F2B5703}"/>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8BF42D77-0DDE-1841-0177-2606CB73232C}"/>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pic>
        <p:nvPicPr>
          <p:cNvPr id="13" name="Picture 12">
            <a:extLst>
              <a:ext uri="{FF2B5EF4-FFF2-40B4-BE49-F238E27FC236}">
                <a16:creationId xmlns:a16="http://schemas.microsoft.com/office/drawing/2014/main" id="{C63ACA68-0414-0D33-642F-4793CC8A547B}"/>
              </a:ext>
            </a:extLst>
          </p:cNvPr>
          <p:cNvPicPr>
            <a:picLocks noChangeAspect="1"/>
          </p:cNvPicPr>
          <p:nvPr/>
        </p:nvPicPr>
        <p:blipFill>
          <a:blip r:embed="rId4"/>
          <a:stretch>
            <a:fillRect/>
          </a:stretch>
        </p:blipFill>
        <p:spPr>
          <a:xfrm>
            <a:off x="1" y="62552"/>
            <a:ext cx="2465293" cy="804258"/>
          </a:xfrm>
          <a:prstGeom prst="rect">
            <a:avLst/>
          </a:prstGeom>
        </p:spPr>
      </p:pic>
      <p:sp>
        <p:nvSpPr>
          <p:cNvPr id="8" name="Title 1">
            <a:extLst>
              <a:ext uri="{FF2B5EF4-FFF2-40B4-BE49-F238E27FC236}">
                <a16:creationId xmlns:a16="http://schemas.microsoft.com/office/drawing/2014/main" id="{06993456-751A-CCBC-0422-DDEE2675F9DF}"/>
              </a:ext>
            </a:extLst>
          </p:cNvPr>
          <p:cNvSpPr>
            <a:spLocks noGrp="1"/>
          </p:cNvSpPr>
          <p:nvPr>
            <p:ph type="title"/>
          </p:nvPr>
        </p:nvSpPr>
        <p:spPr>
          <a:xfrm>
            <a:off x="67103" y="971121"/>
            <a:ext cx="9076897" cy="857484"/>
          </a:xfrm>
        </p:spPr>
        <p:txBody>
          <a:bodyPr/>
          <a:lstStyle/>
          <a:p>
            <a:r>
              <a:rPr lang="en-US" sz="1800" b="1" dirty="0">
                <a:solidFill>
                  <a:schemeClr val="accent6">
                    <a:lumMod val="75000"/>
                  </a:schemeClr>
                </a:solidFill>
              </a:rPr>
              <a:t>Department School of </a:t>
            </a:r>
            <a:br>
              <a:rPr lang="en-US" sz="1800" b="1" dirty="0">
                <a:solidFill>
                  <a:schemeClr val="accent6">
                    <a:lumMod val="75000"/>
                  </a:schemeClr>
                </a:solidFill>
              </a:rPr>
            </a:br>
            <a:r>
              <a:rPr lang="en-US" sz="1800" b="1" dirty="0">
                <a:solidFill>
                  <a:schemeClr val="accent6">
                    <a:lumMod val="75000"/>
                  </a:schemeClr>
                </a:solidFill>
              </a:rPr>
              <a:t>Information and Communication Technologies</a:t>
            </a:r>
            <a:endParaRPr lang="hr-HR" sz="1800" dirty="0">
              <a:solidFill>
                <a:schemeClr val="accent6">
                  <a:lumMod val="75000"/>
                </a:schemeClr>
              </a:solidFill>
            </a:endParaRPr>
          </a:p>
        </p:txBody>
      </p:sp>
      <p:pic>
        <p:nvPicPr>
          <p:cNvPr id="4098" name="Picture 2" descr="Photo">
            <a:extLst>
              <a:ext uri="{FF2B5EF4-FFF2-40B4-BE49-F238E27FC236}">
                <a16:creationId xmlns:a16="http://schemas.microsoft.com/office/drawing/2014/main" id="{459AB062-4EC7-D916-4F5A-74DFBC691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63700"/>
            <a:ext cx="9144000" cy="5194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2A9CEA5-C13D-46A6-64EF-0AFF8D4E06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298318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17"/>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6</a:t>
            </a:fld>
            <a:endParaRPr lang="en-US" altLang="en-US" sz="1400" dirty="0"/>
          </a:p>
        </p:txBody>
      </p:sp>
      <p:pic>
        <p:nvPicPr>
          <p:cNvPr id="4" name="Picture 3"/>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C68E905E-EA6D-411C-6058-58A0DBBE289E}"/>
              </a:ext>
            </a:extLst>
          </p:cNvPr>
          <p:cNvSpPr>
            <a:spLocks noGrp="1"/>
          </p:cNvSpPr>
          <p:nvPr>
            <p:ph type="title"/>
          </p:nvPr>
        </p:nvSpPr>
        <p:spPr>
          <a:xfrm>
            <a:off x="67103" y="1087857"/>
            <a:ext cx="9076897" cy="857484"/>
          </a:xfrm>
        </p:spPr>
        <p:txBody>
          <a:bodyPr/>
          <a:lstStyle/>
          <a:p>
            <a:r>
              <a:rPr lang="en-US" sz="2600" b="1" dirty="0">
                <a:solidFill>
                  <a:schemeClr val="accent6">
                    <a:lumMod val="75000"/>
                  </a:schemeClr>
                </a:solidFill>
              </a:rPr>
              <a:t>Department School of </a:t>
            </a:r>
            <a:br>
              <a:rPr lang="en-US" sz="2600" b="1" dirty="0">
                <a:solidFill>
                  <a:schemeClr val="accent6">
                    <a:lumMod val="75000"/>
                  </a:schemeClr>
                </a:solidFill>
              </a:rPr>
            </a:br>
            <a:r>
              <a:rPr lang="en-US" sz="2600" b="1" dirty="0">
                <a:solidFill>
                  <a:schemeClr val="accent6">
                    <a:lumMod val="75000"/>
                  </a:schemeClr>
                </a:solidFill>
              </a:rPr>
              <a:t>Information and Communication Technologies</a:t>
            </a:r>
            <a:endParaRPr lang="hr-HR" sz="2800" dirty="0">
              <a:solidFill>
                <a:schemeClr val="accent6">
                  <a:lumMod val="75000"/>
                </a:schemeClr>
              </a:solidFill>
            </a:endParaRPr>
          </a:p>
        </p:txBody>
      </p:sp>
      <p:sp>
        <p:nvSpPr>
          <p:cNvPr id="2" name="Content Placeholder 8">
            <a:extLst>
              <a:ext uri="{FF2B5EF4-FFF2-40B4-BE49-F238E27FC236}">
                <a16:creationId xmlns:a16="http://schemas.microsoft.com/office/drawing/2014/main" id="{64714664-23B7-4FB4-EC20-C6370D9A419C}"/>
              </a:ext>
            </a:extLst>
          </p:cNvPr>
          <p:cNvSpPr>
            <a:spLocks noGrp="1"/>
          </p:cNvSpPr>
          <p:nvPr>
            <p:ph idx="1"/>
          </p:nvPr>
        </p:nvSpPr>
        <p:spPr>
          <a:xfrm>
            <a:off x="383177" y="3074682"/>
            <a:ext cx="8397533" cy="2910263"/>
          </a:xfrm>
        </p:spPr>
        <p:txBody>
          <a:bodyPr/>
          <a:lstStyle/>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Communication Technologies</a:t>
            </a: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Internet Technologies</a:t>
            </a: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Postal Logistics Systems</a:t>
            </a:r>
          </a:p>
          <a:p>
            <a:pPr marL="457200" indent="-457200">
              <a:spcBef>
                <a:spcPct val="0"/>
              </a:spcBef>
              <a:buFont typeface="+mj-lt"/>
              <a:buAutoNum type="arabicPeriod"/>
            </a:pPr>
            <a:r>
              <a:rPr lang="en-US" sz="2000" dirty="0">
                <a:solidFill>
                  <a:schemeClr val="accent6">
                    <a:lumMod val="75000"/>
                  </a:schemeClr>
                </a:solidFill>
                <a:latin typeface="+mj-lt"/>
                <a:ea typeface="+mj-ea"/>
                <a:cs typeface="+mj-cs"/>
              </a:rPr>
              <a:t>Banking and Business Informatics</a:t>
            </a:r>
          </a:p>
        </p:txBody>
      </p:sp>
      <p:sp>
        <p:nvSpPr>
          <p:cNvPr id="5" name="Title 1">
            <a:extLst>
              <a:ext uri="{FF2B5EF4-FFF2-40B4-BE49-F238E27FC236}">
                <a16:creationId xmlns:a16="http://schemas.microsoft.com/office/drawing/2014/main" id="{97F430BA-FD01-1B18-DEAD-6916CAE28886}"/>
              </a:ext>
            </a:extLst>
          </p:cNvPr>
          <p:cNvSpPr txBox="1">
            <a:spLocks/>
          </p:cNvSpPr>
          <p:nvPr/>
        </p:nvSpPr>
        <p:spPr bwMode="auto">
          <a:xfrm>
            <a:off x="383177" y="2381029"/>
            <a:ext cx="6855335" cy="46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457200" indent="-457200" algn="l">
              <a:buFont typeface="Arial" panose="020B0604020202020204" pitchFamily="34" charset="0"/>
              <a:buChar char="•"/>
            </a:pPr>
            <a:r>
              <a:rPr lang="sr-Latn-RS" sz="2000" b="1" kern="0" dirty="0">
                <a:solidFill>
                  <a:schemeClr val="accent6">
                    <a:lumMod val="75000"/>
                  </a:schemeClr>
                </a:solidFill>
              </a:rPr>
              <a:t>Undergraduate</a:t>
            </a:r>
            <a:r>
              <a:rPr lang="sr-Latn-RS" sz="2000" kern="0" dirty="0">
                <a:solidFill>
                  <a:schemeClr val="accent6">
                    <a:lumMod val="75000"/>
                  </a:schemeClr>
                </a:solidFill>
              </a:rPr>
              <a:t> applied studies (180 ECTS)</a:t>
            </a:r>
            <a:endParaRPr lang="hr-HR" sz="2000" kern="0" dirty="0">
              <a:solidFill>
                <a:schemeClr val="accent6">
                  <a:lumMod val="75000"/>
                </a:schemeClr>
              </a:solidFill>
            </a:endParaRPr>
          </a:p>
        </p:txBody>
      </p:sp>
      <p:pic>
        <p:nvPicPr>
          <p:cNvPr id="13" name="Picture 12"/>
          <p:cNvPicPr>
            <a:picLocks noChangeAspect="1"/>
          </p:cNvPicPr>
          <p:nvPr/>
        </p:nvPicPr>
        <p:blipFill>
          <a:blip r:embed="rId4"/>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08160B7C-CC62-3F17-1DA7-910C4654B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212042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954AF-D11F-F524-828E-FF5EE1B0CE6E}"/>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7A197FA0-104A-BEB4-B140-83F4D118877B}"/>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674CF9D7-7E18-0E11-DF37-51AF9DECBC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7</a:t>
            </a:fld>
            <a:endParaRPr lang="en-US" altLang="en-US" sz="1400" dirty="0"/>
          </a:p>
        </p:txBody>
      </p:sp>
      <p:pic>
        <p:nvPicPr>
          <p:cNvPr id="4" name="Picture 3">
            <a:extLst>
              <a:ext uri="{FF2B5EF4-FFF2-40B4-BE49-F238E27FC236}">
                <a16:creationId xmlns:a16="http://schemas.microsoft.com/office/drawing/2014/main" id="{C069EAF7-3E31-DF91-6D3F-0B821A7D134B}"/>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550F915D-7F32-C4A6-C1F7-632DC3AD1E7C}"/>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2ECEAE00-2703-363E-E77D-10ECB7250181}"/>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60F96800-9D9F-8B06-7FA0-C46E9FB88B65}"/>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Communication Technologies</a:t>
            </a:r>
          </a:p>
        </p:txBody>
      </p:sp>
      <p:sp>
        <p:nvSpPr>
          <p:cNvPr id="2" name="Content Placeholder 8">
            <a:extLst>
              <a:ext uri="{FF2B5EF4-FFF2-40B4-BE49-F238E27FC236}">
                <a16:creationId xmlns:a16="http://schemas.microsoft.com/office/drawing/2014/main" id="{DEF4B897-26AE-A80C-BDEA-4A28096A2216}"/>
              </a:ext>
            </a:extLst>
          </p:cNvPr>
          <p:cNvSpPr>
            <a:spLocks noGrp="1"/>
          </p:cNvSpPr>
          <p:nvPr>
            <p:ph idx="1"/>
          </p:nvPr>
        </p:nvSpPr>
        <p:spPr>
          <a:xfrm>
            <a:off x="67103" y="2186748"/>
            <a:ext cx="9076897" cy="2910263"/>
          </a:xfrm>
        </p:spPr>
        <p:txBody>
          <a:bodyPr/>
          <a:lstStyle/>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The study </a:t>
            </a:r>
            <a:r>
              <a:rPr lang="en-US" sz="1800" dirty="0" err="1">
                <a:solidFill>
                  <a:schemeClr val="accent6">
                    <a:lumMod val="75000"/>
                  </a:schemeClr>
                </a:solidFill>
                <a:latin typeface="+mj-lt"/>
                <a:ea typeface="+mj-ea"/>
                <a:cs typeface="+mj-cs"/>
              </a:rPr>
              <a:t>programme</a:t>
            </a:r>
            <a:r>
              <a:rPr lang="en-US" sz="1800" dirty="0">
                <a:solidFill>
                  <a:schemeClr val="accent6">
                    <a:lumMod val="75000"/>
                  </a:schemeClr>
                </a:solidFill>
                <a:latin typeface="+mj-lt"/>
                <a:ea typeface="+mj-ea"/>
                <a:cs typeface="+mj-cs"/>
              </a:rPr>
              <a:t> of Communication Technologies is realized through two modules: System Engineering and Engineering Management. In the first year of studies, all students have the same courses, and then, in the second year of studies, students choose the module which enables them to acquire knowledge in the branch of communication technologies that best suits their interests.</a:t>
            </a:r>
          </a:p>
          <a:p>
            <a:pPr marL="457200" indent="-457200">
              <a:spcBef>
                <a:spcPct val="0"/>
              </a:spcBef>
              <a:buFont typeface="+mj-lt"/>
              <a:buAutoNum type="arabicPeriod"/>
            </a:pPr>
            <a:endParaRPr lang="en-US" sz="1800" dirty="0">
              <a:solidFill>
                <a:schemeClr val="accent6">
                  <a:lumMod val="75000"/>
                </a:schemeClr>
              </a:solidFill>
              <a:latin typeface="+mj-lt"/>
              <a:ea typeface="+mj-ea"/>
              <a:cs typeface="+mj-cs"/>
            </a:endParaRPr>
          </a:p>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The aim of the study </a:t>
            </a:r>
            <a:r>
              <a:rPr lang="en-US" sz="1800" dirty="0" err="1">
                <a:solidFill>
                  <a:schemeClr val="accent6">
                    <a:lumMod val="75000"/>
                  </a:schemeClr>
                </a:solidFill>
                <a:latin typeface="+mj-lt"/>
                <a:ea typeface="+mj-ea"/>
                <a:cs typeface="+mj-cs"/>
              </a:rPr>
              <a:t>programme</a:t>
            </a:r>
            <a:r>
              <a:rPr lang="en-US" sz="1800" dirty="0">
                <a:solidFill>
                  <a:schemeClr val="accent6">
                    <a:lumMod val="75000"/>
                  </a:schemeClr>
                </a:solidFill>
                <a:latin typeface="+mj-lt"/>
                <a:ea typeface="+mj-ea"/>
                <a:cs typeface="+mj-cs"/>
              </a:rPr>
              <a:t> of Communication Technologies is to train qualified and competent personnel who are committed to professional excellence in: maintaining landline and mobile communication networks, sensor networks, electronic and optical communication devices; management and selling of communication services and devices; use of telecommunication measuring equipment; jobs related to electronic media and technical support in a TV studio.</a:t>
            </a:r>
          </a:p>
        </p:txBody>
      </p:sp>
      <p:pic>
        <p:nvPicPr>
          <p:cNvPr id="13" name="Picture 12">
            <a:extLst>
              <a:ext uri="{FF2B5EF4-FFF2-40B4-BE49-F238E27FC236}">
                <a16:creationId xmlns:a16="http://schemas.microsoft.com/office/drawing/2014/main" id="{69A3F665-8E2C-FE5A-6DA7-98DA5EEFA181}"/>
              </a:ext>
            </a:extLst>
          </p:cNvPr>
          <p:cNvPicPr>
            <a:picLocks noChangeAspect="1"/>
          </p:cNvPicPr>
          <p:nvPr/>
        </p:nvPicPr>
        <p:blipFill>
          <a:blip r:embed="rId4"/>
          <a:stretch>
            <a:fillRect/>
          </a:stretch>
        </p:blipFill>
        <p:spPr>
          <a:xfrm>
            <a:off x="1" y="62552"/>
            <a:ext cx="2465293" cy="804258"/>
          </a:xfrm>
          <a:prstGeom prst="rect">
            <a:avLst/>
          </a:prstGeom>
        </p:spPr>
      </p:pic>
      <p:pic>
        <p:nvPicPr>
          <p:cNvPr id="6" name="Picture 5">
            <a:extLst>
              <a:ext uri="{FF2B5EF4-FFF2-40B4-BE49-F238E27FC236}">
                <a16:creationId xmlns:a16="http://schemas.microsoft.com/office/drawing/2014/main" id="{52675F13-3404-55FD-B83E-A70AE28478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9257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41EEB-5A90-5970-461D-307A0D00FDB3}"/>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F15F7AC0-9274-ED91-CA66-0261B7ECD841}"/>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70B5F222-F52C-E336-A709-AFF27DF7E2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8</a:t>
            </a:fld>
            <a:endParaRPr lang="en-US" altLang="en-US" sz="1400" dirty="0"/>
          </a:p>
        </p:txBody>
      </p:sp>
      <p:pic>
        <p:nvPicPr>
          <p:cNvPr id="4" name="Picture 3">
            <a:extLst>
              <a:ext uri="{FF2B5EF4-FFF2-40B4-BE49-F238E27FC236}">
                <a16:creationId xmlns:a16="http://schemas.microsoft.com/office/drawing/2014/main" id="{2650D2DF-6845-6A6B-A086-FA14668F5E21}"/>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DE291691-4E60-AEDD-1E84-156E7A86DC91}"/>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F12749C1-7A07-463F-5756-05D81A7D91AC}"/>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84637279-0170-EC23-2F53-2F34E3B48AAA}"/>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Communication Technologies</a:t>
            </a:r>
          </a:p>
        </p:txBody>
      </p:sp>
      <p:sp>
        <p:nvSpPr>
          <p:cNvPr id="2" name="Content Placeholder 8">
            <a:extLst>
              <a:ext uri="{FF2B5EF4-FFF2-40B4-BE49-F238E27FC236}">
                <a16:creationId xmlns:a16="http://schemas.microsoft.com/office/drawing/2014/main" id="{8C455555-C103-19B6-9199-BF23A3DA62EC}"/>
              </a:ext>
            </a:extLst>
          </p:cNvPr>
          <p:cNvSpPr>
            <a:spLocks noGrp="1"/>
          </p:cNvSpPr>
          <p:nvPr>
            <p:ph idx="1"/>
          </p:nvPr>
        </p:nvSpPr>
        <p:spPr>
          <a:xfrm>
            <a:off x="67103" y="2021374"/>
            <a:ext cx="9076897" cy="2910263"/>
          </a:xfrm>
        </p:spPr>
        <p:txBody>
          <a:bodyPr/>
          <a:lstStyle/>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The objectives of Communication Technologies study program are to qualify professional and competent personnel for the purpose of:</a:t>
            </a:r>
          </a:p>
          <a:p>
            <a:pPr marL="0" indent="0">
              <a:spcBef>
                <a:spcPct val="0"/>
              </a:spcBef>
              <a:buNone/>
            </a:pPr>
            <a:endParaRPr lang="en-US" sz="1800" dirty="0">
              <a:solidFill>
                <a:schemeClr val="accent6">
                  <a:lumMod val="75000"/>
                </a:schemeClr>
              </a:solidFill>
              <a:latin typeface="+mj-lt"/>
              <a:ea typeface="+mj-ea"/>
              <a:cs typeface="+mj-cs"/>
            </a:endParaRPr>
          </a:p>
          <a:p>
            <a:pPr>
              <a:spcBef>
                <a:spcPct val="0"/>
              </a:spcBef>
            </a:pPr>
            <a:r>
              <a:rPr lang="en-US" sz="1800" dirty="0">
                <a:solidFill>
                  <a:schemeClr val="accent6">
                    <a:lumMod val="75000"/>
                  </a:schemeClr>
                </a:solidFill>
                <a:latin typeface="+mj-lt"/>
                <a:ea typeface="+mj-ea"/>
                <a:cs typeface="+mj-cs"/>
              </a:rPr>
              <a:t>implementation and maintenance of communication equipment by applying up-to-date technical methods, specialized software tools and up-to-date network technologies, primarily in the existing landline and mobile communication networks, sensor networks and new generation networks;</a:t>
            </a:r>
          </a:p>
          <a:p>
            <a:pPr>
              <a:spcBef>
                <a:spcPct val="0"/>
              </a:spcBef>
            </a:pPr>
            <a:r>
              <a:rPr lang="en-US" sz="1800" dirty="0">
                <a:solidFill>
                  <a:schemeClr val="accent6">
                    <a:lumMod val="75000"/>
                  </a:schemeClr>
                </a:solidFill>
                <a:latin typeface="+mj-lt"/>
                <a:ea typeface="+mj-ea"/>
                <a:cs typeface="+mj-cs"/>
              </a:rPr>
              <a:t>introduction, monitoring and maintenance of a large number of user services, as well as acquiring skills in the field of engineering management and multimedia communication.</a:t>
            </a:r>
          </a:p>
          <a:p>
            <a:pPr>
              <a:spcBef>
                <a:spcPct val="0"/>
              </a:spcBef>
            </a:pPr>
            <a:endParaRPr lang="en-US" sz="1800" dirty="0">
              <a:solidFill>
                <a:schemeClr val="accent6">
                  <a:lumMod val="75000"/>
                </a:schemeClr>
              </a:solidFill>
              <a:latin typeface="+mj-lt"/>
              <a:ea typeface="+mj-ea"/>
              <a:cs typeface="+mj-cs"/>
            </a:endParaRPr>
          </a:p>
          <a:p>
            <a:pPr>
              <a:spcBef>
                <a:spcPct val="0"/>
              </a:spcBef>
            </a:pPr>
            <a:r>
              <a:rPr lang="en-US" sz="1800" dirty="0">
                <a:solidFill>
                  <a:schemeClr val="accent6">
                    <a:lumMod val="75000"/>
                  </a:schemeClr>
                </a:solidFill>
                <a:latin typeface="+mj-lt"/>
                <a:ea typeface="+mj-ea"/>
                <a:cs typeface="+mj-cs"/>
              </a:rPr>
              <a:t>More details on website: </a:t>
            </a:r>
            <a:r>
              <a:rPr lang="en-US" sz="1800" dirty="0">
                <a:solidFill>
                  <a:srgbClr val="000099"/>
                </a:solidFill>
                <a:latin typeface="+mj-lt"/>
                <a:ea typeface="+mj-ea"/>
                <a:cs typeface="+mj-cs"/>
                <a:hlinkClick r:id="rId4">
                  <a:extLst>
                    <a:ext uri="{A12FA001-AC4F-418D-AE19-62706E023703}">
                      <ahyp:hlinkClr xmlns:ahyp="http://schemas.microsoft.com/office/drawing/2018/hyperlinkcolor" val="tx"/>
                    </a:ext>
                  </a:extLst>
                </a:hlinkClick>
              </a:rPr>
              <a:t>https://en.ict.edu.rs/studies/undergraduate-studies/communication-technologies</a:t>
            </a:r>
            <a:endParaRPr lang="en-US" sz="1800" dirty="0">
              <a:solidFill>
                <a:srgbClr val="000099"/>
              </a:solidFill>
              <a:latin typeface="+mj-lt"/>
              <a:ea typeface="+mj-ea"/>
              <a:cs typeface="+mj-cs"/>
            </a:endParaRPr>
          </a:p>
        </p:txBody>
      </p:sp>
      <p:pic>
        <p:nvPicPr>
          <p:cNvPr id="13" name="Picture 12">
            <a:extLst>
              <a:ext uri="{FF2B5EF4-FFF2-40B4-BE49-F238E27FC236}">
                <a16:creationId xmlns:a16="http://schemas.microsoft.com/office/drawing/2014/main" id="{512D5B47-96BE-B618-8050-F35530869FC5}"/>
              </a:ext>
            </a:extLst>
          </p:cNvPr>
          <p:cNvPicPr>
            <a:picLocks noChangeAspect="1"/>
          </p:cNvPicPr>
          <p:nvPr/>
        </p:nvPicPr>
        <p:blipFill>
          <a:blip r:embed="rId5"/>
          <a:stretch>
            <a:fillRect/>
          </a:stretch>
        </p:blipFill>
        <p:spPr>
          <a:xfrm>
            <a:off x="1" y="62552"/>
            <a:ext cx="2465293" cy="804258"/>
          </a:xfrm>
          <a:prstGeom prst="rect">
            <a:avLst/>
          </a:prstGeom>
        </p:spPr>
      </p:pic>
      <p:pic>
        <p:nvPicPr>
          <p:cNvPr id="6" name="Picture 5">
            <a:extLst>
              <a:ext uri="{FF2B5EF4-FFF2-40B4-BE49-F238E27FC236}">
                <a16:creationId xmlns:a16="http://schemas.microsoft.com/office/drawing/2014/main" id="{799AF6D2-D73B-79F7-9369-D68F94E61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214890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5789-1CB6-DBA8-FD21-8E2A5D9EACB7}"/>
            </a:ext>
          </a:extLst>
        </p:cNvPr>
        <p:cNvGrpSpPr/>
        <p:nvPr/>
      </p:nvGrpSpPr>
      <p:grpSpPr>
        <a:xfrm>
          <a:off x="0" y="0"/>
          <a:ext cx="0" cy="0"/>
          <a:chOff x="0" y="0"/>
          <a:chExt cx="0" cy="0"/>
        </a:xfrm>
      </p:grpSpPr>
      <p:sp>
        <p:nvSpPr>
          <p:cNvPr id="2050" name="Line 17">
            <a:extLst>
              <a:ext uri="{FF2B5EF4-FFF2-40B4-BE49-F238E27FC236}">
                <a16:creationId xmlns:a16="http://schemas.microsoft.com/office/drawing/2014/main" id="{814F10D0-F920-FF94-5AA1-54AB9108ED7E}"/>
              </a:ext>
            </a:extLst>
          </p:cNvPr>
          <p:cNvSpPr>
            <a:spLocks noChangeShapeType="1"/>
          </p:cNvSpPr>
          <p:nvPr/>
        </p:nvSpPr>
        <p:spPr bwMode="auto">
          <a:xfrm>
            <a:off x="0" y="1052348"/>
            <a:ext cx="9144000" cy="0"/>
          </a:xfrm>
          <a:prstGeom prst="line">
            <a:avLst/>
          </a:prstGeom>
          <a:ln w="38100">
            <a:solidFill>
              <a:srgbClr val="C00000"/>
            </a:solidFill>
            <a:headEnd/>
            <a:tailEnd/>
          </a:ln>
        </p:spPr>
        <p:style>
          <a:lnRef idx="1">
            <a:schemeClr val="accent2"/>
          </a:lnRef>
          <a:fillRef idx="0">
            <a:schemeClr val="accent2"/>
          </a:fillRef>
          <a:effectRef idx="0">
            <a:schemeClr val="accent2"/>
          </a:effectRef>
          <a:fontRef idx="minor">
            <a:schemeClr val="tx1"/>
          </a:fontRef>
        </p:style>
        <p:txBody>
          <a:bodyPr/>
          <a:lstStyle/>
          <a:p>
            <a:endParaRPr lang="en-US" dirty="0"/>
          </a:p>
        </p:txBody>
      </p:sp>
      <p:sp>
        <p:nvSpPr>
          <p:cNvPr id="2055" name="Slide Number Placeholder 2">
            <a:extLst>
              <a:ext uri="{FF2B5EF4-FFF2-40B4-BE49-F238E27FC236}">
                <a16:creationId xmlns:a16="http://schemas.microsoft.com/office/drawing/2014/main" id="{AD8C9070-A93C-0AD7-C056-6A94C3C554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fld id="{E7432A94-D470-44A6-8F23-C6949BA55821}" type="slidenum">
              <a:rPr lang="en-US" altLang="en-US" sz="1400" smtClean="0"/>
              <a:pPr/>
              <a:t>9</a:t>
            </a:fld>
            <a:endParaRPr lang="en-US" altLang="en-US" sz="1400" dirty="0"/>
          </a:p>
        </p:txBody>
      </p:sp>
      <p:pic>
        <p:nvPicPr>
          <p:cNvPr id="4" name="Picture 3">
            <a:extLst>
              <a:ext uri="{FF2B5EF4-FFF2-40B4-BE49-F238E27FC236}">
                <a16:creationId xmlns:a16="http://schemas.microsoft.com/office/drawing/2014/main" id="{662C538B-BE50-5879-D6EC-EBA576FD55E1}"/>
              </a:ext>
            </a:extLst>
          </p:cNvPr>
          <p:cNvPicPr>
            <a:picLocks noChangeAspect="1"/>
          </p:cNvPicPr>
          <p:nvPr/>
        </p:nvPicPr>
        <p:blipFill>
          <a:blip r:embed="rId3"/>
          <a:stretch>
            <a:fillRect/>
          </a:stretch>
        </p:blipFill>
        <p:spPr>
          <a:xfrm>
            <a:off x="6444227" y="62550"/>
            <a:ext cx="2455944" cy="867467"/>
          </a:xfrm>
          <a:prstGeom prst="rect">
            <a:avLst/>
          </a:prstGeom>
        </p:spPr>
      </p:pic>
      <p:cxnSp>
        <p:nvCxnSpPr>
          <p:cNvPr id="11" name="Straight Connector 10">
            <a:extLst>
              <a:ext uri="{FF2B5EF4-FFF2-40B4-BE49-F238E27FC236}">
                <a16:creationId xmlns:a16="http://schemas.microsoft.com/office/drawing/2014/main" id="{0696714D-9753-DC49-354D-9B4ECA076059}"/>
              </a:ext>
            </a:extLst>
          </p:cNvPr>
          <p:cNvCxnSpPr/>
          <p:nvPr/>
        </p:nvCxnSpPr>
        <p:spPr bwMode="auto">
          <a:xfrm>
            <a:off x="-3396" y="6070763"/>
            <a:ext cx="9144000" cy="103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FDE2964A-9B57-9659-09E9-AE7827D1F908}"/>
              </a:ext>
            </a:extLst>
          </p:cNvPr>
          <p:cNvSpPr txBox="1"/>
          <p:nvPr/>
        </p:nvSpPr>
        <p:spPr>
          <a:xfrm>
            <a:off x="67103" y="6116575"/>
            <a:ext cx="8955155" cy="646331"/>
          </a:xfrm>
          <a:prstGeom prst="rect">
            <a:avLst/>
          </a:prstGeom>
          <a:noFill/>
        </p:spPr>
        <p:txBody>
          <a:bodyPr wrap="square" rtlCol="0">
            <a:spAutoFit/>
          </a:bodyPr>
          <a:lstStyle/>
          <a:p>
            <a:r>
              <a:rPr lang="en-US" sz="1200" b="1" dirty="0">
                <a:solidFill>
                  <a:schemeClr val="accent6">
                    <a:lumMod val="75000"/>
                  </a:schemeClr>
                </a:solidFill>
                <a:latin typeface="+mj-lt"/>
              </a:rPr>
              <a:t>Network of centers for regional short study programs in the countries of the Western Balkans</a:t>
            </a:r>
            <a:endParaRPr lang="sr-Latn-BA" sz="1200" b="1" dirty="0">
              <a:solidFill>
                <a:schemeClr val="accent6">
                  <a:lumMod val="75000"/>
                </a:schemeClr>
              </a:solidFill>
              <a:latin typeface="+mj-lt"/>
            </a:endParaRPr>
          </a:p>
          <a:p>
            <a:r>
              <a:rPr lang="en-GB" sz="1200" b="1" dirty="0">
                <a:solidFill>
                  <a:schemeClr val="accent6">
                    <a:lumMod val="75000"/>
                  </a:schemeClr>
                </a:solidFill>
                <a:latin typeface="+mj-lt"/>
              </a:rPr>
              <a:t>Call:</a:t>
            </a:r>
            <a:r>
              <a:rPr lang="en-GB" sz="1200" dirty="0">
                <a:solidFill>
                  <a:schemeClr val="accent6">
                    <a:lumMod val="75000"/>
                  </a:schemeClr>
                </a:solidFill>
                <a:latin typeface="+mj-lt"/>
              </a:rPr>
              <a:t> ERASMUS-EDU-2023-CBHE</a:t>
            </a:r>
            <a:endParaRPr lang="sr-Latn-BA" sz="1200" dirty="0">
              <a:solidFill>
                <a:schemeClr val="accent6">
                  <a:lumMod val="75000"/>
                </a:schemeClr>
              </a:solidFill>
              <a:latin typeface="+mj-lt"/>
            </a:endParaRPr>
          </a:p>
          <a:p>
            <a:r>
              <a:rPr lang="en-GB" sz="1200" b="1" dirty="0">
                <a:solidFill>
                  <a:schemeClr val="accent6">
                    <a:lumMod val="75000"/>
                  </a:schemeClr>
                </a:solidFill>
                <a:latin typeface="+mj-lt"/>
              </a:rPr>
              <a:t>Project number: </a:t>
            </a:r>
            <a:r>
              <a:rPr lang="en-GB" sz="1200" dirty="0">
                <a:solidFill>
                  <a:schemeClr val="accent6">
                    <a:lumMod val="75000"/>
                  </a:schemeClr>
                </a:solidFill>
                <a:latin typeface="+mj-lt"/>
              </a:rPr>
              <a:t>101128813</a:t>
            </a:r>
            <a:endParaRPr lang="en-GB" dirty="0">
              <a:solidFill>
                <a:schemeClr val="accent6">
                  <a:lumMod val="75000"/>
                </a:schemeClr>
              </a:solidFill>
            </a:endParaRPr>
          </a:p>
        </p:txBody>
      </p:sp>
      <p:sp>
        <p:nvSpPr>
          <p:cNvPr id="8" name="Title 1">
            <a:extLst>
              <a:ext uri="{FF2B5EF4-FFF2-40B4-BE49-F238E27FC236}">
                <a16:creationId xmlns:a16="http://schemas.microsoft.com/office/drawing/2014/main" id="{063DD801-FB08-5E22-2399-F9505610D6BF}"/>
              </a:ext>
            </a:extLst>
          </p:cNvPr>
          <p:cNvSpPr>
            <a:spLocks noGrp="1"/>
          </p:cNvSpPr>
          <p:nvPr>
            <p:ph type="title"/>
          </p:nvPr>
        </p:nvSpPr>
        <p:spPr>
          <a:xfrm>
            <a:off x="67103" y="1087857"/>
            <a:ext cx="9076897" cy="857484"/>
          </a:xfrm>
        </p:spPr>
        <p:txBody>
          <a:bodyPr/>
          <a:lstStyle/>
          <a:p>
            <a:pPr>
              <a:spcBef>
                <a:spcPct val="0"/>
              </a:spcBef>
            </a:pPr>
            <a:r>
              <a:rPr lang="en-US" sz="2800" b="1" dirty="0">
                <a:solidFill>
                  <a:schemeClr val="accent6">
                    <a:lumMod val="75000"/>
                  </a:schemeClr>
                </a:solidFill>
                <a:latin typeface="+mj-lt"/>
                <a:ea typeface="+mj-ea"/>
                <a:cs typeface="+mj-cs"/>
              </a:rPr>
              <a:t>Internet Technologies</a:t>
            </a:r>
          </a:p>
        </p:txBody>
      </p:sp>
      <p:sp>
        <p:nvSpPr>
          <p:cNvPr id="2" name="Content Placeholder 8">
            <a:extLst>
              <a:ext uri="{FF2B5EF4-FFF2-40B4-BE49-F238E27FC236}">
                <a16:creationId xmlns:a16="http://schemas.microsoft.com/office/drawing/2014/main" id="{265E36C5-E595-A279-0438-4EE8CEBF497E}"/>
              </a:ext>
            </a:extLst>
          </p:cNvPr>
          <p:cNvSpPr>
            <a:spLocks noGrp="1"/>
          </p:cNvSpPr>
          <p:nvPr>
            <p:ph idx="1"/>
          </p:nvPr>
        </p:nvSpPr>
        <p:spPr>
          <a:xfrm>
            <a:off x="-3395" y="2021376"/>
            <a:ext cx="9147396" cy="2910263"/>
          </a:xfrm>
        </p:spPr>
        <p:txBody>
          <a:bodyPr/>
          <a:lstStyle/>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The aim of the study </a:t>
            </a:r>
            <a:r>
              <a:rPr lang="en-US" sz="1800" dirty="0" err="1">
                <a:solidFill>
                  <a:schemeClr val="accent6">
                    <a:lumMod val="75000"/>
                  </a:schemeClr>
                </a:solidFill>
                <a:latin typeface="+mj-lt"/>
                <a:ea typeface="+mj-ea"/>
                <a:cs typeface="+mj-cs"/>
              </a:rPr>
              <a:t>programme</a:t>
            </a:r>
            <a:r>
              <a:rPr lang="en-US" sz="1800" dirty="0">
                <a:solidFill>
                  <a:schemeClr val="accent6">
                    <a:lumMod val="75000"/>
                  </a:schemeClr>
                </a:solidFill>
                <a:latin typeface="+mj-lt"/>
                <a:ea typeface="+mj-ea"/>
                <a:cs typeface="+mj-cs"/>
              </a:rPr>
              <a:t> of Internet Technologies is to enable students to perform jobs in the fields of computer networks, databases, programming and web programming. The study </a:t>
            </a:r>
            <a:r>
              <a:rPr lang="en-US" sz="1800" dirty="0" err="1">
                <a:solidFill>
                  <a:schemeClr val="accent6">
                    <a:lumMod val="75000"/>
                  </a:schemeClr>
                </a:solidFill>
                <a:latin typeface="+mj-lt"/>
                <a:ea typeface="+mj-ea"/>
                <a:cs typeface="+mj-cs"/>
              </a:rPr>
              <a:t>programme</a:t>
            </a:r>
            <a:r>
              <a:rPr lang="en-US" sz="1800" dirty="0">
                <a:solidFill>
                  <a:schemeClr val="accent6">
                    <a:lumMod val="75000"/>
                  </a:schemeClr>
                </a:solidFill>
                <a:latin typeface="+mj-lt"/>
                <a:ea typeface="+mj-ea"/>
                <a:cs typeface="+mj-cs"/>
              </a:rPr>
              <a:t> of Internet Technologies has four modules which students choose in the second year of their studies in accordance with their own interests. These modules are established to meet the needs for different types of professionals in the field of ICT. The student can choose one of the following modules: Web Programming, Computer Network Administration, Medical Informatics and Information Technologies</a:t>
            </a:r>
          </a:p>
          <a:p>
            <a:pPr marL="457200" indent="-457200">
              <a:spcBef>
                <a:spcPct val="0"/>
              </a:spcBef>
              <a:buFont typeface="+mj-lt"/>
              <a:buAutoNum type="arabicPeriod"/>
            </a:pPr>
            <a:endParaRPr lang="en-US" sz="1800" dirty="0">
              <a:solidFill>
                <a:schemeClr val="accent6">
                  <a:lumMod val="75000"/>
                </a:schemeClr>
              </a:solidFill>
              <a:latin typeface="+mj-lt"/>
              <a:ea typeface="+mj-ea"/>
              <a:cs typeface="+mj-cs"/>
            </a:endParaRPr>
          </a:p>
          <a:p>
            <a:pPr marL="457200" indent="-457200">
              <a:spcBef>
                <a:spcPct val="0"/>
              </a:spcBef>
              <a:buFont typeface="+mj-lt"/>
              <a:buAutoNum type="arabicPeriod"/>
            </a:pPr>
            <a:r>
              <a:rPr lang="en-US" sz="1800" dirty="0">
                <a:solidFill>
                  <a:schemeClr val="accent6">
                    <a:lumMod val="75000"/>
                  </a:schemeClr>
                </a:solidFill>
                <a:latin typeface="+mj-lt"/>
                <a:ea typeface="+mj-ea"/>
                <a:cs typeface="+mj-cs"/>
              </a:rPr>
              <a:t>Therefore, upon completion of the studies, students can opt to work as a: computer network administrator, system engineer, database administrator, programmer or web programmer.  In the first year of studies, which lasts for three trimesters, all students have the same compulsory courses in the field of computer networks, databases and programming. Then, from the second year of studies the students choose one of the four modules.</a:t>
            </a:r>
          </a:p>
        </p:txBody>
      </p:sp>
      <p:pic>
        <p:nvPicPr>
          <p:cNvPr id="13" name="Picture 12">
            <a:extLst>
              <a:ext uri="{FF2B5EF4-FFF2-40B4-BE49-F238E27FC236}">
                <a16:creationId xmlns:a16="http://schemas.microsoft.com/office/drawing/2014/main" id="{7A6615E5-B2E4-F825-ED75-DD3EBE5E1E48}"/>
              </a:ext>
            </a:extLst>
          </p:cNvPr>
          <p:cNvPicPr>
            <a:picLocks noChangeAspect="1"/>
          </p:cNvPicPr>
          <p:nvPr/>
        </p:nvPicPr>
        <p:blipFill>
          <a:blip r:embed="rId4"/>
          <a:stretch>
            <a:fillRect/>
          </a:stretch>
        </p:blipFill>
        <p:spPr>
          <a:xfrm>
            <a:off x="1" y="62552"/>
            <a:ext cx="2465293" cy="804258"/>
          </a:xfrm>
          <a:prstGeom prst="rect">
            <a:avLst/>
          </a:prstGeom>
        </p:spPr>
      </p:pic>
      <p:pic>
        <p:nvPicPr>
          <p:cNvPr id="3" name="Picture 2">
            <a:extLst>
              <a:ext uri="{FF2B5EF4-FFF2-40B4-BE49-F238E27FC236}">
                <a16:creationId xmlns:a16="http://schemas.microsoft.com/office/drawing/2014/main" id="{D6E14DD1-E5E2-E72C-9DDC-0851A1A10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3761" y="1087856"/>
            <a:ext cx="666843" cy="762106"/>
          </a:xfrm>
          <a:prstGeom prst="rect">
            <a:avLst/>
          </a:prstGeom>
        </p:spPr>
      </p:pic>
    </p:spTree>
    <p:extLst>
      <p:ext uri="{BB962C8B-B14F-4D97-AF65-F5344CB8AC3E}">
        <p14:creationId xmlns:p14="http://schemas.microsoft.com/office/powerpoint/2010/main" val="235698991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30290</TotalTime>
  <Words>2800</Words>
  <Application>Microsoft Office PowerPoint</Application>
  <PresentationFormat>On-screen Show (4:3)</PresentationFormat>
  <Paragraphs>228</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Default Design</vt:lpstr>
      <vt:lpstr>PowerPoint Presentation</vt:lpstr>
      <vt:lpstr>Department School of  Information and Communication Technologies</vt:lpstr>
      <vt:lpstr>ICT History</vt:lpstr>
      <vt:lpstr>ICT History</vt:lpstr>
      <vt:lpstr>Department School of  Information and Communication Technologies</vt:lpstr>
      <vt:lpstr>Department School of  Information and Communication Technologies</vt:lpstr>
      <vt:lpstr>Communication Technologies</vt:lpstr>
      <vt:lpstr>Communication Technologies</vt:lpstr>
      <vt:lpstr>Internet Technologies</vt:lpstr>
      <vt:lpstr>Internet Technologies</vt:lpstr>
      <vt:lpstr>Postal Logistics Systems</vt:lpstr>
      <vt:lpstr>Postal Logistics Systems</vt:lpstr>
      <vt:lpstr>Banking and Business Informatics</vt:lpstr>
      <vt:lpstr>Banking and Business Informatics</vt:lpstr>
      <vt:lpstr>Department School of  Information and Communication Technologies</vt:lpstr>
      <vt:lpstr>Department School of  Information and Communication Technologies</vt:lpstr>
      <vt:lpstr>Network and Software Engineering</vt:lpstr>
      <vt:lpstr>Network and Software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Department School of  Information and Communication Technologies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Name</dc:creator>
  <cp:lastModifiedBy>Nenad Kojić</cp:lastModifiedBy>
  <cp:revision>998</cp:revision>
  <cp:lastPrinted>2024-01-18T10:10:40Z</cp:lastPrinted>
  <dcterms:created xsi:type="dcterms:W3CDTF">2002-09-26T09:20:06Z</dcterms:created>
  <dcterms:modified xsi:type="dcterms:W3CDTF">2024-03-05T14:31:49Z</dcterms:modified>
</cp:coreProperties>
</file>