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7"/>
  </p:notesMasterIdLst>
  <p:handoutMasterIdLst>
    <p:handoutMasterId r:id="rId18"/>
  </p:handoutMasterIdLst>
  <p:sldIdLst>
    <p:sldId id="591" r:id="rId2"/>
    <p:sldId id="651" r:id="rId3"/>
    <p:sldId id="650" r:id="rId4"/>
    <p:sldId id="652" r:id="rId5"/>
    <p:sldId id="653" r:id="rId6"/>
    <p:sldId id="654" r:id="rId7"/>
    <p:sldId id="656" r:id="rId8"/>
    <p:sldId id="655" r:id="rId9"/>
    <p:sldId id="657" r:id="rId10"/>
    <p:sldId id="658" r:id="rId11"/>
    <p:sldId id="659" r:id="rId12"/>
    <p:sldId id="660" r:id="rId13"/>
    <p:sldId id="663" r:id="rId14"/>
    <p:sldId id="662" r:id="rId15"/>
    <p:sldId id="661" r:id="rId16"/>
  </p:sldIdLst>
  <p:sldSz cx="9144000" cy="6858000" type="screen4x3"/>
  <p:notesSz cx="6797675" cy="9872663"/>
  <p:defaultTextStyle>
    <a:defPPr>
      <a:defRPr lang="en-US"/>
    </a:defPPr>
    <a:lvl1pPr algn="ctr" rtl="0" eaLnBrk="0" fontAlgn="base" hangingPunct="0">
      <a:spcBef>
        <a:spcPct val="0"/>
      </a:spcBef>
      <a:spcAft>
        <a:spcPct val="0"/>
      </a:spcAft>
      <a:defRPr sz="32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32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32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32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DA145"/>
    <a:srgbClr val="189654"/>
    <a:srgbClr val="208E4D"/>
    <a:srgbClr val="FF9933"/>
    <a:srgbClr val="FFCCFF"/>
    <a:srgbClr val="FF99FF"/>
    <a:srgbClr val="FF00FF"/>
    <a:srgbClr val="FF00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7" autoAdjust="0"/>
    <p:restoredTop sz="97417" autoAdjust="0"/>
  </p:normalViewPr>
  <p:slideViewPr>
    <p:cSldViewPr snapToGrid="0">
      <p:cViewPr varScale="1">
        <p:scale>
          <a:sx n="82" d="100"/>
          <a:sy n="82" d="100"/>
        </p:scale>
        <p:origin x="1061" y="58"/>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51" d="100"/>
        <a:sy n="5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4F7F75-6DA1-4F04-A6FC-C0E9A1A28ECE}"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E79A80DD-4967-4ECB-B15C-AED5BC7DFF28}">
      <dgm:prSet custT="1"/>
      <dgm:spPr>
        <a:xfrm>
          <a:off x="340010" y="2024357"/>
          <a:ext cx="1748623" cy="552097"/>
        </a:xfrm>
        <a:prstGeom prst="homePlate">
          <a:avLst>
            <a:gd name="adj" fmla="val 40000"/>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a:buNone/>
          </a:pPr>
          <a:r>
            <a:rPr lang="en-US" sz="2000">
              <a:solidFill>
                <a:sysClr val="window" lastClr="FFFFFF"/>
              </a:solidFill>
              <a:latin typeface="Calibri"/>
              <a:ea typeface="+mn-ea"/>
              <a:cs typeface="+mn-cs"/>
            </a:rPr>
            <a:t>28 July 1997</a:t>
          </a:r>
        </a:p>
      </dgm:t>
    </dgm:pt>
    <dgm:pt modelId="{4E79EFA7-55FD-4A98-AAF0-4F98886611C7}" type="parTrans" cxnId="{2A041615-F648-44ED-8E14-6C10853D916E}">
      <dgm:prSet/>
      <dgm:spPr/>
      <dgm:t>
        <a:bodyPr/>
        <a:lstStyle/>
        <a:p>
          <a:endParaRPr lang="en-US" sz="2400"/>
        </a:p>
      </dgm:t>
    </dgm:pt>
    <dgm:pt modelId="{104E11DD-F81F-438F-B672-D8E3ABFB443A}" type="sibTrans" cxnId="{2A041615-F648-44ED-8E14-6C10853D916E}">
      <dgm:prSet/>
      <dgm:spPr/>
      <dgm:t>
        <a:bodyPr/>
        <a:lstStyle/>
        <a:p>
          <a:endParaRPr lang="en-US" sz="2400"/>
        </a:p>
      </dgm:t>
    </dgm:pt>
    <dgm:pt modelId="{4CAAB74B-3FEF-4985-AF8E-1C15B9BBD6B9}">
      <dgm:prSet custT="1"/>
      <dgm:spPr>
        <a:xfrm>
          <a:off x="0" y="0"/>
          <a:ext cx="2428643" cy="1472260"/>
        </a:xfrm>
        <a:prstGeom prst="rect">
          <a:avLst/>
        </a:prstGeom>
        <a:noFill/>
        <a:ln>
          <a:noFill/>
        </a:ln>
        <a:effectLst/>
      </dgm:spPr>
      <dgm:t>
        <a:bodyPr/>
        <a:lstStyle/>
        <a:p>
          <a:pPr>
            <a:buNone/>
          </a:pPr>
          <a:r>
            <a:rPr lang="en-US" sz="1600" dirty="0">
              <a:solidFill>
                <a:sysClr val="windowText" lastClr="000000">
                  <a:hueOff val="0"/>
                  <a:satOff val="0"/>
                  <a:lumOff val="0"/>
                  <a:alphaOff val="0"/>
                </a:sysClr>
              </a:solidFill>
              <a:latin typeface="Calisto MT" panose="02040603050505030304" pitchFamily="18" charset="0"/>
              <a:ea typeface="+mn-ea"/>
              <a:cs typeface="+mn-cs"/>
            </a:rPr>
            <a:t>University of </a:t>
          </a:r>
          <a:r>
            <a:rPr lang="en-US" sz="1600" dirty="0" err="1">
              <a:solidFill>
                <a:sysClr val="windowText" lastClr="000000">
                  <a:hueOff val="0"/>
                  <a:satOff val="0"/>
                  <a:lumOff val="0"/>
                  <a:alphaOff val="0"/>
                </a:sysClr>
              </a:solidFill>
              <a:latin typeface="Calisto MT" panose="02040603050505030304" pitchFamily="18" charset="0"/>
              <a:ea typeface="+mn-ea"/>
              <a:cs typeface="+mn-cs"/>
            </a:rPr>
            <a:t>Bihać</a:t>
          </a:r>
          <a:r>
            <a:rPr lang="en-US" sz="1600" dirty="0">
              <a:solidFill>
                <a:sysClr val="windowText" lastClr="000000">
                  <a:hueOff val="0"/>
                  <a:satOff val="0"/>
                  <a:lumOff val="0"/>
                  <a:alphaOff val="0"/>
                </a:sysClr>
              </a:solidFill>
              <a:latin typeface="Calisto MT" panose="02040603050505030304" pitchFamily="18" charset="0"/>
              <a:ea typeface="+mn-ea"/>
              <a:cs typeface="+mn-cs"/>
            </a:rPr>
            <a:t> is an accredited public higher education institution established by the Assembly of Una-Sana Canton on 28 July 1997.  </a:t>
          </a:r>
        </a:p>
      </dgm:t>
    </dgm:pt>
    <dgm:pt modelId="{613AE908-6603-4DF5-8176-D2DA7B6C826D}" type="parTrans" cxnId="{B942F763-23FA-4BB4-928F-AB1AB663179D}">
      <dgm:prSet/>
      <dgm:spPr/>
      <dgm:t>
        <a:bodyPr/>
        <a:lstStyle/>
        <a:p>
          <a:endParaRPr lang="en-US" sz="2400"/>
        </a:p>
      </dgm:t>
    </dgm:pt>
    <dgm:pt modelId="{2A4A02E7-6FF1-4F17-A600-C99301FB9F16}" type="sibTrans" cxnId="{B942F763-23FA-4BB4-928F-AB1AB663179D}">
      <dgm:prSet/>
      <dgm:spPr/>
      <dgm:t>
        <a:bodyPr/>
        <a:lstStyle/>
        <a:p>
          <a:endParaRPr lang="en-US" sz="2400"/>
        </a:p>
      </dgm:t>
    </dgm:pt>
    <dgm:pt modelId="{4E1F7693-4058-4F3D-A00E-1B40D42615AE}">
      <dgm:prSet custT="1"/>
      <dgm:spPr>
        <a:xfrm rot="10800000">
          <a:off x="2768653" y="2024357"/>
          <a:ext cx="1748623" cy="552097"/>
        </a:xfrm>
        <a:prstGeom prst="homePlate">
          <a:avLst>
            <a:gd name="adj" fmla="val 40000"/>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a:buNone/>
          </a:pPr>
          <a:r>
            <a:rPr lang="en-US" sz="2000" dirty="0">
              <a:solidFill>
                <a:sysClr val="window" lastClr="FFFFFF"/>
              </a:solidFill>
              <a:latin typeface="Calibri"/>
              <a:ea typeface="+mn-ea"/>
              <a:cs typeface="+mn-cs"/>
            </a:rPr>
            <a:t>12 Jan. 2010</a:t>
          </a:r>
        </a:p>
      </dgm:t>
    </dgm:pt>
    <dgm:pt modelId="{718AB5F2-8753-4699-AEFF-B9325B6A797D}" type="parTrans" cxnId="{8EE7EDCD-A87F-416E-824A-B5105171EAA2}">
      <dgm:prSet/>
      <dgm:spPr/>
      <dgm:t>
        <a:bodyPr/>
        <a:lstStyle/>
        <a:p>
          <a:endParaRPr lang="en-US" sz="2400"/>
        </a:p>
      </dgm:t>
    </dgm:pt>
    <dgm:pt modelId="{22DEAF31-4451-4EE9-BD94-235409F36BA7}" type="sibTrans" cxnId="{8EE7EDCD-A87F-416E-824A-B5105171EAA2}">
      <dgm:prSet/>
      <dgm:spPr/>
      <dgm:t>
        <a:bodyPr/>
        <a:lstStyle/>
        <a:p>
          <a:endParaRPr lang="en-US" sz="2400"/>
        </a:p>
      </dgm:t>
    </dgm:pt>
    <dgm:pt modelId="{7D0DEE86-545E-473F-B746-EE86539E7C77}">
      <dgm:prSet custT="1"/>
      <dgm:spPr>
        <a:xfrm>
          <a:off x="2428643" y="3128552"/>
          <a:ext cx="2428643" cy="1472260"/>
        </a:xfrm>
        <a:prstGeom prst="rect">
          <a:avLst/>
        </a:prstGeom>
        <a:noFill/>
        <a:ln>
          <a:noFill/>
        </a:ln>
        <a:effectLst/>
      </dgm:spPr>
      <dgm:t>
        <a:bodyPr/>
        <a:lstStyle/>
        <a:p>
          <a:pPr>
            <a:buNone/>
          </a:pPr>
          <a:r>
            <a:rPr lang="en-US" sz="1600" dirty="0">
              <a:solidFill>
                <a:sysClr val="windowText" lastClr="000000">
                  <a:hueOff val="0"/>
                  <a:satOff val="0"/>
                  <a:lumOff val="0"/>
                  <a:alphaOff val="0"/>
                </a:sysClr>
              </a:solidFill>
              <a:latin typeface="Calisto MT" panose="02040603050505030304" pitchFamily="18" charset="0"/>
              <a:ea typeface="+mn-ea"/>
              <a:cs typeface="+mn-cs"/>
            </a:rPr>
            <a:t>Since 12 January 2010, University operates as an integrated university with 6 organizational units and one associate member.</a:t>
          </a:r>
        </a:p>
      </dgm:t>
    </dgm:pt>
    <dgm:pt modelId="{9634F255-4F78-4571-909D-433621C8992B}" type="parTrans" cxnId="{989DD894-A8F9-4641-AE1D-DB57FC487C6F}">
      <dgm:prSet/>
      <dgm:spPr/>
      <dgm:t>
        <a:bodyPr/>
        <a:lstStyle/>
        <a:p>
          <a:endParaRPr lang="en-US" sz="2400"/>
        </a:p>
      </dgm:t>
    </dgm:pt>
    <dgm:pt modelId="{E78D137F-5564-426C-BB57-D50041893EC1}" type="sibTrans" cxnId="{989DD894-A8F9-4641-AE1D-DB57FC487C6F}">
      <dgm:prSet/>
      <dgm:spPr/>
      <dgm:t>
        <a:bodyPr/>
        <a:lstStyle/>
        <a:p>
          <a:endParaRPr lang="en-US" sz="2400"/>
        </a:p>
      </dgm:t>
    </dgm:pt>
    <dgm:pt modelId="{5F0EB3B5-ED56-476D-A923-EEFF4E1ED498}" type="pres">
      <dgm:prSet presAssocID="{794F7F75-6DA1-4F04-A6FC-C0E9A1A28ECE}" presName="Name0" presStyleCnt="0">
        <dgm:presLayoutVars>
          <dgm:chMax/>
          <dgm:chPref/>
          <dgm:animLvl val="lvl"/>
        </dgm:presLayoutVars>
      </dgm:prSet>
      <dgm:spPr/>
    </dgm:pt>
    <dgm:pt modelId="{ACB4DF27-CCEE-4163-A279-40B82A2DB884}" type="pres">
      <dgm:prSet presAssocID="{E79A80DD-4967-4ECB-B15C-AED5BC7DFF28}" presName="composite" presStyleCnt="0"/>
      <dgm:spPr/>
    </dgm:pt>
    <dgm:pt modelId="{D3789BBC-9B37-4756-8EC6-FDA854239AA2}" type="pres">
      <dgm:prSet presAssocID="{E79A80DD-4967-4ECB-B15C-AED5BC7DFF28}" presName="Parent1" presStyleLbl="alignNode1" presStyleIdx="0" presStyleCnt="2">
        <dgm:presLayoutVars>
          <dgm:chMax val="1"/>
          <dgm:chPref val="1"/>
          <dgm:bulletEnabled val="1"/>
        </dgm:presLayoutVars>
      </dgm:prSet>
      <dgm:spPr/>
    </dgm:pt>
    <dgm:pt modelId="{5B46EB06-E4BF-445E-81B1-DCC4CD65870D}" type="pres">
      <dgm:prSet presAssocID="{E79A80DD-4967-4ECB-B15C-AED5BC7DFF28}" presName="Childtext1" presStyleLbl="revTx" presStyleIdx="0" presStyleCnt="2">
        <dgm:presLayoutVars>
          <dgm:chMax val="0"/>
          <dgm:chPref val="0"/>
          <dgm:bulletEnabled/>
        </dgm:presLayoutVars>
      </dgm:prSet>
      <dgm:spPr/>
    </dgm:pt>
    <dgm:pt modelId="{BB4AC3D6-5B2F-44A1-BEED-6D3FA85A16BD}" type="pres">
      <dgm:prSet presAssocID="{E79A80DD-4967-4ECB-B15C-AED5BC7DFF28}" presName="ConnectLine" presStyleLbl="sibTrans1D1" presStyleIdx="0" presStyleCnt="2"/>
      <dgm:spPr>
        <a:xfrm>
          <a:off x="1214321" y="1564276"/>
          <a:ext cx="0" cy="460081"/>
        </a:xfrm>
        <a:prstGeom prst="line">
          <a:avLst/>
        </a:prstGeom>
        <a:noFill/>
        <a:ln w="12700" cap="flat" cmpd="sng" algn="ctr">
          <a:solidFill>
            <a:srgbClr val="4F81BD">
              <a:hueOff val="0"/>
              <a:satOff val="0"/>
              <a:lumOff val="0"/>
              <a:alphaOff val="0"/>
            </a:srgbClr>
          </a:solidFill>
          <a:prstDash val="dash"/>
        </a:ln>
        <a:effectLst/>
      </dgm:spPr>
    </dgm:pt>
    <dgm:pt modelId="{0AA7AFC8-1808-470C-9C08-AC79E6F8E184}" type="pres">
      <dgm:prSet presAssocID="{E79A80DD-4967-4ECB-B15C-AED5BC7DFF28}" presName="ConnectLineEnd" presStyleLbl="node1" presStyleIdx="0" presStyleCnt="2"/>
      <dgm:spPr>
        <a:xfrm>
          <a:off x="1168313" y="1472260"/>
          <a:ext cx="92016" cy="9201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ED2D5876-EB6E-4FD8-B618-2EDE7C9722C4}" type="pres">
      <dgm:prSet presAssocID="{E79A80DD-4967-4ECB-B15C-AED5BC7DFF28}" presName="EmptyPane" presStyleCnt="0"/>
      <dgm:spPr/>
    </dgm:pt>
    <dgm:pt modelId="{BC10C836-5862-491C-BFE7-A00E40620E46}" type="pres">
      <dgm:prSet presAssocID="{104E11DD-F81F-438F-B672-D8E3ABFB443A}" presName="spaceBetweenRectangles" presStyleLbl="fgAcc1" presStyleIdx="0" presStyleCnt="1"/>
      <dgm:spPr>
        <a:xfrm>
          <a:off x="2088633" y="2300406"/>
          <a:ext cx="680020" cy="0"/>
        </a:xfrm>
        <a:custGeom>
          <a:avLst/>
          <a:gdLst/>
          <a:ahLst/>
          <a:cxnLst/>
          <a:rect l="0" t="0" r="0" b="0"/>
          <a:pathLst>
            <a:path>
              <a:moveTo>
                <a:pt x="0" y="0"/>
              </a:moveTo>
              <a:lnTo>
                <a:pt x="680020" y="0"/>
              </a:lnTo>
            </a:path>
          </a:pathLst>
        </a:custGeom>
        <a:noFill/>
        <a:ln w="25400" cap="flat" cmpd="sng" algn="ctr">
          <a:solidFill>
            <a:srgbClr val="4F81BD">
              <a:hueOff val="0"/>
              <a:satOff val="0"/>
              <a:lumOff val="0"/>
              <a:alphaOff val="0"/>
            </a:srgbClr>
          </a:solidFill>
          <a:prstDash val="solid"/>
        </a:ln>
        <a:effectLst/>
      </dgm:spPr>
    </dgm:pt>
    <dgm:pt modelId="{1E7A5E50-484C-44F9-B5CF-7FB4EDA5AC68}" type="pres">
      <dgm:prSet presAssocID="{4E1F7693-4058-4F3D-A00E-1B40D42615AE}" presName="composite" presStyleCnt="0"/>
      <dgm:spPr/>
    </dgm:pt>
    <dgm:pt modelId="{222810AB-7F6E-4945-AA85-64A06034EFC7}" type="pres">
      <dgm:prSet presAssocID="{4E1F7693-4058-4F3D-A00E-1B40D42615AE}" presName="Parent1" presStyleLbl="alignNode1" presStyleIdx="1" presStyleCnt="2">
        <dgm:presLayoutVars>
          <dgm:chMax val="1"/>
          <dgm:chPref val="1"/>
          <dgm:bulletEnabled val="1"/>
        </dgm:presLayoutVars>
      </dgm:prSet>
      <dgm:spPr/>
    </dgm:pt>
    <dgm:pt modelId="{BA8F6510-7BA2-4550-88C7-EFDAFECA380C}" type="pres">
      <dgm:prSet presAssocID="{4E1F7693-4058-4F3D-A00E-1B40D42615AE}" presName="Childtext1" presStyleLbl="revTx" presStyleIdx="1" presStyleCnt="2">
        <dgm:presLayoutVars>
          <dgm:chMax val="0"/>
          <dgm:chPref val="0"/>
          <dgm:bulletEnabled/>
        </dgm:presLayoutVars>
      </dgm:prSet>
      <dgm:spPr/>
    </dgm:pt>
    <dgm:pt modelId="{28B2156A-E275-4F69-BDA8-6064CE04617E}" type="pres">
      <dgm:prSet presAssocID="{4E1F7693-4058-4F3D-A00E-1B40D42615AE}" presName="ConnectLine" presStyleLbl="sibTrans1D1" presStyleIdx="1" presStyleCnt="2"/>
      <dgm:spPr>
        <a:xfrm>
          <a:off x="3642965" y="2576455"/>
          <a:ext cx="0" cy="460081"/>
        </a:xfrm>
        <a:prstGeom prst="line">
          <a:avLst/>
        </a:prstGeom>
        <a:noFill/>
        <a:ln w="12700" cap="flat" cmpd="sng" algn="ctr">
          <a:solidFill>
            <a:srgbClr val="4F81BD">
              <a:hueOff val="0"/>
              <a:satOff val="0"/>
              <a:lumOff val="0"/>
              <a:alphaOff val="0"/>
            </a:srgbClr>
          </a:solidFill>
          <a:prstDash val="dash"/>
        </a:ln>
        <a:effectLst/>
      </dgm:spPr>
    </dgm:pt>
    <dgm:pt modelId="{AF43EE0C-0125-435B-824D-39BA2B4F670B}" type="pres">
      <dgm:prSet presAssocID="{4E1F7693-4058-4F3D-A00E-1B40D42615AE}" presName="ConnectLineEnd" presStyleLbl="node1" presStyleIdx="1" presStyleCnt="2"/>
      <dgm:spPr>
        <a:xfrm>
          <a:off x="3596957" y="3036536"/>
          <a:ext cx="92016" cy="9201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C6281EF6-E6B3-4D64-8EB2-5DB3F1F0160E}" type="pres">
      <dgm:prSet presAssocID="{4E1F7693-4058-4F3D-A00E-1B40D42615AE}" presName="EmptyPane" presStyleCnt="0"/>
      <dgm:spPr/>
    </dgm:pt>
  </dgm:ptLst>
  <dgm:cxnLst>
    <dgm:cxn modelId="{2A041615-F648-44ED-8E14-6C10853D916E}" srcId="{794F7F75-6DA1-4F04-A6FC-C0E9A1A28ECE}" destId="{E79A80DD-4967-4ECB-B15C-AED5BC7DFF28}" srcOrd="0" destOrd="0" parTransId="{4E79EFA7-55FD-4A98-AAF0-4F98886611C7}" sibTransId="{104E11DD-F81F-438F-B672-D8E3ABFB443A}"/>
    <dgm:cxn modelId="{34EA7E1E-A242-4546-8164-66549237CE4D}" type="presOf" srcId="{794F7F75-6DA1-4F04-A6FC-C0E9A1A28ECE}" destId="{5F0EB3B5-ED56-476D-A923-EEFF4E1ED498}" srcOrd="0" destOrd="0" presId="urn:microsoft.com/office/officeart/2016/7/layout/HexagonTimeline"/>
    <dgm:cxn modelId="{C408A35E-6D5F-436C-BAEF-786C9BC56B92}" type="presOf" srcId="{4CAAB74B-3FEF-4985-AF8E-1C15B9BBD6B9}" destId="{5B46EB06-E4BF-445E-81B1-DCC4CD65870D}" srcOrd="0" destOrd="0" presId="urn:microsoft.com/office/officeart/2016/7/layout/HexagonTimeline"/>
    <dgm:cxn modelId="{CD121362-963F-4C16-AC82-488BCD8CCF53}" type="presOf" srcId="{4E1F7693-4058-4F3D-A00E-1B40D42615AE}" destId="{222810AB-7F6E-4945-AA85-64A06034EFC7}" srcOrd="0" destOrd="0" presId="urn:microsoft.com/office/officeart/2016/7/layout/HexagonTimeline"/>
    <dgm:cxn modelId="{B942F763-23FA-4BB4-928F-AB1AB663179D}" srcId="{E79A80DD-4967-4ECB-B15C-AED5BC7DFF28}" destId="{4CAAB74B-3FEF-4985-AF8E-1C15B9BBD6B9}" srcOrd="0" destOrd="0" parTransId="{613AE908-6603-4DF5-8176-D2DA7B6C826D}" sibTransId="{2A4A02E7-6FF1-4F17-A600-C99301FB9F16}"/>
    <dgm:cxn modelId="{989DD894-A8F9-4641-AE1D-DB57FC487C6F}" srcId="{4E1F7693-4058-4F3D-A00E-1B40D42615AE}" destId="{7D0DEE86-545E-473F-B746-EE86539E7C77}" srcOrd="0" destOrd="0" parTransId="{9634F255-4F78-4571-909D-433621C8992B}" sibTransId="{E78D137F-5564-426C-BB57-D50041893EC1}"/>
    <dgm:cxn modelId="{3A6FD7A4-0D6C-4822-90D5-B1553D8821CD}" type="presOf" srcId="{E79A80DD-4967-4ECB-B15C-AED5BC7DFF28}" destId="{D3789BBC-9B37-4756-8EC6-FDA854239AA2}" srcOrd="0" destOrd="0" presId="urn:microsoft.com/office/officeart/2016/7/layout/HexagonTimeline"/>
    <dgm:cxn modelId="{8EE7EDCD-A87F-416E-824A-B5105171EAA2}" srcId="{794F7F75-6DA1-4F04-A6FC-C0E9A1A28ECE}" destId="{4E1F7693-4058-4F3D-A00E-1B40D42615AE}" srcOrd="1" destOrd="0" parTransId="{718AB5F2-8753-4699-AEFF-B9325B6A797D}" sibTransId="{22DEAF31-4451-4EE9-BD94-235409F36BA7}"/>
    <dgm:cxn modelId="{FB56ACFB-904D-46C3-AC4D-B14EE9EB4F90}" type="presOf" srcId="{7D0DEE86-545E-473F-B746-EE86539E7C77}" destId="{BA8F6510-7BA2-4550-88C7-EFDAFECA380C}" srcOrd="0" destOrd="0" presId="urn:microsoft.com/office/officeart/2016/7/layout/HexagonTimeline"/>
    <dgm:cxn modelId="{88DA4595-5E45-4858-A0C2-E6851E4163E1}" type="presParOf" srcId="{5F0EB3B5-ED56-476D-A923-EEFF4E1ED498}" destId="{ACB4DF27-CCEE-4163-A279-40B82A2DB884}" srcOrd="0" destOrd="0" presId="urn:microsoft.com/office/officeart/2016/7/layout/HexagonTimeline"/>
    <dgm:cxn modelId="{6073537F-2D3F-4F5A-9357-66C138E7C9C9}" type="presParOf" srcId="{ACB4DF27-CCEE-4163-A279-40B82A2DB884}" destId="{D3789BBC-9B37-4756-8EC6-FDA854239AA2}" srcOrd="0" destOrd="0" presId="urn:microsoft.com/office/officeart/2016/7/layout/HexagonTimeline"/>
    <dgm:cxn modelId="{44566702-1EC6-44CF-AE64-802B3E28DF3B}" type="presParOf" srcId="{ACB4DF27-CCEE-4163-A279-40B82A2DB884}" destId="{5B46EB06-E4BF-445E-81B1-DCC4CD65870D}" srcOrd="1" destOrd="0" presId="urn:microsoft.com/office/officeart/2016/7/layout/HexagonTimeline"/>
    <dgm:cxn modelId="{D82B6627-421A-494C-925F-A71209F635F7}" type="presParOf" srcId="{ACB4DF27-CCEE-4163-A279-40B82A2DB884}" destId="{BB4AC3D6-5B2F-44A1-BEED-6D3FA85A16BD}" srcOrd="2" destOrd="0" presId="urn:microsoft.com/office/officeart/2016/7/layout/HexagonTimeline"/>
    <dgm:cxn modelId="{E9207726-A913-42E1-AF34-9E73D31F36F9}" type="presParOf" srcId="{ACB4DF27-CCEE-4163-A279-40B82A2DB884}" destId="{0AA7AFC8-1808-470C-9C08-AC79E6F8E184}" srcOrd="3" destOrd="0" presId="urn:microsoft.com/office/officeart/2016/7/layout/HexagonTimeline"/>
    <dgm:cxn modelId="{63BA51E4-A072-4AFB-955B-99FDEA448589}" type="presParOf" srcId="{ACB4DF27-CCEE-4163-A279-40B82A2DB884}" destId="{ED2D5876-EB6E-4FD8-B618-2EDE7C9722C4}" srcOrd="4" destOrd="0" presId="urn:microsoft.com/office/officeart/2016/7/layout/HexagonTimeline"/>
    <dgm:cxn modelId="{01E8D03B-1F16-4166-8F22-115130A9FB27}" type="presParOf" srcId="{5F0EB3B5-ED56-476D-A923-EEFF4E1ED498}" destId="{BC10C836-5862-491C-BFE7-A00E40620E46}" srcOrd="1" destOrd="0" presId="urn:microsoft.com/office/officeart/2016/7/layout/HexagonTimeline"/>
    <dgm:cxn modelId="{AF7DE855-9B88-4A16-919D-5E9B7984FEAD}" type="presParOf" srcId="{5F0EB3B5-ED56-476D-A923-EEFF4E1ED498}" destId="{1E7A5E50-484C-44F9-B5CF-7FB4EDA5AC68}" srcOrd="2" destOrd="0" presId="urn:microsoft.com/office/officeart/2016/7/layout/HexagonTimeline"/>
    <dgm:cxn modelId="{FF7F3369-9A04-4A12-A387-590E6A8B24CD}" type="presParOf" srcId="{1E7A5E50-484C-44F9-B5CF-7FB4EDA5AC68}" destId="{222810AB-7F6E-4945-AA85-64A06034EFC7}" srcOrd="0" destOrd="0" presId="urn:microsoft.com/office/officeart/2016/7/layout/HexagonTimeline"/>
    <dgm:cxn modelId="{2C17BB67-EEB2-40B0-A395-A3CA7D9BFD75}" type="presParOf" srcId="{1E7A5E50-484C-44F9-B5CF-7FB4EDA5AC68}" destId="{BA8F6510-7BA2-4550-88C7-EFDAFECA380C}" srcOrd="1" destOrd="0" presId="urn:microsoft.com/office/officeart/2016/7/layout/HexagonTimeline"/>
    <dgm:cxn modelId="{05DD3FCC-2B94-4388-919F-BDD672BD004D}" type="presParOf" srcId="{1E7A5E50-484C-44F9-B5CF-7FB4EDA5AC68}" destId="{28B2156A-E275-4F69-BDA8-6064CE04617E}" srcOrd="2" destOrd="0" presId="urn:microsoft.com/office/officeart/2016/7/layout/HexagonTimeline"/>
    <dgm:cxn modelId="{294FB23D-2731-4848-8648-17260F95C668}" type="presParOf" srcId="{1E7A5E50-484C-44F9-B5CF-7FB4EDA5AC68}" destId="{AF43EE0C-0125-435B-824D-39BA2B4F670B}" srcOrd="3" destOrd="0" presId="urn:microsoft.com/office/officeart/2016/7/layout/HexagonTimeline"/>
    <dgm:cxn modelId="{079E1843-7B75-4A39-9136-01D38A980D57}" type="presParOf" srcId="{1E7A5E50-484C-44F9-B5CF-7FB4EDA5AC68}" destId="{C6281EF6-E6B3-4D64-8EB2-5DB3F1F0160E}" srcOrd="4" destOrd="0" presId="urn:microsoft.com/office/officeart/2016/7/layout/HexagonTimelin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89BBC-9B37-4756-8EC6-FDA854239AA2}">
      <dsp:nvSpPr>
        <dsp:cNvPr id="0" name=""/>
        <dsp:cNvSpPr/>
      </dsp:nvSpPr>
      <dsp:spPr>
        <a:xfrm>
          <a:off x="340010" y="2024357"/>
          <a:ext cx="1748623" cy="552097"/>
        </a:xfrm>
        <a:prstGeom prst="homePlate">
          <a:avLst>
            <a:gd name="adj" fmla="val 40000"/>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a:ea typeface="+mn-ea"/>
              <a:cs typeface="+mn-cs"/>
            </a:rPr>
            <a:t>28 July 1997</a:t>
          </a:r>
        </a:p>
      </dsp:txBody>
      <dsp:txXfrm>
        <a:off x="340010" y="2024357"/>
        <a:ext cx="1638204" cy="552097"/>
      </dsp:txXfrm>
    </dsp:sp>
    <dsp:sp modelId="{5B46EB06-E4BF-445E-81B1-DCC4CD65870D}">
      <dsp:nvSpPr>
        <dsp:cNvPr id="0" name=""/>
        <dsp:cNvSpPr/>
      </dsp:nvSpPr>
      <dsp:spPr>
        <a:xfrm>
          <a:off x="0" y="0"/>
          <a:ext cx="2428643" cy="147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b" anchorCtr="1">
          <a:noAutofit/>
        </a:bodyPr>
        <a:lstStyle/>
        <a:p>
          <a:pPr marL="0" lvl="0" indent="0" algn="ct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sto MT" panose="02040603050505030304" pitchFamily="18" charset="0"/>
              <a:ea typeface="+mn-ea"/>
              <a:cs typeface="+mn-cs"/>
            </a:rPr>
            <a:t>University of </a:t>
          </a:r>
          <a:r>
            <a:rPr lang="en-US" sz="1600" kern="1200" dirty="0" err="1">
              <a:solidFill>
                <a:sysClr val="windowText" lastClr="000000">
                  <a:hueOff val="0"/>
                  <a:satOff val="0"/>
                  <a:lumOff val="0"/>
                  <a:alphaOff val="0"/>
                </a:sysClr>
              </a:solidFill>
              <a:latin typeface="Calisto MT" panose="02040603050505030304" pitchFamily="18" charset="0"/>
              <a:ea typeface="+mn-ea"/>
              <a:cs typeface="+mn-cs"/>
            </a:rPr>
            <a:t>Bihać</a:t>
          </a:r>
          <a:r>
            <a:rPr lang="en-US" sz="1600" kern="1200" dirty="0">
              <a:solidFill>
                <a:sysClr val="windowText" lastClr="000000">
                  <a:hueOff val="0"/>
                  <a:satOff val="0"/>
                  <a:lumOff val="0"/>
                  <a:alphaOff val="0"/>
                </a:sysClr>
              </a:solidFill>
              <a:latin typeface="Calisto MT" panose="02040603050505030304" pitchFamily="18" charset="0"/>
              <a:ea typeface="+mn-ea"/>
              <a:cs typeface="+mn-cs"/>
            </a:rPr>
            <a:t> is an accredited public higher education institution established by the Assembly of Una-Sana Canton on 28 July 1997.  </a:t>
          </a:r>
        </a:p>
      </dsp:txBody>
      <dsp:txXfrm>
        <a:off x="0" y="0"/>
        <a:ext cx="2428643" cy="1472260"/>
      </dsp:txXfrm>
    </dsp:sp>
    <dsp:sp modelId="{BC10C836-5862-491C-BFE7-A00E40620E46}">
      <dsp:nvSpPr>
        <dsp:cNvPr id="0" name=""/>
        <dsp:cNvSpPr/>
      </dsp:nvSpPr>
      <dsp:spPr>
        <a:xfrm>
          <a:off x="2088633" y="2300406"/>
          <a:ext cx="680020" cy="0"/>
        </a:xfrm>
        <a:custGeom>
          <a:avLst/>
          <a:gdLst/>
          <a:ahLst/>
          <a:cxnLst/>
          <a:rect l="0" t="0" r="0" b="0"/>
          <a:pathLst>
            <a:path>
              <a:moveTo>
                <a:pt x="0" y="0"/>
              </a:moveTo>
              <a:lnTo>
                <a:pt x="680020" y="0"/>
              </a:lnTo>
            </a:path>
          </a:pathLst>
        </a:custGeom>
        <a:no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BB4AC3D6-5B2F-44A1-BEED-6D3FA85A16BD}">
      <dsp:nvSpPr>
        <dsp:cNvPr id="0" name=""/>
        <dsp:cNvSpPr/>
      </dsp:nvSpPr>
      <dsp:spPr>
        <a:xfrm>
          <a:off x="1214321" y="1564276"/>
          <a:ext cx="0" cy="460081"/>
        </a:xfrm>
        <a:prstGeom prst="line">
          <a:avLst/>
        </a:prstGeom>
        <a:noFill/>
        <a:ln w="12700" cap="flat" cmpd="sng" algn="ctr">
          <a:solidFill>
            <a:srgbClr val="4F81BD">
              <a:hueOff val="0"/>
              <a:satOff val="0"/>
              <a:lumOff val="0"/>
              <a:alphaOff val="0"/>
            </a:srgbClr>
          </a:solidFill>
          <a:prstDash val="dash"/>
        </a:ln>
        <a:effectLst/>
      </dsp:spPr>
      <dsp:style>
        <a:lnRef idx="1">
          <a:scrgbClr r="0" g="0" b="0"/>
        </a:lnRef>
        <a:fillRef idx="0">
          <a:scrgbClr r="0" g="0" b="0"/>
        </a:fillRef>
        <a:effectRef idx="0">
          <a:scrgbClr r="0" g="0" b="0"/>
        </a:effectRef>
        <a:fontRef idx="minor"/>
      </dsp:style>
    </dsp:sp>
    <dsp:sp modelId="{0AA7AFC8-1808-470C-9C08-AC79E6F8E184}">
      <dsp:nvSpPr>
        <dsp:cNvPr id="0" name=""/>
        <dsp:cNvSpPr/>
      </dsp:nvSpPr>
      <dsp:spPr>
        <a:xfrm>
          <a:off x="1168313" y="1472260"/>
          <a:ext cx="92016" cy="9201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22810AB-7F6E-4945-AA85-64A06034EFC7}">
      <dsp:nvSpPr>
        <dsp:cNvPr id="0" name=""/>
        <dsp:cNvSpPr/>
      </dsp:nvSpPr>
      <dsp:spPr>
        <a:xfrm rot="10800000">
          <a:off x="2768653" y="2024357"/>
          <a:ext cx="1748623" cy="552097"/>
        </a:xfrm>
        <a:prstGeom prst="homePlate">
          <a:avLst>
            <a:gd name="adj" fmla="val 40000"/>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Calibri"/>
              <a:ea typeface="+mn-ea"/>
              <a:cs typeface="+mn-cs"/>
            </a:rPr>
            <a:t>12 Jan. 2010</a:t>
          </a:r>
        </a:p>
      </dsp:txBody>
      <dsp:txXfrm rot="10800000">
        <a:off x="2879072" y="2024357"/>
        <a:ext cx="1638204" cy="552097"/>
      </dsp:txXfrm>
    </dsp:sp>
    <dsp:sp modelId="{BA8F6510-7BA2-4550-88C7-EFDAFECA380C}">
      <dsp:nvSpPr>
        <dsp:cNvPr id="0" name=""/>
        <dsp:cNvSpPr/>
      </dsp:nvSpPr>
      <dsp:spPr>
        <a:xfrm>
          <a:off x="2428643" y="3128552"/>
          <a:ext cx="2428643" cy="147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t" anchorCtr="1">
          <a:noAutofit/>
        </a:bodyPr>
        <a:lstStyle/>
        <a:p>
          <a:pPr marL="0" lvl="0" indent="0" algn="ct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sto MT" panose="02040603050505030304" pitchFamily="18" charset="0"/>
              <a:ea typeface="+mn-ea"/>
              <a:cs typeface="+mn-cs"/>
            </a:rPr>
            <a:t>Since 12 January 2010, University operates as an integrated university with 6 organizational units and one associate member.</a:t>
          </a:r>
        </a:p>
      </dsp:txBody>
      <dsp:txXfrm>
        <a:off x="2428643" y="3128552"/>
        <a:ext cx="2428643" cy="1472260"/>
      </dsp:txXfrm>
    </dsp:sp>
    <dsp:sp modelId="{28B2156A-E275-4F69-BDA8-6064CE04617E}">
      <dsp:nvSpPr>
        <dsp:cNvPr id="0" name=""/>
        <dsp:cNvSpPr/>
      </dsp:nvSpPr>
      <dsp:spPr>
        <a:xfrm>
          <a:off x="3642965" y="2576455"/>
          <a:ext cx="0" cy="460081"/>
        </a:xfrm>
        <a:prstGeom prst="line">
          <a:avLst/>
        </a:prstGeom>
        <a:noFill/>
        <a:ln w="12700" cap="flat" cmpd="sng" algn="ctr">
          <a:solidFill>
            <a:srgbClr val="4F81BD">
              <a:hueOff val="0"/>
              <a:satOff val="0"/>
              <a:lumOff val="0"/>
              <a:alphaOff val="0"/>
            </a:srgbClr>
          </a:solidFill>
          <a:prstDash val="dash"/>
        </a:ln>
        <a:effectLst/>
      </dsp:spPr>
      <dsp:style>
        <a:lnRef idx="1">
          <a:scrgbClr r="0" g="0" b="0"/>
        </a:lnRef>
        <a:fillRef idx="0">
          <a:scrgbClr r="0" g="0" b="0"/>
        </a:fillRef>
        <a:effectRef idx="0">
          <a:scrgbClr r="0" g="0" b="0"/>
        </a:effectRef>
        <a:fontRef idx="minor"/>
      </dsp:style>
    </dsp:sp>
    <dsp:sp modelId="{AF43EE0C-0125-435B-824D-39BA2B4F670B}">
      <dsp:nvSpPr>
        <dsp:cNvPr id="0" name=""/>
        <dsp:cNvSpPr/>
      </dsp:nvSpPr>
      <dsp:spPr>
        <a:xfrm>
          <a:off x="3596957" y="3036536"/>
          <a:ext cx="92016" cy="9201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GB"/>
          </a:p>
        </p:txBody>
      </p:sp>
      <p:sp>
        <p:nvSpPr>
          <p:cNvPr id="366595" name="Rectangle 3"/>
          <p:cNvSpPr>
            <a:spLocks noGrp="1" noChangeArrowheads="1"/>
          </p:cNvSpPr>
          <p:nvPr>
            <p:ph type="dt" sz="quarter" idx="1"/>
          </p:nvPr>
        </p:nvSpPr>
        <p:spPr bwMode="auto">
          <a:xfrm>
            <a:off x="3851275"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366596" name="Rectangle 4"/>
          <p:cNvSpPr>
            <a:spLocks noGrp="1" noChangeArrowheads="1"/>
          </p:cNvSpPr>
          <p:nvPr>
            <p:ph type="ftr" sz="quarter" idx="2"/>
          </p:nvPr>
        </p:nvSpPr>
        <p:spPr bwMode="auto">
          <a:xfrm>
            <a:off x="0"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GB"/>
          </a:p>
        </p:txBody>
      </p:sp>
      <p:sp>
        <p:nvSpPr>
          <p:cNvPr id="366597" name="Rectangle 5"/>
          <p:cNvSpPr>
            <a:spLocks noGrp="1" noChangeArrowheads="1"/>
          </p:cNvSpPr>
          <p:nvPr>
            <p:ph type="sldNum" sz="quarter" idx="3"/>
          </p:nvPr>
        </p:nvSpPr>
        <p:spPr bwMode="auto">
          <a:xfrm>
            <a:off x="3851275"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1F4C1C1-DE8F-4495-9BC5-53850FE543B5}" type="slidenum">
              <a:rPr lang="en-GB"/>
              <a:pPr>
                <a:defRPr/>
              </a:pPr>
              <a:t>‹#›</a:t>
            </a:fld>
            <a:endParaRPr lang="en-GB"/>
          </a:p>
        </p:txBody>
      </p:sp>
    </p:spTree>
    <p:extLst>
      <p:ext uri="{BB962C8B-B14F-4D97-AF65-F5344CB8AC3E}">
        <p14:creationId xmlns:p14="http://schemas.microsoft.com/office/powerpoint/2010/main" val="31917648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sr-Latn-RS"/>
          </a:p>
        </p:txBody>
      </p:sp>
      <p:sp>
        <p:nvSpPr>
          <p:cNvPr id="32771" name="Rectangle 3"/>
          <p:cNvSpPr>
            <a:spLocks noGrp="1" noChangeArrowheads="1"/>
          </p:cNvSpPr>
          <p:nvPr>
            <p:ph type="dt" idx="1"/>
          </p:nvPr>
        </p:nvSpPr>
        <p:spPr bwMode="auto">
          <a:xfrm>
            <a:off x="3849688"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fld id="{65CE7C38-1363-4E20-9B1E-31254D28335B}" type="datetimeFigureOut">
              <a:rPr lang="sr-Latn-CS"/>
              <a:pPr>
                <a:defRPr/>
              </a:pPr>
              <a:t>23.1.2024.</a:t>
            </a:fld>
            <a:endParaRPr lang="sr-Latn-RS"/>
          </a:p>
        </p:txBody>
      </p:sp>
      <p:sp>
        <p:nvSpPr>
          <p:cNvPr id="9220"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p:cNvSpPr>
            <a:spLocks noGrp="1" noChangeArrowheads="1"/>
          </p:cNvSpPr>
          <p:nvPr>
            <p:ph type="body" sz="quarter" idx="3"/>
          </p:nvPr>
        </p:nvSpPr>
        <p:spPr bwMode="auto">
          <a:xfrm>
            <a:off x="679450" y="4689475"/>
            <a:ext cx="5438775"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r-Latn-RS" noProof="0"/>
              <a:t>Click to edit Master text styles</a:t>
            </a:r>
          </a:p>
          <a:p>
            <a:pPr lvl="1"/>
            <a:r>
              <a:rPr lang="sr-Latn-RS" noProof="0"/>
              <a:t>Second level</a:t>
            </a:r>
          </a:p>
          <a:p>
            <a:pPr lvl="2"/>
            <a:r>
              <a:rPr lang="sr-Latn-RS" noProof="0"/>
              <a:t>Third level</a:t>
            </a:r>
          </a:p>
          <a:p>
            <a:pPr lvl="3"/>
            <a:r>
              <a:rPr lang="sr-Latn-RS" noProof="0"/>
              <a:t>Fourth level</a:t>
            </a:r>
          </a:p>
          <a:p>
            <a:pPr lvl="4"/>
            <a:r>
              <a:rPr lang="sr-Latn-RS" noProof="0"/>
              <a:t>Fifth level</a:t>
            </a:r>
          </a:p>
        </p:txBody>
      </p:sp>
      <p:sp>
        <p:nvSpPr>
          <p:cNvPr id="32774" name="Rectangle 6"/>
          <p:cNvSpPr>
            <a:spLocks noGrp="1" noChangeArrowheads="1"/>
          </p:cNvSpPr>
          <p:nvPr>
            <p:ph type="ftr" sz="quarter" idx="4"/>
          </p:nvPr>
        </p:nvSpPr>
        <p:spPr bwMode="auto">
          <a:xfrm>
            <a:off x="0" y="9377363"/>
            <a:ext cx="2946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sr-Latn-RS"/>
          </a:p>
        </p:txBody>
      </p:sp>
      <p:sp>
        <p:nvSpPr>
          <p:cNvPr id="32775" name="Rectangle 7"/>
          <p:cNvSpPr>
            <a:spLocks noGrp="1" noChangeArrowheads="1"/>
          </p:cNvSpPr>
          <p:nvPr>
            <p:ph type="sldNum" sz="quarter" idx="5"/>
          </p:nvPr>
        </p:nvSpPr>
        <p:spPr bwMode="auto">
          <a:xfrm>
            <a:off x="3849688" y="9377363"/>
            <a:ext cx="2946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5DACDD7-704D-4970-942F-D9A7D8DB3436}" type="slidenum">
              <a:rPr lang="sr-Latn-RS"/>
              <a:pPr>
                <a:defRPr/>
              </a:pPr>
              <a:t>‹#›</a:t>
            </a:fld>
            <a:endParaRPr lang="sr-Latn-RS"/>
          </a:p>
        </p:txBody>
      </p:sp>
    </p:spTree>
    <p:extLst>
      <p:ext uri="{BB962C8B-B14F-4D97-AF65-F5344CB8AC3E}">
        <p14:creationId xmlns:p14="http://schemas.microsoft.com/office/powerpoint/2010/main" val="259137066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1192595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3625750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1074357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1736033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129985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375286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410372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2276784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405054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2958133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377134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238942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1837026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620623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pPr eaLnBrk="1" hangingPunct="1"/>
            <a:endParaRPr lang="sr-Latn-RS" altLang="en-US" dirty="0">
              <a:cs typeface="Arial" charset="0"/>
            </a:endParaRPr>
          </a:p>
        </p:txBody>
      </p:sp>
    </p:spTree>
    <p:extLst>
      <p:ext uri="{BB962C8B-B14F-4D97-AF65-F5344CB8AC3E}">
        <p14:creationId xmlns:p14="http://schemas.microsoft.com/office/powerpoint/2010/main" val="3370060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A1D9627-B693-4369-A213-08AA119AD666}" type="datetime1">
              <a:rPr lang="sr-Latn-RS"/>
              <a:pPr>
                <a:defRPr/>
              </a:pPr>
              <a:t>23.1.2024.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20774A-D1F1-47A7-87A6-076EA4DEC9B9}" type="slidenum">
              <a:rPr lang="en-US"/>
              <a:pPr>
                <a:defRPr/>
              </a:pPr>
              <a:t>‹#›</a:t>
            </a:fld>
            <a:endParaRPr lang="en-US"/>
          </a:p>
        </p:txBody>
      </p:sp>
    </p:spTree>
    <p:extLst>
      <p:ext uri="{BB962C8B-B14F-4D97-AF65-F5344CB8AC3E}">
        <p14:creationId xmlns:p14="http://schemas.microsoft.com/office/powerpoint/2010/main" val="261396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B2C8AC9-F06A-4DCE-95EC-16A64BB17E9A}" type="datetime1">
              <a:rPr lang="sr-Latn-RS"/>
              <a:pPr>
                <a:defRPr/>
              </a:pPr>
              <a:t>23.1.2024.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3F0AF2-756E-4BFE-84A6-1AB607AC78D8}" type="slidenum">
              <a:rPr lang="en-US"/>
              <a:pPr>
                <a:defRPr/>
              </a:pPr>
              <a:t>‹#›</a:t>
            </a:fld>
            <a:endParaRPr lang="en-US"/>
          </a:p>
        </p:txBody>
      </p:sp>
    </p:spTree>
    <p:extLst>
      <p:ext uri="{BB962C8B-B14F-4D97-AF65-F5344CB8AC3E}">
        <p14:creationId xmlns:p14="http://schemas.microsoft.com/office/powerpoint/2010/main" val="268198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B61E59D-E985-492C-9864-172D90C7EE81}" type="datetime1">
              <a:rPr lang="sr-Latn-RS"/>
              <a:pPr>
                <a:defRPr/>
              </a:pPr>
              <a:t>23.1.2024.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EA3A56-E972-45BA-8F49-8C1BA343C4F9}" type="slidenum">
              <a:rPr lang="en-US"/>
              <a:pPr>
                <a:defRPr/>
              </a:pPr>
              <a:t>‹#›</a:t>
            </a:fld>
            <a:endParaRPr lang="en-US"/>
          </a:p>
        </p:txBody>
      </p:sp>
    </p:spTree>
    <p:extLst>
      <p:ext uri="{BB962C8B-B14F-4D97-AF65-F5344CB8AC3E}">
        <p14:creationId xmlns:p14="http://schemas.microsoft.com/office/powerpoint/2010/main" val="167399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54DED5B-A318-462C-BF31-D773FF2AC785}" type="datetime1">
              <a:rPr lang="sr-Latn-RS"/>
              <a:pPr>
                <a:defRPr/>
              </a:pPr>
              <a:t>23.1.2024.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561536-E44F-4922-9430-310EA2C662A2}" type="slidenum">
              <a:rPr lang="en-US"/>
              <a:pPr>
                <a:defRPr/>
              </a:pPr>
              <a:t>‹#›</a:t>
            </a:fld>
            <a:endParaRPr lang="en-US"/>
          </a:p>
        </p:txBody>
      </p:sp>
    </p:spTree>
    <p:extLst>
      <p:ext uri="{BB962C8B-B14F-4D97-AF65-F5344CB8AC3E}">
        <p14:creationId xmlns:p14="http://schemas.microsoft.com/office/powerpoint/2010/main" val="167465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4A6B026-C28B-440F-BC8F-62782CDA23E6}" type="datetime1">
              <a:rPr lang="sr-Latn-RS"/>
              <a:pPr>
                <a:defRPr/>
              </a:pPr>
              <a:t>23.1.2024.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A43F3A-9ECE-4F8F-B284-5A19820B3220}" type="slidenum">
              <a:rPr lang="en-US"/>
              <a:pPr>
                <a:defRPr/>
              </a:pPr>
              <a:t>‹#›</a:t>
            </a:fld>
            <a:endParaRPr lang="en-US"/>
          </a:p>
        </p:txBody>
      </p:sp>
    </p:spTree>
    <p:extLst>
      <p:ext uri="{BB962C8B-B14F-4D97-AF65-F5344CB8AC3E}">
        <p14:creationId xmlns:p14="http://schemas.microsoft.com/office/powerpoint/2010/main" val="50622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123625F-487D-4720-8FC3-5C326E098E30}" type="datetime1">
              <a:rPr lang="sr-Latn-RS"/>
              <a:pPr>
                <a:defRPr/>
              </a:pPr>
              <a:t>23.1.2024.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B99567-4AB3-4B6C-A7EC-862872BBD222}" type="slidenum">
              <a:rPr lang="en-US"/>
              <a:pPr>
                <a:defRPr/>
              </a:pPr>
              <a:t>‹#›</a:t>
            </a:fld>
            <a:endParaRPr lang="en-US"/>
          </a:p>
        </p:txBody>
      </p:sp>
    </p:spTree>
    <p:extLst>
      <p:ext uri="{BB962C8B-B14F-4D97-AF65-F5344CB8AC3E}">
        <p14:creationId xmlns:p14="http://schemas.microsoft.com/office/powerpoint/2010/main" val="366017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E0DF608-BC9A-4281-AF9D-FCDC6FE6A1B8}" type="datetime1">
              <a:rPr lang="sr-Latn-RS"/>
              <a:pPr>
                <a:defRPr/>
              </a:pPr>
              <a:t>23.1.2024.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9729E1-5680-4BC3-8E3E-4CB19ACCDDC4}" type="slidenum">
              <a:rPr lang="en-US"/>
              <a:pPr>
                <a:defRPr/>
              </a:pPr>
              <a:t>‹#›</a:t>
            </a:fld>
            <a:endParaRPr lang="en-US"/>
          </a:p>
        </p:txBody>
      </p:sp>
    </p:spTree>
    <p:extLst>
      <p:ext uri="{BB962C8B-B14F-4D97-AF65-F5344CB8AC3E}">
        <p14:creationId xmlns:p14="http://schemas.microsoft.com/office/powerpoint/2010/main" val="2094558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4E50C08-CA0A-4545-989A-F90BF3557593}" type="datetime1">
              <a:rPr lang="sr-Latn-RS"/>
              <a:pPr>
                <a:defRPr/>
              </a:pPr>
              <a:t>23.1.2024.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7C423A-1C3A-428A-81B8-D4601928B40E}" type="slidenum">
              <a:rPr lang="en-US"/>
              <a:pPr>
                <a:defRPr/>
              </a:pPr>
              <a:t>‹#›</a:t>
            </a:fld>
            <a:endParaRPr lang="en-US"/>
          </a:p>
        </p:txBody>
      </p:sp>
    </p:spTree>
    <p:extLst>
      <p:ext uri="{BB962C8B-B14F-4D97-AF65-F5344CB8AC3E}">
        <p14:creationId xmlns:p14="http://schemas.microsoft.com/office/powerpoint/2010/main" val="970535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698EBB9-B4FA-4E3B-9BED-A00CEE4D996C}" type="datetime1">
              <a:rPr lang="sr-Latn-RS"/>
              <a:pPr>
                <a:defRPr/>
              </a:pPr>
              <a:t>23.1.2024.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BA0562-0302-4638-8622-FF4C095E0C76}" type="slidenum">
              <a:rPr lang="en-US"/>
              <a:pPr>
                <a:defRPr/>
              </a:pPr>
              <a:t>‹#›</a:t>
            </a:fld>
            <a:endParaRPr lang="en-US"/>
          </a:p>
        </p:txBody>
      </p:sp>
    </p:spTree>
    <p:extLst>
      <p:ext uri="{BB962C8B-B14F-4D97-AF65-F5344CB8AC3E}">
        <p14:creationId xmlns:p14="http://schemas.microsoft.com/office/powerpoint/2010/main" val="4078678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90E31EC-9102-43C1-BAF5-01F40937ED20}" type="datetime1">
              <a:rPr lang="sr-Latn-RS"/>
              <a:pPr>
                <a:defRPr/>
              </a:pPr>
              <a:t>23.1.2024.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AF9426-BE75-46C0-B434-4F3EC18EC572}" type="slidenum">
              <a:rPr lang="en-US"/>
              <a:pPr>
                <a:defRPr/>
              </a:pPr>
              <a:t>‹#›</a:t>
            </a:fld>
            <a:endParaRPr lang="en-US"/>
          </a:p>
        </p:txBody>
      </p:sp>
    </p:spTree>
    <p:extLst>
      <p:ext uri="{BB962C8B-B14F-4D97-AF65-F5344CB8AC3E}">
        <p14:creationId xmlns:p14="http://schemas.microsoft.com/office/powerpoint/2010/main" val="390702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E2377A0-882D-4CC6-A916-A3F079D12ED8}" type="datetime1">
              <a:rPr lang="sr-Latn-RS"/>
              <a:pPr>
                <a:defRPr/>
              </a:pPr>
              <a:t>23.1.2024.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70F78C-3194-46BD-A05E-8D0BFA215527}" type="slidenum">
              <a:rPr lang="en-US"/>
              <a:pPr>
                <a:defRPr/>
              </a:pPr>
              <a:t>‹#›</a:t>
            </a:fld>
            <a:endParaRPr lang="en-US"/>
          </a:p>
        </p:txBody>
      </p:sp>
    </p:spTree>
    <p:extLst>
      <p:ext uri="{BB962C8B-B14F-4D97-AF65-F5344CB8AC3E}">
        <p14:creationId xmlns:p14="http://schemas.microsoft.com/office/powerpoint/2010/main" val="126999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fld id="{FCE771C0-B55D-4041-A777-1092B1A5E27C}" type="datetime1">
              <a:rPr lang="sr-Latn-RS"/>
              <a:pPr>
                <a:defRPr/>
              </a:pPr>
              <a:t>23.1.2024.</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650C0A3-28FC-47CE-9820-0C053721DB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emf"/><Relationship Id="rId7" Type="http://schemas.openxmlformats.org/officeDocument/2006/relationships/hyperlink" Target="http://pravnifakultet.b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ipf.unbi.ba/" TargetMode="External"/><Relationship Id="rId5" Type="http://schemas.openxmlformats.org/officeDocument/2006/relationships/image" Target="../media/image24.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http://www.unbi.b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rektorat@unbi.ba" TargetMode="External"/><Relationship Id="rId5" Type="http://schemas.openxmlformats.org/officeDocument/2006/relationships/image" Target="../media/image7.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1.emf"/><Relationship Id="rId7" Type="http://schemas.openxmlformats.org/officeDocument/2006/relationships/image" Target="../media/image10.png"/><Relationship Id="rId12"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diagramColors" Target="../diagrams/colors1.xml"/><Relationship Id="rId5" Type="http://schemas.openxmlformats.org/officeDocument/2006/relationships/image" Target="../media/image8.png"/><Relationship Id="rId10" Type="http://schemas.openxmlformats.org/officeDocument/2006/relationships/diagramQuickStyle" Target="../diagrams/quickStyle1.xml"/><Relationship Id="rId4" Type="http://schemas.openxmlformats.org/officeDocument/2006/relationships/image" Target="../media/image2.png"/><Relationship Id="rId9"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tfb.ba/" TargetMode="External"/><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pfb.ba/" TargetMode="External"/><Relationship Id="rId3" Type="http://schemas.openxmlformats.org/officeDocument/2006/relationships/image" Target="../media/image1.emf"/><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btf.unbi.ba/" TargetMode="External"/><Relationship Id="rId5" Type="http://schemas.openxmlformats.org/officeDocument/2006/relationships/image" Target="../media/image1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emf"/><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efbi.unbi.ba/" TargetMode="External"/><Relationship Id="rId5" Type="http://schemas.openxmlformats.org/officeDocument/2006/relationships/image" Target="../media/image17.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vzs.unbi.ba/"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4106" name="Rectangle 10"/>
          <p:cNvSpPr>
            <a:spLocks noChangeArrowheads="1"/>
          </p:cNvSpPr>
          <p:nvPr/>
        </p:nvSpPr>
        <p:spPr bwMode="auto">
          <a:xfrm>
            <a:off x="1124114" y="1830983"/>
            <a:ext cx="7009751" cy="2062103"/>
          </a:xfrm>
          <a:prstGeom prst="rect">
            <a:avLst/>
          </a:prstGeom>
          <a:noFill/>
          <a:ln>
            <a:noFill/>
          </a:ln>
          <a:effectLst>
            <a:glow rad="63500">
              <a:schemeClr val="accent2">
                <a:satMod val="175000"/>
                <a:alpha val="40000"/>
              </a:schemeClr>
            </a:glow>
            <a:prstShdw prst="shdw17" dist="17961" dir="2700000">
              <a:schemeClr val="accent1">
                <a:gamma/>
                <a:shade val="60000"/>
                <a:invGamma/>
              </a:schemeClr>
            </a:prstShdw>
          </a:effectLst>
          <a:scene3d>
            <a:camera prst="orthographicFront"/>
            <a:lightRig rig="threePt" dir="t"/>
          </a:scene3d>
          <a:sp3d>
            <a:bevelT/>
          </a:sp3d>
        </p:spPr>
        <p:txBody>
          <a:bodyPr wrap="square" anchor="b">
            <a:spAutoFit/>
          </a:bodyPr>
          <a:lstStyle/>
          <a:p>
            <a:pPr marL="0" lvl="1">
              <a:defRPr/>
            </a:pPr>
            <a:endParaRPr lang="sr-Latn-RS" b="1" dirty="0"/>
          </a:p>
          <a:p>
            <a:r>
              <a:rPr lang="en-US" b="1" dirty="0">
                <a:solidFill>
                  <a:schemeClr val="accent6">
                    <a:lumMod val="75000"/>
                  </a:schemeClr>
                </a:solidFill>
              </a:rPr>
              <a:t>PRESENTATION OF THE UNIVERSITY OF BIHAĆ</a:t>
            </a:r>
          </a:p>
          <a:p>
            <a:pPr>
              <a:defRPr/>
            </a:pPr>
            <a:endParaRPr lang="sr-Latn-RS" b="1" dirty="0">
              <a:solidFill>
                <a:srgbClr val="FF0000"/>
              </a:solidFill>
            </a:endParaRPr>
          </a:p>
        </p:txBody>
      </p:sp>
      <p:sp>
        <p:nvSpPr>
          <p:cNvPr id="4108" name="Rectangle 12"/>
          <p:cNvSpPr>
            <a:spLocks noChangeArrowheads="1"/>
          </p:cNvSpPr>
          <p:nvPr/>
        </p:nvSpPr>
        <p:spPr bwMode="auto">
          <a:xfrm>
            <a:off x="4443632" y="4627489"/>
            <a:ext cx="4680341" cy="126188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defRPr/>
            </a:pPr>
            <a:r>
              <a:rPr lang="sr-Latn-BA" sz="2000" b="1" i="1" dirty="0">
                <a:solidFill>
                  <a:srgbClr val="000099"/>
                </a:solidFill>
              </a:rPr>
              <a:t>Amel Toroman</a:t>
            </a:r>
            <a:r>
              <a:rPr lang="sr-Latn-BA" sz="2000" b="1" i="1" dirty="0">
                <a:solidFill>
                  <a:schemeClr val="bg1"/>
                </a:solidFill>
              </a:rPr>
              <a:t>….</a:t>
            </a:r>
          </a:p>
          <a:p>
            <a:pPr algn="r">
              <a:defRPr/>
            </a:pPr>
            <a:r>
              <a:rPr lang="sr-Latn-BA" sz="1800" b="1" i="1" dirty="0">
                <a:solidFill>
                  <a:srgbClr val="000099"/>
                </a:solidFill>
              </a:rPr>
              <a:t> Senior </a:t>
            </a:r>
            <a:r>
              <a:rPr lang="sr-Latn-BA" sz="1800" b="1" i="1" dirty="0" err="1">
                <a:solidFill>
                  <a:srgbClr val="000099"/>
                </a:solidFill>
              </a:rPr>
              <a:t>Teaching</a:t>
            </a:r>
            <a:r>
              <a:rPr lang="sr-Latn-BA" sz="1800" b="1" i="1" dirty="0">
                <a:solidFill>
                  <a:srgbClr val="000099"/>
                </a:solidFill>
              </a:rPr>
              <a:t> </a:t>
            </a:r>
            <a:r>
              <a:rPr lang="sr-Latn-BA" sz="1800" b="1" i="1" dirty="0" err="1">
                <a:solidFill>
                  <a:srgbClr val="000099"/>
                </a:solidFill>
              </a:rPr>
              <a:t>Assistant</a:t>
            </a:r>
            <a:r>
              <a:rPr lang="sr-Latn-BA" sz="1800" b="1" i="1" dirty="0">
                <a:solidFill>
                  <a:srgbClr val="000099"/>
                </a:solidFill>
              </a:rPr>
              <a:t> </a:t>
            </a:r>
          </a:p>
          <a:p>
            <a:pPr algn="r">
              <a:defRPr/>
            </a:pPr>
            <a:r>
              <a:rPr lang="bs-Latn-BA" sz="1800" b="1" dirty="0">
                <a:ln w="6350">
                  <a:solidFill>
                    <a:schemeClr val="tx1"/>
                  </a:solidFill>
                </a:ln>
                <a:solidFill>
                  <a:srgbClr val="FF9933"/>
                </a:solidFill>
              </a:rPr>
              <a:t>UNBI</a:t>
            </a:r>
            <a:endParaRPr lang="en-GB" sz="1800" b="1" dirty="0">
              <a:ln w="6350">
                <a:solidFill>
                  <a:schemeClr val="tx1"/>
                </a:solidFill>
              </a:ln>
              <a:solidFill>
                <a:srgbClr val="FF9933"/>
              </a:solidFill>
            </a:endParaRPr>
          </a:p>
          <a:p>
            <a:pPr algn="r">
              <a:defRPr/>
            </a:pPr>
            <a:endParaRPr lang="sr-Latn-RS" sz="2000" b="1" i="1" dirty="0">
              <a:ln>
                <a:solidFill>
                  <a:schemeClr val="tx1"/>
                </a:solidFill>
              </a:ln>
              <a:solidFill>
                <a:srgbClr val="000099"/>
              </a:solidFill>
            </a:endParaRPr>
          </a:p>
        </p:txBody>
      </p:sp>
      <p:sp>
        <p:nvSpPr>
          <p:cNvPr id="2055" name="Slide Number Placeholder 2"/>
          <p:cNvSpPr>
            <a:spLocks noGrp="1"/>
          </p:cNvSpPr>
          <p:nvPr>
            <p:ph type="sldNum" sz="quarter" idx="12"/>
          </p:nvPr>
        </p:nvSpPr>
        <p:spPr>
          <a:xfrm>
            <a:off x="7239000" y="643281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1</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sp>
        <p:nvSpPr>
          <p:cNvPr id="7" name="Rectangle 6"/>
          <p:cNvSpPr/>
          <p:nvPr/>
        </p:nvSpPr>
        <p:spPr>
          <a:xfrm>
            <a:off x="357809" y="4000177"/>
            <a:ext cx="8542362" cy="461665"/>
          </a:xfrm>
          <a:prstGeom prst="rect">
            <a:avLst/>
          </a:prstGeom>
        </p:spPr>
        <p:txBody>
          <a:bodyPr wrap="square">
            <a:spAutoFit/>
          </a:bodyPr>
          <a:lstStyle/>
          <a:p>
            <a:r>
              <a:rPr lang="en-GB" sz="1200" i="1" dirty="0"/>
              <a:t>"Funded by the European Union. Views and opinions expressed are however those of the author(s) only and do not necessarily reflect those of the European Union. Neither the European Union nor the granting authority can be."</a:t>
            </a:r>
          </a:p>
        </p:txBody>
      </p:sp>
      <p:sp>
        <p:nvSpPr>
          <p:cNvPr id="8" name="TextBox 7"/>
          <p:cNvSpPr txBox="1"/>
          <p:nvPr/>
        </p:nvSpPr>
        <p:spPr>
          <a:xfrm>
            <a:off x="0" y="1176186"/>
            <a:ext cx="5724940" cy="338554"/>
          </a:xfrm>
          <a:prstGeom prst="rect">
            <a:avLst/>
          </a:prstGeom>
          <a:noFill/>
        </p:spPr>
        <p:txBody>
          <a:bodyPr wrap="square" rtlCol="0">
            <a:spAutoFit/>
          </a:bodyPr>
          <a:lstStyle/>
          <a:p>
            <a:pPr algn="l"/>
            <a:r>
              <a:rPr lang="sr-Latn-BA" sz="1600" b="1" i="1" dirty="0">
                <a:ln>
                  <a:solidFill>
                    <a:schemeClr val="tx1"/>
                  </a:solidFill>
                </a:ln>
                <a:solidFill>
                  <a:srgbClr val="189654"/>
                </a:solidFill>
              </a:rPr>
              <a:t>KICK-OFF MEETING</a:t>
            </a:r>
            <a:endParaRPr lang="en-GB" sz="1600" b="1" i="1" dirty="0">
              <a:ln>
                <a:solidFill>
                  <a:schemeClr val="tx1"/>
                </a:solidFill>
              </a:ln>
              <a:solidFill>
                <a:srgbClr val="189654"/>
              </a:solidFill>
            </a:endParaRPr>
          </a:p>
        </p:txBody>
      </p:sp>
      <p:cxnSp>
        <p:nvCxnSpPr>
          <p:cNvPr id="11" name="Straight Connector 10"/>
          <p:cNvCxnSpPr/>
          <p:nvPr/>
        </p:nvCxnSpPr>
        <p:spPr bwMode="auto">
          <a:xfrm>
            <a:off x="-14971" y="6070763"/>
            <a:ext cx="9144000" cy="10305"/>
          </a:xfrm>
          <a:prstGeom prst="line">
            <a:avLst/>
          </a:prstGeom>
          <a:solidFill>
            <a:schemeClr val="accent1"/>
          </a:solidFill>
          <a:ln w="19050"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sr-Latn-BA" sz="1200" b="1">
                <a:solidFill>
                  <a:schemeClr val="accent6">
                    <a:lumMod val="75000"/>
                  </a:schemeClr>
                </a:solidFill>
                <a:latin typeface="+mj-lt"/>
              </a:rPr>
              <a:t>s</a:t>
            </a:r>
            <a:r>
              <a:rPr lang="en-GB" sz="1200" b="1">
                <a:solidFill>
                  <a:schemeClr val="accent6">
                    <a:lumMod val="75000"/>
                  </a:schemeClr>
                </a:solidFill>
                <a:latin typeface="+mj-lt"/>
              </a:rPr>
              <a:t>Project </a:t>
            </a:r>
            <a:r>
              <a:rPr lang="en-GB" sz="1200" b="1" dirty="0">
                <a:solidFill>
                  <a:schemeClr val="accent6">
                    <a:lumMod val="75000"/>
                  </a:schemeClr>
                </a:solidFill>
                <a:latin typeface="+mj-lt"/>
              </a:rPr>
              <a:t>number</a:t>
            </a:r>
            <a:r>
              <a:rPr lang="en-GB" sz="1200" dirty="0">
                <a:solidFill>
                  <a:schemeClr val="accent6">
                    <a:lumMod val="75000"/>
                  </a:schemeClr>
                </a:solidFill>
                <a:latin typeface="+mj-lt"/>
              </a:rPr>
              <a:t>: 101128813</a:t>
            </a:r>
            <a:endParaRPr lang="en-GB" dirty="0">
              <a:solidFill>
                <a:schemeClr val="accent6">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10</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sp>
        <p:nvSpPr>
          <p:cNvPr id="6" name="Title 1">
            <a:extLst>
              <a:ext uri="{FF2B5EF4-FFF2-40B4-BE49-F238E27FC236}">
                <a16:creationId xmlns:a16="http://schemas.microsoft.com/office/drawing/2014/main" id="{56303537-9A1F-4120-C91E-ED21733C2C0D}"/>
              </a:ext>
            </a:extLst>
          </p:cNvPr>
          <p:cNvSpPr txBox="1">
            <a:spLocks/>
          </p:cNvSpPr>
          <p:nvPr/>
        </p:nvSpPr>
        <p:spPr>
          <a:xfrm>
            <a:off x="685800" y="1066800"/>
            <a:ext cx="7620000" cy="6541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s-Latn-BA" sz="2800" b="1" i="0" u="none" strike="noStrike" kern="1200" cap="none" spc="0" normalizeH="0" baseline="0" noProof="0">
                <a:ln>
                  <a:noFill/>
                </a:ln>
                <a:solidFill>
                  <a:srgbClr val="1F497D"/>
                </a:solidFill>
                <a:effectLst/>
                <a:uLnTx/>
                <a:uFillTx/>
                <a:latin typeface="Calibri"/>
                <a:ea typeface="+mj-ea"/>
                <a:cs typeface="+mj-cs"/>
              </a:rPr>
              <a:t>Faculty of Law </a:t>
            </a:r>
            <a:endParaRPr kumimoji="0" lang="hr-HR"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7" name="Up Arrow Callout 13">
            <a:extLst>
              <a:ext uri="{FF2B5EF4-FFF2-40B4-BE49-F238E27FC236}">
                <a16:creationId xmlns:a16="http://schemas.microsoft.com/office/drawing/2014/main" id="{2D0BB83A-FFC5-F5A2-4442-488C9E9EEABE}"/>
              </a:ext>
            </a:extLst>
          </p:cNvPr>
          <p:cNvSpPr/>
          <p:nvPr/>
        </p:nvSpPr>
        <p:spPr>
          <a:xfrm>
            <a:off x="4629150" y="4267200"/>
            <a:ext cx="2571750" cy="1285875"/>
          </a:xfrm>
          <a:prstGeom prst="up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Model of study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4 +1 +3</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04BFA84-26A2-C1F7-A2AE-7D664E2AA203}"/>
              </a:ext>
            </a:extLst>
          </p:cNvPr>
          <p:cNvPicPr>
            <a:picLocks noChangeAspect="1"/>
          </p:cNvPicPr>
          <p:nvPr/>
        </p:nvPicPr>
        <p:blipFill>
          <a:blip r:embed="rId5"/>
          <a:stretch>
            <a:fillRect/>
          </a:stretch>
        </p:blipFill>
        <p:spPr>
          <a:xfrm>
            <a:off x="457200" y="2230565"/>
            <a:ext cx="3244194" cy="1611564"/>
          </a:xfrm>
          <a:prstGeom prst="rect">
            <a:avLst/>
          </a:prstGeom>
        </p:spPr>
      </p:pic>
      <p:pic>
        <p:nvPicPr>
          <p:cNvPr id="9" name="Picture 8">
            <a:extLst>
              <a:ext uri="{FF2B5EF4-FFF2-40B4-BE49-F238E27FC236}">
                <a16:creationId xmlns:a16="http://schemas.microsoft.com/office/drawing/2014/main" id="{0BCD24FD-C162-9AB7-80CD-7B2BB3C1D5A0}"/>
              </a:ext>
            </a:extLst>
          </p:cNvPr>
          <p:cNvPicPr>
            <a:picLocks noChangeAspect="1"/>
          </p:cNvPicPr>
          <p:nvPr/>
        </p:nvPicPr>
        <p:blipFill>
          <a:blip r:embed="rId6"/>
          <a:stretch>
            <a:fillRect/>
          </a:stretch>
        </p:blipFill>
        <p:spPr>
          <a:xfrm>
            <a:off x="4000128" y="1844676"/>
            <a:ext cx="3972235" cy="2383341"/>
          </a:xfrm>
          <a:prstGeom prst="rect">
            <a:avLst/>
          </a:prstGeom>
        </p:spPr>
      </p:pic>
      <p:sp>
        <p:nvSpPr>
          <p:cNvPr id="10" name="Rectangle 9">
            <a:extLst>
              <a:ext uri="{FF2B5EF4-FFF2-40B4-BE49-F238E27FC236}">
                <a16:creationId xmlns:a16="http://schemas.microsoft.com/office/drawing/2014/main" id="{FEE60EBE-6061-8655-381F-4CF72A5FA482}"/>
              </a:ext>
            </a:extLst>
          </p:cNvPr>
          <p:cNvSpPr/>
          <p:nvPr/>
        </p:nvSpPr>
        <p:spPr>
          <a:xfrm>
            <a:off x="2539008" y="5613400"/>
            <a:ext cx="3456384" cy="369398"/>
          </a:xfrm>
          <a:prstGeom prst="rect">
            <a:avLst/>
          </a:prstGeom>
        </p:spPr>
        <p:txBody>
          <a:bodyPr wrap="square">
            <a:spAutoFit/>
          </a:bodyPr>
          <a:lstStyle/>
          <a:p>
            <a:pPr algn="l" eaLnBrk="1" fontAlgn="auto" hangingPunct="1">
              <a:spcBef>
                <a:spcPts val="0"/>
              </a:spcBef>
              <a:spcAft>
                <a:spcPts val="0"/>
              </a:spcAft>
            </a:pPr>
            <a:r>
              <a:rPr lang="hr-HR" sz="1800" dirty="0">
                <a:solidFill>
                  <a:srgbClr val="4F81BD">
                    <a:lumMod val="75000"/>
                  </a:srgbClr>
                </a:solidFill>
                <a:latin typeface="Calibri"/>
              </a:rPr>
              <a:t>More at </a:t>
            </a:r>
            <a:r>
              <a:rPr lang="hr-HR" sz="1800" dirty="0">
                <a:solidFill>
                  <a:srgbClr val="000099"/>
                </a:solidFill>
                <a:latin typeface="Calibri"/>
                <a:hlinkClick r:id="rId7">
                  <a:extLst>
                    <a:ext uri="{A12FA001-AC4F-418D-AE19-62706E023703}">
                      <ahyp:hlinkClr xmlns:ahyp="http://schemas.microsoft.com/office/drawing/2018/hyperlinkcolor" val="tx"/>
                    </a:ext>
                  </a:extLst>
                </a:hlinkClick>
              </a:rPr>
              <a:t>http://prf.unbi.ba/</a:t>
            </a:r>
            <a:r>
              <a:rPr lang="hr-HR" sz="1800" dirty="0">
                <a:solidFill>
                  <a:srgbClr val="000099"/>
                </a:solidFill>
                <a:latin typeface="Calibri"/>
              </a:rPr>
              <a:t> </a:t>
            </a:r>
          </a:p>
        </p:txBody>
      </p:sp>
      <p:pic>
        <p:nvPicPr>
          <p:cNvPr id="1026" name="Picture 2" descr="Pravni fakultet - Bihać">
            <a:extLst>
              <a:ext uri="{FF2B5EF4-FFF2-40B4-BE49-F238E27FC236}">
                <a16:creationId xmlns:a16="http://schemas.microsoft.com/office/drawing/2014/main" id="{0334C1B3-AF3B-3022-BEF6-1B6D944856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5334" y="4798235"/>
            <a:ext cx="1145732" cy="113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225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11</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sp>
        <p:nvSpPr>
          <p:cNvPr id="6" name="Title 1">
            <a:extLst>
              <a:ext uri="{FF2B5EF4-FFF2-40B4-BE49-F238E27FC236}">
                <a16:creationId xmlns:a16="http://schemas.microsoft.com/office/drawing/2014/main" id="{1B4E6BDE-54D0-B0A7-C816-C61DB23178FB}"/>
              </a:ext>
            </a:extLst>
          </p:cNvPr>
          <p:cNvSpPr txBox="1">
            <a:spLocks/>
          </p:cNvSpPr>
          <p:nvPr/>
        </p:nvSpPr>
        <p:spPr>
          <a:xfrm>
            <a:off x="685800" y="1041400"/>
            <a:ext cx="7620000" cy="6541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s-Latn-BA" sz="2800" b="1" i="0" u="none" strike="noStrike" kern="1200" cap="none" spc="0" normalizeH="0" baseline="0" noProof="0" dirty="0" err="1">
                <a:ln>
                  <a:noFill/>
                </a:ln>
                <a:solidFill>
                  <a:srgbClr val="1F497D"/>
                </a:solidFill>
                <a:effectLst/>
                <a:uLnTx/>
                <a:uFillTx/>
                <a:latin typeface="Calibri"/>
                <a:ea typeface="+mj-ea"/>
                <a:cs typeface="+mj-cs"/>
              </a:rPr>
              <a:t>Islamic</a:t>
            </a:r>
            <a:r>
              <a:rPr kumimoji="0" lang="bs-Latn-BA" sz="2800" b="1" i="0" u="none" strike="noStrike" kern="1200" cap="none" spc="0" normalizeH="0" baseline="0" noProof="0" dirty="0">
                <a:ln>
                  <a:noFill/>
                </a:ln>
                <a:solidFill>
                  <a:srgbClr val="1F497D"/>
                </a:solidFill>
                <a:effectLst/>
                <a:uLnTx/>
                <a:uFillTx/>
                <a:latin typeface="Calibri"/>
                <a:ea typeface="+mj-ea"/>
                <a:cs typeface="+mj-cs"/>
              </a:rPr>
              <a:t> </a:t>
            </a:r>
            <a:r>
              <a:rPr kumimoji="0" lang="bs-Latn-BA" sz="2800" b="1" i="0" u="none" strike="noStrike" kern="1200" cap="none" spc="0" normalizeH="0" baseline="0" noProof="0" dirty="0" err="1">
                <a:ln>
                  <a:noFill/>
                </a:ln>
                <a:solidFill>
                  <a:srgbClr val="1F497D"/>
                </a:solidFill>
                <a:effectLst/>
                <a:uLnTx/>
                <a:uFillTx/>
                <a:latin typeface="Calibri"/>
                <a:ea typeface="+mj-ea"/>
                <a:cs typeface="+mj-cs"/>
              </a:rPr>
              <a:t>Pedagogical</a:t>
            </a:r>
            <a:r>
              <a:rPr kumimoji="0" lang="bs-Latn-BA" sz="2800" b="1" i="0" u="none" strike="noStrike" kern="1200" cap="none" spc="0" normalizeH="0" baseline="0" noProof="0" dirty="0">
                <a:ln>
                  <a:noFill/>
                </a:ln>
                <a:solidFill>
                  <a:srgbClr val="1F497D"/>
                </a:solidFill>
                <a:effectLst/>
                <a:uLnTx/>
                <a:uFillTx/>
                <a:latin typeface="Calibri"/>
                <a:ea typeface="+mj-ea"/>
                <a:cs typeface="+mj-cs"/>
              </a:rPr>
              <a:t> </a:t>
            </a:r>
            <a:r>
              <a:rPr kumimoji="0" lang="bs-Latn-BA" sz="2800" b="1" i="0" u="none" strike="noStrike" kern="1200" cap="none" spc="0" normalizeH="0" baseline="0" noProof="0" dirty="0" err="1">
                <a:ln>
                  <a:noFill/>
                </a:ln>
                <a:solidFill>
                  <a:srgbClr val="1F497D"/>
                </a:solidFill>
                <a:effectLst/>
                <a:uLnTx/>
                <a:uFillTx/>
                <a:latin typeface="Calibri"/>
                <a:ea typeface="+mj-ea"/>
                <a:cs typeface="+mj-cs"/>
              </a:rPr>
              <a:t>Faculty</a:t>
            </a:r>
            <a:endParaRPr kumimoji="0" lang="hr-HR"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7" name="Down Arrow Callout 5">
            <a:extLst>
              <a:ext uri="{FF2B5EF4-FFF2-40B4-BE49-F238E27FC236}">
                <a16:creationId xmlns:a16="http://schemas.microsoft.com/office/drawing/2014/main" id="{0B03A417-3800-E44F-B9F8-1440D0FB59CF}"/>
              </a:ext>
            </a:extLst>
          </p:cNvPr>
          <p:cNvSpPr/>
          <p:nvPr/>
        </p:nvSpPr>
        <p:spPr>
          <a:xfrm>
            <a:off x="684213" y="1754188"/>
            <a:ext cx="2643187" cy="928687"/>
          </a:xfrm>
          <a:prstGeom prst="down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2 departments</a:t>
            </a:r>
          </a:p>
        </p:txBody>
      </p:sp>
      <p:sp>
        <p:nvSpPr>
          <p:cNvPr id="8" name="Up Arrow Callout 13">
            <a:extLst>
              <a:ext uri="{FF2B5EF4-FFF2-40B4-BE49-F238E27FC236}">
                <a16:creationId xmlns:a16="http://schemas.microsoft.com/office/drawing/2014/main" id="{FC47BF3B-43FB-B39B-1DAE-8B0A933F846C}"/>
              </a:ext>
            </a:extLst>
          </p:cNvPr>
          <p:cNvSpPr/>
          <p:nvPr/>
        </p:nvSpPr>
        <p:spPr>
          <a:xfrm>
            <a:off x="5008240" y="4665836"/>
            <a:ext cx="1928812" cy="1000125"/>
          </a:xfrm>
          <a:prstGeom prst="up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Model of study</a:t>
            </a:r>
          </a:p>
          <a:p>
            <a:pPr marL="0" marR="0" lvl="0" indent="0" defTabSz="914400" eaLnBrk="1" fontAlgn="auto" latinLnBrk="0" hangingPunct="1">
              <a:lnSpc>
                <a:spcPct val="100000"/>
              </a:lnSpc>
              <a:spcBef>
                <a:spcPts val="0"/>
              </a:spcBef>
              <a:spcAft>
                <a:spcPts val="0"/>
              </a:spcAft>
              <a:buClrTx/>
              <a:buSzTx/>
              <a:buFontTx/>
              <a:buNone/>
              <a:tabLst/>
              <a:defRPr/>
            </a:pPr>
            <a:r>
              <a:rPr kumimoji="0" lang="bs-Latn-BA"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4</a:t>
            </a: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 +</a:t>
            </a:r>
            <a:r>
              <a:rPr kumimoji="0" lang="bs-Latn-BA"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1</a:t>
            </a: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 +3</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A11306F-C8FF-C147-849F-9B3BCF32FD8F}"/>
              </a:ext>
            </a:extLst>
          </p:cNvPr>
          <p:cNvSpPr/>
          <p:nvPr/>
        </p:nvSpPr>
        <p:spPr>
          <a:xfrm>
            <a:off x="469900" y="3016250"/>
            <a:ext cx="3071813" cy="62865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Islamic Education</a:t>
            </a:r>
          </a:p>
        </p:txBody>
      </p:sp>
      <p:sp>
        <p:nvSpPr>
          <p:cNvPr id="10" name="Rectangle 9">
            <a:extLst>
              <a:ext uri="{FF2B5EF4-FFF2-40B4-BE49-F238E27FC236}">
                <a16:creationId xmlns:a16="http://schemas.microsoft.com/office/drawing/2014/main" id="{18D2798A-9F68-D787-E364-7F59E44A806B}"/>
              </a:ext>
            </a:extLst>
          </p:cNvPr>
          <p:cNvSpPr/>
          <p:nvPr/>
        </p:nvSpPr>
        <p:spPr>
          <a:xfrm>
            <a:off x="469900" y="3998913"/>
            <a:ext cx="3071813" cy="62865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Social pedagogy and spiritiual care</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3" name="Picture 2" descr="http://www.krajina.ba/wp-content/uploads/2015/11/Islamski-Pedagoski-Fakultet-u-Bihacu-3.jpg">
            <a:extLst>
              <a:ext uri="{FF2B5EF4-FFF2-40B4-BE49-F238E27FC236}">
                <a16:creationId xmlns:a16="http://schemas.microsoft.com/office/drawing/2014/main" id="{91AA1E76-0EE4-72F1-D820-C54BF064F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9633" y="1714602"/>
            <a:ext cx="4019414" cy="30145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0266523-D93F-10CC-3A20-5FAB9F1A1567}"/>
              </a:ext>
            </a:extLst>
          </p:cNvPr>
          <p:cNvSpPr/>
          <p:nvPr/>
        </p:nvSpPr>
        <p:spPr>
          <a:xfrm>
            <a:off x="2827983" y="5651500"/>
            <a:ext cx="2758576" cy="369332"/>
          </a:xfrm>
          <a:prstGeom prst="rect">
            <a:avLst/>
          </a:prstGeom>
        </p:spPr>
        <p:txBody>
          <a:bodyPr wrap="none">
            <a:spAutoFit/>
          </a:bodyPr>
          <a:lstStyle/>
          <a:p>
            <a:pPr algn="l" eaLnBrk="1" fontAlgn="auto" hangingPunct="1">
              <a:spcBef>
                <a:spcPts val="0"/>
              </a:spcBef>
              <a:spcAft>
                <a:spcPts val="0"/>
              </a:spcAft>
            </a:pPr>
            <a:r>
              <a:rPr lang="hr-HR" sz="1800" dirty="0">
                <a:solidFill>
                  <a:srgbClr val="4F81BD">
                    <a:lumMod val="75000"/>
                  </a:srgbClr>
                </a:solidFill>
                <a:latin typeface="Calibri"/>
              </a:rPr>
              <a:t>More at </a:t>
            </a:r>
            <a:r>
              <a:rPr lang="hr-HR" sz="1800" dirty="0">
                <a:solidFill>
                  <a:srgbClr val="000099"/>
                </a:solidFill>
                <a:latin typeface="Calibri"/>
                <a:hlinkClick r:id="rId6">
                  <a:extLst>
                    <a:ext uri="{A12FA001-AC4F-418D-AE19-62706E023703}">
                      <ahyp:hlinkClr xmlns:ahyp="http://schemas.microsoft.com/office/drawing/2018/hyperlinkcolor" val="tx"/>
                    </a:ext>
                  </a:extLst>
                </a:hlinkClick>
              </a:rPr>
              <a:t>http://ipf.unbi.ba</a:t>
            </a:r>
            <a:r>
              <a:rPr lang="hr-HR" sz="1800" dirty="0">
                <a:solidFill>
                  <a:srgbClr val="CCCCFF"/>
                </a:solidFill>
                <a:latin typeface="Calibri"/>
                <a:hlinkClick r:id="rId6">
                  <a:extLst>
                    <a:ext uri="{A12FA001-AC4F-418D-AE19-62706E023703}">
                      <ahyp:hlinkClr xmlns:ahyp="http://schemas.microsoft.com/office/drawing/2018/hyperlinkcolor" val="tx"/>
                    </a:ext>
                  </a:extLst>
                </a:hlinkClick>
              </a:rPr>
              <a:t>/</a:t>
            </a:r>
            <a:r>
              <a:rPr lang="hr-HR" sz="1800" dirty="0">
                <a:solidFill>
                  <a:prstClr val="black"/>
                </a:solidFill>
                <a:latin typeface="Calibri"/>
              </a:rPr>
              <a:t> </a:t>
            </a:r>
          </a:p>
        </p:txBody>
      </p:sp>
    </p:spTree>
    <p:extLst>
      <p:ext uri="{BB962C8B-B14F-4D97-AF65-F5344CB8AC3E}">
        <p14:creationId xmlns:p14="http://schemas.microsoft.com/office/powerpoint/2010/main" val="757149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12</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sp>
        <p:nvSpPr>
          <p:cNvPr id="6" name="Rectangle 5">
            <a:extLst>
              <a:ext uri="{FF2B5EF4-FFF2-40B4-BE49-F238E27FC236}">
                <a16:creationId xmlns:a16="http://schemas.microsoft.com/office/drawing/2014/main" id="{6716F157-3111-FDF2-6CDE-A203B5E00E8E}"/>
              </a:ext>
            </a:extLst>
          </p:cNvPr>
          <p:cNvSpPr/>
          <p:nvPr/>
        </p:nvSpPr>
        <p:spPr>
          <a:xfrm>
            <a:off x="685800" y="1822371"/>
            <a:ext cx="7772400" cy="3816429"/>
          </a:xfrm>
          <a:prstGeom prst="rect">
            <a:avLst/>
          </a:prstGeom>
        </p:spPr>
        <p:txBody>
          <a:bodyPr wrap="square">
            <a:spAutoFit/>
          </a:bodyPr>
          <a:lstStyle/>
          <a:p>
            <a:pPr algn="just" eaLnBrk="1" fontAlgn="auto" hangingPunct="1">
              <a:spcBef>
                <a:spcPts val="0"/>
              </a:spcBef>
              <a:spcAft>
                <a:spcPts val="0"/>
              </a:spcAft>
              <a:buFont typeface="Wingdings" panose="05000000000000000000" pitchFamily="2" charset="2"/>
              <a:buChar char="§"/>
              <a:defRPr/>
            </a:pPr>
            <a:endParaRPr lang="hr-HR" sz="1800" dirty="0">
              <a:solidFill>
                <a:prstClr val="black"/>
              </a:solidFill>
              <a:latin typeface="Calisto MT" panose="02040603050505030304" pitchFamily="18" charset="0"/>
            </a:endParaRPr>
          </a:p>
          <a:p>
            <a:pPr algn="just" eaLnBrk="1" fontAlgn="auto" hangingPunct="1">
              <a:spcBef>
                <a:spcPts val="0"/>
              </a:spcBef>
              <a:spcAft>
                <a:spcPts val="0"/>
              </a:spcAft>
              <a:buFont typeface="Wingdings" panose="05000000000000000000" pitchFamily="2" charset="2"/>
              <a:buChar char="§"/>
              <a:defRPr/>
            </a:pPr>
            <a:r>
              <a:rPr lang="en-US" sz="1800" dirty="0">
                <a:solidFill>
                  <a:prstClr val="black"/>
                </a:solidFill>
                <a:latin typeface="Calisto MT" panose="02040603050505030304" pitchFamily="18" charset="0"/>
              </a:rPr>
              <a:t>There are </a:t>
            </a:r>
            <a:r>
              <a:rPr lang="bs-Latn-BA" sz="1800" dirty="0">
                <a:solidFill>
                  <a:srgbClr val="FF0000"/>
                </a:solidFill>
                <a:latin typeface="Calisto MT" panose="02040603050505030304" pitchFamily="18" charset="0"/>
              </a:rPr>
              <a:t>51</a:t>
            </a:r>
            <a:r>
              <a:rPr lang="en-US" sz="1800" dirty="0">
                <a:solidFill>
                  <a:prstClr val="black"/>
                </a:solidFill>
                <a:latin typeface="Calisto MT" panose="02040603050505030304" pitchFamily="18" charset="0"/>
              </a:rPr>
              <a:t> study programs at the University of Bihac, </a:t>
            </a:r>
            <a:r>
              <a:rPr lang="bs-Latn-BA" sz="1800" dirty="0">
                <a:solidFill>
                  <a:srgbClr val="FF0000"/>
                </a:solidFill>
                <a:latin typeface="Calisto MT" panose="02040603050505030304" pitchFamily="18" charset="0"/>
              </a:rPr>
              <a:t>30</a:t>
            </a:r>
            <a:r>
              <a:rPr lang="en-US" sz="1800" dirty="0">
                <a:solidFill>
                  <a:prstClr val="black"/>
                </a:solidFill>
                <a:latin typeface="Calisto MT" panose="02040603050505030304" pitchFamily="18" charset="0"/>
              </a:rPr>
              <a:t> in the first study cycle</a:t>
            </a:r>
            <a:r>
              <a:rPr lang="bs-Latn-BA" sz="1800" dirty="0">
                <a:solidFill>
                  <a:prstClr val="black"/>
                </a:solidFill>
                <a:latin typeface="Calisto MT" panose="02040603050505030304" pitchFamily="18" charset="0"/>
              </a:rPr>
              <a:t>,</a:t>
            </a:r>
            <a:r>
              <a:rPr lang="en-US" sz="1800" dirty="0">
                <a:solidFill>
                  <a:prstClr val="black"/>
                </a:solidFill>
                <a:latin typeface="Calisto MT" panose="02040603050505030304" pitchFamily="18" charset="0"/>
              </a:rPr>
              <a:t> </a:t>
            </a:r>
            <a:r>
              <a:rPr lang="bs-Latn-BA" sz="1800" dirty="0">
                <a:solidFill>
                  <a:srgbClr val="FF0000"/>
                </a:solidFill>
                <a:latin typeface="Calisto MT" panose="02040603050505030304" pitchFamily="18" charset="0"/>
              </a:rPr>
              <a:t>19</a:t>
            </a:r>
            <a:r>
              <a:rPr lang="hr-HR" sz="1800" dirty="0">
                <a:solidFill>
                  <a:prstClr val="black"/>
                </a:solidFill>
                <a:latin typeface="Calisto MT" panose="02040603050505030304" pitchFamily="18" charset="0"/>
              </a:rPr>
              <a:t> </a:t>
            </a:r>
            <a:r>
              <a:rPr lang="en-US" sz="1800" dirty="0">
                <a:solidFill>
                  <a:prstClr val="black"/>
                </a:solidFill>
                <a:latin typeface="Calisto MT" panose="02040603050505030304" pitchFamily="18" charset="0"/>
              </a:rPr>
              <a:t>in the second</a:t>
            </a:r>
            <a:r>
              <a:rPr lang="bs-Latn-BA" sz="1800" dirty="0">
                <a:solidFill>
                  <a:prstClr val="black"/>
                </a:solidFill>
                <a:latin typeface="Calisto MT" panose="02040603050505030304" pitchFamily="18" charset="0"/>
              </a:rPr>
              <a:t> and </a:t>
            </a:r>
            <a:r>
              <a:rPr lang="bs-Latn-BA" sz="1800" dirty="0">
                <a:solidFill>
                  <a:srgbClr val="FF0000"/>
                </a:solidFill>
                <a:latin typeface="Calisto MT" panose="02040603050505030304" pitchFamily="18" charset="0"/>
              </a:rPr>
              <a:t>2</a:t>
            </a:r>
            <a:r>
              <a:rPr lang="bs-Latn-BA" sz="1800" dirty="0">
                <a:solidFill>
                  <a:prstClr val="black"/>
                </a:solidFill>
                <a:latin typeface="Calisto MT" panose="02040603050505030304" pitchFamily="18" charset="0"/>
              </a:rPr>
              <a:t> in the third one</a:t>
            </a:r>
            <a:r>
              <a:rPr lang="en-US" sz="1800" dirty="0">
                <a:solidFill>
                  <a:prstClr val="black"/>
                </a:solidFill>
                <a:latin typeface="Calisto MT" panose="02040603050505030304" pitchFamily="18" charset="0"/>
              </a:rPr>
              <a:t>. </a:t>
            </a:r>
            <a:endParaRPr lang="bs-Latn-BA" sz="1800" dirty="0">
              <a:solidFill>
                <a:prstClr val="black"/>
              </a:solidFill>
              <a:latin typeface="Calisto MT" panose="02040603050505030304" pitchFamily="18" charset="0"/>
            </a:endParaRPr>
          </a:p>
          <a:p>
            <a:pPr algn="just" eaLnBrk="1" fontAlgn="auto" hangingPunct="1">
              <a:spcBef>
                <a:spcPts val="0"/>
              </a:spcBef>
              <a:spcAft>
                <a:spcPts val="0"/>
              </a:spcAft>
              <a:buFont typeface="Wingdings" panose="05000000000000000000" pitchFamily="2" charset="2"/>
              <a:buChar char="§"/>
              <a:defRPr/>
            </a:pPr>
            <a:endParaRPr lang="hr-HR" sz="1200" dirty="0">
              <a:solidFill>
                <a:prstClr val="black"/>
              </a:solidFill>
              <a:latin typeface="Calisto MT" panose="02040603050505030304" pitchFamily="18" charset="0"/>
            </a:endParaRPr>
          </a:p>
          <a:p>
            <a:pPr algn="just" eaLnBrk="1" fontAlgn="auto" hangingPunct="1">
              <a:spcBef>
                <a:spcPts val="0"/>
              </a:spcBef>
              <a:spcAft>
                <a:spcPts val="0"/>
              </a:spcAft>
              <a:buFont typeface="Wingdings" panose="05000000000000000000" pitchFamily="2" charset="2"/>
              <a:buChar char="§"/>
              <a:defRPr/>
            </a:pPr>
            <a:r>
              <a:rPr lang="en-GB" sz="1800" dirty="0">
                <a:solidFill>
                  <a:prstClr val="black"/>
                </a:solidFill>
                <a:latin typeface="Calisto MT" panose="02040603050505030304" pitchFamily="18" charset="0"/>
              </a:rPr>
              <a:t>The implementation of second cycle studies began in the academic 2010/11. The second cycle is organized at all faculties. </a:t>
            </a:r>
            <a:endParaRPr lang="hr-HR" sz="1800" dirty="0">
              <a:solidFill>
                <a:prstClr val="black"/>
              </a:solidFill>
              <a:latin typeface="Calisto MT" panose="02040603050505030304" pitchFamily="18" charset="0"/>
            </a:endParaRPr>
          </a:p>
          <a:p>
            <a:pPr marL="114300" algn="just" eaLnBrk="1" fontAlgn="auto" hangingPunct="1">
              <a:spcBef>
                <a:spcPts val="0"/>
              </a:spcBef>
              <a:spcAft>
                <a:spcPts val="0"/>
              </a:spcAft>
              <a:defRPr/>
            </a:pPr>
            <a:endParaRPr lang="hr-HR" sz="1200" dirty="0">
              <a:solidFill>
                <a:prstClr val="black"/>
              </a:solidFill>
              <a:latin typeface="Calisto MT" panose="02040603050505030304" pitchFamily="18" charset="0"/>
            </a:endParaRPr>
          </a:p>
          <a:p>
            <a:pPr algn="just" eaLnBrk="1" fontAlgn="auto" hangingPunct="1">
              <a:lnSpc>
                <a:spcPct val="150000"/>
              </a:lnSpc>
              <a:spcBef>
                <a:spcPts val="0"/>
              </a:spcBef>
              <a:spcAft>
                <a:spcPts val="0"/>
              </a:spcAft>
              <a:buFont typeface="Wingdings" panose="05000000000000000000" pitchFamily="2" charset="2"/>
              <a:buChar char="§"/>
              <a:defRPr/>
            </a:pPr>
            <a:r>
              <a:rPr lang="hr-HR" sz="1800" dirty="0">
                <a:solidFill>
                  <a:prstClr val="black"/>
                </a:solidFill>
                <a:latin typeface="Calisto MT" panose="02040603050505030304" pitchFamily="18" charset="0"/>
              </a:rPr>
              <a:t>Third cycle study began:</a:t>
            </a:r>
          </a:p>
          <a:p>
            <a:pPr lvl="1" algn="just" eaLnBrk="1" fontAlgn="auto" hangingPunct="1">
              <a:spcBef>
                <a:spcPts val="0"/>
              </a:spcBef>
              <a:spcAft>
                <a:spcPts val="0"/>
              </a:spcAft>
              <a:buFont typeface="Wingdings" panose="05000000000000000000" pitchFamily="2" charset="2"/>
              <a:buChar char="§"/>
              <a:defRPr/>
            </a:pPr>
            <a:r>
              <a:rPr lang="hr-HR" sz="1600" dirty="0">
                <a:solidFill>
                  <a:prstClr val="black"/>
                </a:solidFill>
                <a:latin typeface="Calisto MT" panose="02040603050505030304" pitchFamily="18" charset="0"/>
              </a:rPr>
              <a:t> </a:t>
            </a:r>
            <a:r>
              <a:rPr lang="hr-HR" sz="1800" dirty="0">
                <a:solidFill>
                  <a:prstClr val="black"/>
                </a:solidFill>
                <a:latin typeface="Calisto MT" panose="02040603050505030304" pitchFamily="18" charset="0"/>
              </a:rPr>
              <a:t>in academic 2017/18 at Mechanical and Department of Wood-processing Technology of the Faculty of Technical Engineering under title „</a:t>
            </a:r>
            <a:r>
              <a:rPr lang="hr-HR" sz="1800" i="1" dirty="0">
                <a:solidFill>
                  <a:prstClr val="black"/>
                </a:solidFill>
                <a:latin typeface="Calisto MT" panose="02040603050505030304" pitchFamily="18" charset="0"/>
              </a:rPr>
              <a:t>Contemporary production technologies</a:t>
            </a:r>
            <a:r>
              <a:rPr lang="hr-HR" sz="1800" dirty="0">
                <a:solidFill>
                  <a:prstClr val="black"/>
                </a:solidFill>
                <a:latin typeface="Calisto MT" panose="02040603050505030304" pitchFamily="18" charset="0"/>
              </a:rPr>
              <a:t>”, </a:t>
            </a:r>
          </a:p>
          <a:p>
            <a:pPr marL="411163" lvl="1" algn="just" eaLnBrk="1" fontAlgn="auto" hangingPunct="1">
              <a:spcBef>
                <a:spcPts val="0"/>
              </a:spcBef>
              <a:spcAft>
                <a:spcPts val="0"/>
              </a:spcAft>
              <a:defRPr/>
            </a:pPr>
            <a:endParaRPr lang="hr-HR" sz="1100" dirty="0">
              <a:solidFill>
                <a:prstClr val="black"/>
              </a:solidFill>
              <a:latin typeface="Calisto MT" panose="02040603050505030304" pitchFamily="18" charset="0"/>
            </a:endParaRPr>
          </a:p>
          <a:p>
            <a:pPr lvl="1" algn="just" eaLnBrk="1" fontAlgn="auto" hangingPunct="1">
              <a:spcBef>
                <a:spcPts val="0"/>
              </a:spcBef>
              <a:spcAft>
                <a:spcPts val="0"/>
              </a:spcAft>
              <a:buFont typeface="Wingdings" panose="05000000000000000000" pitchFamily="2" charset="2"/>
              <a:buChar char="§"/>
              <a:defRPr/>
            </a:pPr>
            <a:r>
              <a:rPr lang="hr-HR" sz="1600" dirty="0">
                <a:solidFill>
                  <a:prstClr val="black"/>
                </a:solidFill>
                <a:latin typeface="Calisto MT" panose="02040603050505030304" pitchFamily="18" charset="0"/>
              </a:rPr>
              <a:t> </a:t>
            </a:r>
            <a:r>
              <a:rPr lang="hr-HR" sz="1800" dirty="0">
                <a:solidFill>
                  <a:prstClr val="black"/>
                </a:solidFill>
                <a:latin typeface="Calisto MT" panose="02040603050505030304" pitchFamily="18" charset="0"/>
              </a:rPr>
              <a:t>in academic 2020/21 at Electrotechnical Department of the Faculty of Technical Engineering under title „</a:t>
            </a:r>
            <a:r>
              <a:rPr lang="hr-HR" sz="1800" i="1" dirty="0">
                <a:solidFill>
                  <a:prstClr val="black"/>
                </a:solidFill>
                <a:latin typeface="Calisto MT" panose="02040603050505030304" pitchFamily="18" charset="0"/>
              </a:rPr>
              <a:t>Electrical engineering and computing</a:t>
            </a:r>
            <a:r>
              <a:rPr lang="hr-HR" sz="1800" dirty="0">
                <a:solidFill>
                  <a:prstClr val="black"/>
                </a:solidFill>
                <a:latin typeface="Calisto MT" panose="02040603050505030304" pitchFamily="18" charset="0"/>
              </a:rPr>
              <a:t>”.</a:t>
            </a:r>
          </a:p>
        </p:txBody>
      </p:sp>
      <p:sp>
        <p:nvSpPr>
          <p:cNvPr id="7" name="Title 1">
            <a:extLst>
              <a:ext uri="{FF2B5EF4-FFF2-40B4-BE49-F238E27FC236}">
                <a16:creationId xmlns:a16="http://schemas.microsoft.com/office/drawing/2014/main" id="{11C53CD3-122C-839E-6ADA-F08B937B4238}"/>
              </a:ext>
            </a:extLst>
          </p:cNvPr>
          <p:cNvSpPr txBox="1">
            <a:spLocks/>
          </p:cNvSpPr>
          <p:nvPr/>
        </p:nvSpPr>
        <p:spPr>
          <a:xfrm>
            <a:off x="457200" y="812800"/>
            <a:ext cx="7620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bs-Latn-BA" sz="2800" b="1" dirty="0">
                <a:solidFill>
                  <a:srgbClr val="1F497D"/>
                </a:solidFill>
                <a:latin typeface="Calibri"/>
              </a:rPr>
              <a:t>UNIVERSITY PROFILE</a:t>
            </a:r>
            <a:endParaRPr lang="en-US" dirty="0">
              <a:solidFill>
                <a:prstClr val="black"/>
              </a:solidFill>
              <a:latin typeface="Calibri"/>
            </a:endParaRPr>
          </a:p>
        </p:txBody>
      </p:sp>
    </p:spTree>
    <p:extLst>
      <p:ext uri="{BB962C8B-B14F-4D97-AF65-F5344CB8AC3E}">
        <p14:creationId xmlns:p14="http://schemas.microsoft.com/office/powerpoint/2010/main" val="2183441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13</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pic>
        <p:nvPicPr>
          <p:cNvPr id="5" name="Slika 4" descr="Slika na kojoj se prikazuje tekst, snimka zaslona, broj, Font&#10;&#10;Opis je automatski generiran">
            <a:extLst>
              <a:ext uri="{FF2B5EF4-FFF2-40B4-BE49-F238E27FC236}">
                <a16:creationId xmlns:a16="http://schemas.microsoft.com/office/drawing/2014/main" id="{39F27647-F6D5-B878-07DF-33D1874F1F49}"/>
              </a:ext>
            </a:extLst>
          </p:cNvPr>
          <p:cNvPicPr>
            <a:picLocks noChangeAspect="1"/>
          </p:cNvPicPr>
          <p:nvPr/>
        </p:nvPicPr>
        <p:blipFill rotWithShape="1">
          <a:blip r:embed="rId5">
            <a:extLst>
              <a:ext uri="{28A0092B-C50C-407E-A947-70E740481C1C}">
                <a14:useLocalDpi xmlns:a14="http://schemas.microsoft.com/office/drawing/2010/main" val="0"/>
              </a:ext>
            </a:extLst>
          </a:blip>
          <a:srcRect b="56584"/>
          <a:stretch/>
        </p:blipFill>
        <p:spPr>
          <a:xfrm>
            <a:off x="860643" y="3830219"/>
            <a:ext cx="7239372" cy="2018170"/>
          </a:xfrm>
          <a:prstGeom prst="rect">
            <a:avLst/>
          </a:prstGeom>
        </p:spPr>
      </p:pic>
      <p:sp>
        <p:nvSpPr>
          <p:cNvPr id="9" name="TekstniOkvir 8">
            <a:extLst>
              <a:ext uri="{FF2B5EF4-FFF2-40B4-BE49-F238E27FC236}">
                <a16:creationId xmlns:a16="http://schemas.microsoft.com/office/drawing/2014/main" id="{DA1230B4-4A85-D9C4-C2D5-A2F5ED225468}"/>
              </a:ext>
            </a:extLst>
          </p:cNvPr>
          <p:cNvSpPr txBox="1"/>
          <p:nvPr/>
        </p:nvSpPr>
        <p:spPr>
          <a:xfrm>
            <a:off x="860643" y="1195905"/>
            <a:ext cx="7368073" cy="584775"/>
          </a:xfrm>
          <a:prstGeom prst="rect">
            <a:avLst/>
          </a:prstGeom>
          <a:noFill/>
        </p:spPr>
        <p:txBody>
          <a:bodyPr wrap="square">
            <a:spAutoFit/>
          </a:bodyPr>
          <a:lstStyle/>
          <a:p>
            <a:pPr fontAlgn="auto">
              <a:spcAft>
                <a:spcPts val="0"/>
              </a:spcAft>
              <a:defRPr/>
            </a:pPr>
            <a:r>
              <a:rPr lang="bs-Latn-BA" b="1" dirty="0">
                <a:solidFill>
                  <a:srgbClr val="1F497D"/>
                </a:solidFill>
                <a:latin typeface="Calibri"/>
              </a:rPr>
              <a:t>THE </a:t>
            </a:r>
            <a:r>
              <a:rPr lang="bs-Latn-BA" sz="3200" b="1" dirty="0">
                <a:solidFill>
                  <a:srgbClr val="1F497D"/>
                </a:solidFill>
                <a:latin typeface="Calibri"/>
              </a:rPr>
              <a:t>ROLE OF UNBI IN THE</a:t>
            </a:r>
            <a:r>
              <a:rPr lang="bs-Latn-BA" b="1" dirty="0">
                <a:solidFill>
                  <a:srgbClr val="1F497D"/>
                </a:solidFill>
                <a:latin typeface="Calibri"/>
              </a:rPr>
              <a:t> PROJECT</a:t>
            </a:r>
            <a:endParaRPr lang="en-US" dirty="0">
              <a:solidFill>
                <a:prstClr val="black"/>
              </a:solidFill>
              <a:latin typeface="Calibri"/>
            </a:endParaRPr>
          </a:p>
        </p:txBody>
      </p:sp>
      <p:sp>
        <p:nvSpPr>
          <p:cNvPr id="15" name="TekstniOkvir 14">
            <a:extLst>
              <a:ext uri="{FF2B5EF4-FFF2-40B4-BE49-F238E27FC236}">
                <a16:creationId xmlns:a16="http://schemas.microsoft.com/office/drawing/2014/main" id="{FE61AA57-3285-463E-F223-97193374E67F}"/>
              </a:ext>
            </a:extLst>
          </p:cNvPr>
          <p:cNvSpPr txBox="1"/>
          <p:nvPr/>
        </p:nvSpPr>
        <p:spPr>
          <a:xfrm>
            <a:off x="415882" y="2275205"/>
            <a:ext cx="8257593" cy="2031325"/>
          </a:xfrm>
          <a:prstGeom prst="rect">
            <a:avLst/>
          </a:prstGeom>
          <a:noFill/>
        </p:spPr>
        <p:txBody>
          <a:bodyPr wrap="square" numCol="2">
            <a:spAutoFit/>
          </a:bodyPr>
          <a:lstStyle/>
          <a:p>
            <a:pPr marL="742950" lvl="1" indent="-285750" algn="l">
              <a:buFont typeface="Arial" panose="020B0604020202020204" pitchFamily="34" charset="0"/>
              <a:buChar char="•"/>
            </a:pPr>
            <a:r>
              <a:rPr lang="bs-Latn-BA" sz="1800" dirty="0">
                <a:solidFill>
                  <a:prstClr val="black"/>
                </a:solidFill>
                <a:latin typeface="Calisto MT" panose="02040603050505030304" pitchFamily="18" charset="0"/>
              </a:rPr>
              <a:t>Aladin Crnkić, PhD, leader</a:t>
            </a:r>
          </a:p>
          <a:p>
            <a:pPr marL="742950" lvl="1" indent="-285750" algn="l">
              <a:buFont typeface="Arial" panose="020B0604020202020204" pitchFamily="34" charset="0"/>
              <a:buChar char="•"/>
            </a:pPr>
            <a:r>
              <a:rPr lang="bs-Latn-BA" sz="1800" dirty="0">
                <a:solidFill>
                  <a:prstClr val="black"/>
                </a:solidFill>
                <a:latin typeface="Calisto MT" panose="02040603050505030304" pitchFamily="18" charset="0"/>
              </a:rPr>
              <a:t>Atif Hodžić, PhD</a:t>
            </a:r>
          </a:p>
          <a:p>
            <a:pPr marL="742950" lvl="1" indent="-285750" algn="l">
              <a:buFont typeface="Arial" panose="020B0604020202020204" pitchFamily="34" charset="0"/>
              <a:buChar char="•"/>
            </a:pPr>
            <a:r>
              <a:rPr lang="bs-Latn-BA" sz="1800" dirty="0">
                <a:solidFill>
                  <a:prstClr val="black"/>
                </a:solidFill>
                <a:latin typeface="Calisto MT" panose="02040603050505030304" pitchFamily="18" charset="0"/>
              </a:rPr>
              <a:t>Husein Rošić, PhD</a:t>
            </a:r>
          </a:p>
          <a:p>
            <a:pPr marL="742950" lvl="1" indent="-285750" algn="l">
              <a:buFont typeface="Arial" panose="020B0604020202020204" pitchFamily="34" charset="0"/>
              <a:buChar char="•"/>
            </a:pPr>
            <a:r>
              <a:rPr lang="bs-Latn-BA" sz="1800" dirty="0">
                <a:solidFill>
                  <a:prstClr val="black"/>
                </a:solidFill>
                <a:latin typeface="Calisto MT" panose="02040603050505030304" pitchFamily="18" charset="0"/>
              </a:rPr>
              <a:t>Amel Toroman, Mr.ing.</a:t>
            </a:r>
          </a:p>
          <a:p>
            <a:pPr marL="742950" lvl="1" indent="-285750" algn="l">
              <a:buFont typeface="Arial" panose="020B0604020202020204" pitchFamily="34" charset="0"/>
              <a:buChar char="•"/>
            </a:pPr>
            <a:r>
              <a:rPr lang="bs-Latn-BA" sz="1800" dirty="0">
                <a:solidFill>
                  <a:prstClr val="black"/>
                </a:solidFill>
                <a:latin typeface="Calisto MT" panose="02040603050505030304" pitchFamily="18" charset="0"/>
              </a:rPr>
              <a:t>Jasna Hamzabegović, PhD</a:t>
            </a:r>
          </a:p>
          <a:p>
            <a:pPr lvl="1" algn="l"/>
            <a:endParaRPr lang="bs-Latn-BA" sz="1800" dirty="0">
              <a:solidFill>
                <a:prstClr val="black"/>
              </a:solidFill>
              <a:latin typeface="Calisto MT" panose="02040603050505030304" pitchFamily="18" charset="0"/>
            </a:endParaRPr>
          </a:p>
          <a:p>
            <a:pPr lvl="1" algn="l"/>
            <a:endParaRPr lang="bs-Latn-BA" sz="1800" dirty="0">
              <a:solidFill>
                <a:prstClr val="black"/>
              </a:solidFill>
              <a:latin typeface="Calisto MT" panose="02040603050505030304" pitchFamily="18" charset="0"/>
            </a:endParaRPr>
          </a:p>
          <a:p>
            <a:pPr marL="742950" lvl="1" indent="-285750" algn="l">
              <a:buFont typeface="Arial" panose="020B0604020202020204" pitchFamily="34" charset="0"/>
              <a:buChar char="•"/>
            </a:pPr>
            <a:r>
              <a:rPr lang="bs-Latn-BA" sz="1800" dirty="0">
                <a:solidFill>
                  <a:prstClr val="black"/>
                </a:solidFill>
                <a:latin typeface="Calisto MT" panose="02040603050505030304" pitchFamily="18" charset="0"/>
              </a:rPr>
              <a:t>Adnan Ramakić, PhD</a:t>
            </a:r>
          </a:p>
          <a:p>
            <a:pPr marL="742950" lvl="1" indent="-285750" algn="l">
              <a:buFont typeface="Arial" panose="020B0604020202020204" pitchFamily="34" charset="0"/>
              <a:buChar char="•"/>
            </a:pPr>
            <a:r>
              <a:rPr lang="bs-Latn-BA" sz="1800" dirty="0">
                <a:solidFill>
                  <a:prstClr val="black"/>
                </a:solidFill>
                <a:latin typeface="Calisto MT" panose="02040603050505030304" pitchFamily="18" charset="0"/>
              </a:rPr>
              <a:t>Ermin Bajramović, PhD</a:t>
            </a:r>
          </a:p>
          <a:p>
            <a:pPr marL="742950" lvl="1" indent="-285750" algn="l">
              <a:buFont typeface="Arial" panose="020B0604020202020204" pitchFamily="34" charset="0"/>
              <a:buChar char="•"/>
            </a:pPr>
            <a:r>
              <a:rPr lang="bs-Latn-BA" sz="1800" dirty="0">
                <a:solidFill>
                  <a:prstClr val="black"/>
                </a:solidFill>
                <a:latin typeface="Calisto MT" panose="02040603050505030304" pitchFamily="18" charset="0"/>
              </a:rPr>
              <a:t>Una Drakulić, Mr.</a:t>
            </a:r>
          </a:p>
          <a:p>
            <a:pPr marL="742950" lvl="1" indent="-285750" algn="l">
              <a:buFont typeface="Arial" panose="020B0604020202020204" pitchFamily="34" charset="0"/>
              <a:buChar char="•"/>
            </a:pPr>
            <a:r>
              <a:rPr lang="bs-Latn-BA" sz="1800" dirty="0">
                <a:solidFill>
                  <a:prstClr val="black"/>
                </a:solidFill>
                <a:latin typeface="Calisto MT" panose="02040603050505030304" pitchFamily="18" charset="0"/>
              </a:rPr>
              <a:t>Amel Džanić, Mr.</a:t>
            </a:r>
          </a:p>
          <a:p>
            <a:pPr marL="742950" lvl="1" indent="-285750" algn="l">
              <a:buFont typeface="Arial" panose="020B0604020202020204" pitchFamily="34" charset="0"/>
              <a:buChar char="•"/>
            </a:pPr>
            <a:r>
              <a:rPr lang="bs-Latn-BA" sz="1800" dirty="0">
                <a:solidFill>
                  <a:prstClr val="black"/>
                </a:solidFill>
                <a:latin typeface="Calisto MT" panose="02040603050505030304" pitchFamily="18" charset="0"/>
              </a:rPr>
              <a:t>Melisa Haurdić, Mr.</a:t>
            </a:r>
          </a:p>
          <a:p>
            <a:pPr marL="742950" lvl="1" indent="-285750" algn="l">
              <a:buFont typeface="Arial" panose="020B0604020202020204" pitchFamily="34" charset="0"/>
              <a:buChar char="•"/>
            </a:pPr>
            <a:endParaRPr lang="bs-Latn-BA" sz="1800" dirty="0">
              <a:solidFill>
                <a:prstClr val="black"/>
              </a:solidFill>
              <a:latin typeface="Calisto MT" panose="02040603050505030304" pitchFamily="18" charset="0"/>
            </a:endParaRPr>
          </a:p>
        </p:txBody>
      </p:sp>
      <p:sp>
        <p:nvSpPr>
          <p:cNvPr id="17" name="TekstniOkvir 16">
            <a:extLst>
              <a:ext uri="{FF2B5EF4-FFF2-40B4-BE49-F238E27FC236}">
                <a16:creationId xmlns:a16="http://schemas.microsoft.com/office/drawing/2014/main" id="{59E9CBBD-93E9-FF5A-31CB-DB35AA7D7D77}"/>
              </a:ext>
            </a:extLst>
          </p:cNvPr>
          <p:cNvSpPr txBox="1"/>
          <p:nvPr/>
        </p:nvSpPr>
        <p:spPr>
          <a:xfrm>
            <a:off x="564501" y="1842895"/>
            <a:ext cx="4581330" cy="369332"/>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defRPr/>
            </a:pPr>
            <a:r>
              <a:rPr kumimoji="0" lang="bs-Latn-BA" sz="1800" b="1"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Members of the UNBI team:</a:t>
            </a:r>
          </a:p>
        </p:txBody>
      </p:sp>
    </p:spTree>
    <p:extLst>
      <p:ext uri="{BB962C8B-B14F-4D97-AF65-F5344CB8AC3E}">
        <p14:creationId xmlns:p14="http://schemas.microsoft.com/office/powerpoint/2010/main" val="2078396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likovni rezultat za thank you">
            <a:extLst>
              <a:ext uri="{FF2B5EF4-FFF2-40B4-BE49-F238E27FC236}">
                <a16:creationId xmlns:a16="http://schemas.microsoft.com/office/drawing/2014/main" id="{53108E04-5D7B-47C5-0709-6B06BD45D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2304" y="2270632"/>
            <a:ext cx="5318720" cy="2851720"/>
          </a:xfrm>
          <a:prstGeom prst="rect">
            <a:avLst/>
          </a:prstGeom>
          <a:noFill/>
          <a:extLst>
            <a:ext uri="{909E8E84-426E-40DD-AFC4-6F175D3DCCD1}">
              <a14:hiddenFill xmlns:a14="http://schemas.microsoft.com/office/drawing/2010/main">
                <a:solidFill>
                  <a:srgbClr val="FFFFFF"/>
                </a:solidFill>
              </a14:hiddenFill>
            </a:ext>
          </a:extLst>
        </p:spPr>
      </p:pic>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14</a:t>
            </a:fld>
            <a:endParaRPr lang="en-US" altLang="en-US" sz="1400" dirty="0"/>
          </a:p>
        </p:txBody>
      </p:sp>
      <p:pic>
        <p:nvPicPr>
          <p:cNvPr id="3" name="Picture 2"/>
          <p:cNvPicPr>
            <a:picLocks noChangeAspect="1"/>
          </p:cNvPicPr>
          <p:nvPr/>
        </p:nvPicPr>
        <p:blipFill>
          <a:blip r:embed="rId4"/>
          <a:stretch>
            <a:fillRect/>
          </a:stretch>
        </p:blipFill>
        <p:spPr>
          <a:xfrm>
            <a:off x="1" y="62550"/>
            <a:ext cx="2922104" cy="953285"/>
          </a:xfrm>
          <a:prstGeom prst="rect">
            <a:avLst/>
          </a:prstGeom>
        </p:spPr>
      </p:pic>
      <p:pic>
        <p:nvPicPr>
          <p:cNvPr id="4" name="Picture 3"/>
          <p:cNvPicPr>
            <a:picLocks noChangeAspect="1"/>
          </p:cNvPicPr>
          <p:nvPr/>
        </p:nvPicPr>
        <p:blipFill>
          <a:blip r:embed="rId5"/>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sp>
        <p:nvSpPr>
          <p:cNvPr id="6" name="Content Placeholder 2">
            <a:extLst>
              <a:ext uri="{FF2B5EF4-FFF2-40B4-BE49-F238E27FC236}">
                <a16:creationId xmlns:a16="http://schemas.microsoft.com/office/drawing/2014/main" id="{651E78F5-56FE-3702-9FC5-A8812204A72D}"/>
              </a:ext>
            </a:extLst>
          </p:cNvPr>
          <p:cNvSpPr txBox="1">
            <a:spLocks/>
          </p:cNvSpPr>
          <p:nvPr/>
        </p:nvSpPr>
        <p:spPr>
          <a:xfrm>
            <a:off x="5145460" y="1246369"/>
            <a:ext cx="3960440" cy="17899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lgn="r" fontAlgn="auto">
              <a:spcAft>
                <a:spcPts val="0"/>
              </a:spcAft>
              <a:buFont typeface="Arial" pitchFamily="34" charset="0"/>
              <a:buNone/>
            </a:pPr>
            <a:r>
              <a:rPr lang="hr-HR" altLang="sr-Latn-RS" sz="2000" b="1" dirty="0">
                <a:latin typeface="Calisto MT" panose="02040603050505030304" pitchFamily="18" charset="0"/>
              </a:rPr>
              <a:t>Mr. ing. Amel Toroman                                                    </a:t>
            </a:r>
            <a:endParaRPr lang="hr-HR" altLang="sr-Latn-RS" sz="2000" dirty="0">
              <a:latin typeface="Calisto MT" panose="02040603050505030304" pitchFamily="18" charset="0"/>
            </a:endParaRPr>
          </a:p>
          <a:p>
            <a:pPr marL="114300" indent="0" algn="r" fontAlgn="auto">
              <a:spcAft>
                <a:spcPts val="0"/>
              </a:spcAft>
              <a:buFont typeface="Arial" pitchFamily="34" charset="0"/>
              <a:buNone/>
            </a:pPr>
            <a:r>
              <a:rPr lang="hr-HR" altLang="sr-Latn-RS" sz="1800" dirty="0" err="1">
                <a:latin typeface="Calisto MT" panose="02040603050505030304" pitchFamily="18" charset="0"/>
              </a:rPr>
              <a:t>Faculty</a:t>
            </a:r>
            <a:r>
              <a:rPr lang="hr-HR" altLang="sr-Latn-RS" sz="1800" dirty="0">
                <a:latin typeface="Calisto MT" panose="02040603050505030304" pitchFamily="18" charset="0"/>
              </a:rPr>
              <a:t> </a:t>
            </a:r>
            <a:r>
              <a:rPr lang="hr-HR" altLang="sr-Latn-RS" sz="1800" dirty="0" err="1">
                <a:latin typeface="Calisto MT" panose="02040603050505030304" pitchFamily="18" charset="0"/>
              </a:rPr>
              <a:t>of</a:t>
            </a:r>
            <a:r>
              <a:rPr lang="hr-HR" altLang="sr-Latn-RS" sz="1800" dirty="0">
                <a:latin typeface="Calisto MT" panose="02040603050505030304" pitchFamily="18" charset="0"/>
              </a:rPr>
              <a:t> </a:t>
            </a:r>
            <a:r>
              <a:rPr lang="hr-HR" altLang="sr-Latn-RS" sz="1800" dirty="0" err="1">
                <a:latin typeface="Calisto MT" panose="02040603050505030304" pitchFamily="18" charset="0"/>
              </a:rPr>
              <a:t>Technical</a:t>
            </a:r>
            <a:r>
              <a:rPr lang="hr-HR" altLang="sr-Latn-RS" sz="1800" dirty="0">
                <a:latin typeface="Calisto MT" panose="02040603050505030304" pitchFamily="18" charset="0"/>
              </a:rPr>
              <a:t> </a:t>
            </a:r>
            <a:r>
              <a:rPr lang="hr-HR" altLang="sr-Latn-RS" sz="1800" dirty="0" err="1">
                <a:latin typeface="Calisto MT" panose="02040603050505030304" pitchFamily="18" charset="0"/>
              </a:rPr>
              <a:t>Engineering</a:t>
            </a:r>
            <a:endParaRPr lang="hr-HR" altLang="sr-Latn-RS" sz="1800" dirty="0">
              <a:latin typeface="Calisto MT" panose="02040603050505030304" pitchFamily="18" charset="0"/>
            </a:endParaRPr>
          </a:p>
          <a:p>
            <a:pPr marL="114300" indent="0" algn="r" fontAlgn="auto">
              <a:spcAft>
                <a:spcPts val="0"/>
              </a:spcAft>
              <a:buFont typeface="Arial" pitchFamily="34" charset="0"/>
              <a:buNone/>
            </a:pPr>
            <a:r>
              <a:rPr lang="hr-HR" altLang="sr-Latn-RS" sz="1800" dirty="0">
                <a:latin typeface="Calisto MT" panose="02040603050505030304" pitchFamily="18" charset="0"/>
              </a:rPr>
              <a:t>University </a:t>
            </a:r>
            <a:r>
              <a:rPr lang="hr-HR" altLang="sr-Latn-RS" sz="1800" dirty="0" err="1">
                <a:latin typeface="Calisto MT" panose="02040603050505030304" pitchFamily="18" charset="0"/>
              </a:rPr>
              <a:t>of</a:t>
            </a:r>
            <a:r>
              <a:rPr lang="hr-HR" altLang="sr-Latn-RS" sz="1800" dirty="0">
                <a:latin typeface="Calisto MT" panose="02040603050505030304" pitchFamily="18" charset="0"/>
              </a:rPr>
              <a:t> Bihać</a:t>
            </a:r>
          </a:p>
          <a:p>
            <a:pPr marL="114300" indent="0" algn="r" fontAlgn="auto">
              <a:spcAft>
                <a:spcPts val="0"/>
              </a:spcAft>
              <a:buFont typeface="Arial" pitchFamily="34" charset="0"/>
              <a:buNone/>
            </a:pPr>
            <a:r>
              <a:rPr lang="hr-HR" altLang="sr-Latn-RS" sz="1800" b="1" dirty="0">
                <a:latin typeface="Calisto MT" panose="02040603050505030304" pitchFamily="18" charset="0"/>
              </a:rPr>
              <a:t>amel.toroman@unbi.ba</a:t>
            </a:r>
            <a:endParaRPr lang="en-US" altLang="sr-Latn-RS" sz="2000" b="1" dirty="0">
              <a:latin typeface="Calisto MT" panose="02040603050505030304" pitchFamily="18" charset="0"/>
            </a:endParaRPr>
          </a:p>
        </p:txBody>
      </p:sp>
      <p:sp>
        <p:nvSpPr>
          <p:cNvPr id="7" name="Content Placeholder 2">
            <a:extLst>
              <a:ext uri="{FF2B5EF4-FFF2-40B4-BE49-F238E27FC236}">
                <a16:creationId xmlns:a16="http://schemas.microsoft.com/office/drawing/2014/main" id="{CFF36019-80AA-7FED-FFAC-4D7D46CA5508}"/>
              </a:ext>
            </a:extLst>
          </p:cNvPr>
          <p:cNvSpPr txBox="1">
            <a:spLocks/>
          </p:cNvSpPr>
          <p:nvPr/>
        </p:nvSpPr>
        <p:spPr>
          <a:xfrm>
            <a:off x="149920" y="1267692"/>
            <a:ext cx="3960440" cy="165618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fontAlgn="auto">
              <a:spcAft>
                <a:spcPts val="0"/>
              </a:spcAft>
              <a:buFont typeface="Arial" pitchFamily="34" charset="0"/>
              <a:buNone/>
            </a:pPr>
            <a:r>
              <a:rPr lang="hr-HR" sz="2000" b="1" dirty="0">
                <a:solidFill>
                  <a:prstClr val="black"/>
                </a:solidFill>
                <a:latin typeface="Calisto MT" panose="02040603050505030304" pitchFamily="18" charset="0"/>
              </a:rPr>
              <a:t>Aladin </a:t>
            </a:r>
            <a:r>
              <a:rPr lang="hr-HR" sz="2000" b="1" dirty="0" err="1">
                <a:solidFill>
                  <a:prstClr val="black"/>
                </a:solidFill>
                <a:latin typeface="Calisto MT" panose="02040603050505030304" pitchFamily="18" charset="0"/>
              </a:rPr>
              <a:t>Crnkić</a:t>
            </a:r>
            <a:r>
              <a:rPr lang="hr-HR" sz="2000" b="1" dirty="0">
                <a:solidFill>
                  <a:prstClr val="black"/>
                </a:solidFill>
                <a:latin typeface="Calisto MT" panose="02040603050505030304" pitchFamily="18" charset="0"/>
              </a:rPr>
              <a:t>, PhD</a:t>
            </a:r>
          </a:p>
          <a:p>
            <a:pPr marL="114300" indent="0" fontAlgn="auto">
              <a:spcAft>
                <a:spcPts val="0"/>
              </a:spcAft>
              <a:buFont typeface="Arial" pitchFamily="34" charset="0"/>
              <a:buNone/>
            </a:pPr>
            <a:r>
              <a:rPr lang="hr-HR" altLang="sr-Latn-RS" sz="1800" dirty="0">
                <a:solidFill>
                  <a:prstClr val="black"/>
                </a:solidFill>
                <a:latin typeface="Calisto MT" panose="02040603050505030304" pitchFamily="18" charset="0"/>
              </a:rPr>
              <a:t>Faculty of Technical Engineering</a:t>
            </a:r>
            <a:endParaRPr lang="hr-HR" sz="1800" dirty="0">
              <a:solidFill>
                <a:prstClr val="black"/>
              </a:solidFill>
              <a:latin typeface="Calisto MT" panose="02040603050505030304" pitchFamily="18" charset="0"/>
            </a:endParaRPr>
          </a:p>
          <a:p>
            <a:pPr marL="114300" indent="0" fontAlgn="auto">
              <a:spcAft>
                <a:spcPts val="0"/>
              </a:spcAft>
              <a:buFont typeface="Arial" pitchFamily="34" charset="0"/>
              <a:buNone/>
            </a:pPr>
            <a:r>
              <a:rPr lang="hr-HR" sz="1800" dirty="0">
                <a:solidFill>
                  <a:prstClr val="black"/>
                </a:solidFill>
                <a:latin typeface="Calisto MT" panose="02040603050505030304" pitchFamily="18" charset="0"/>
              </a:rPr>
              <a:t>University of Bihać</a:t>
            </a:r>
          </a:p>
          <a:p>
            <a:pPr marL="114300" indent="0" fontAlgn="auto">
              <a:spcAft>
                <a:spcPts val="0"/>
              </a:spcAft>
              <a:buFont typeface="Arial" pitchFamily="34" charset="0"/>
              <a:buNone/>
            </a:pPr>
            <a:r>
              <a:rPr lang="hr-HR" sz="1800" b="1" dirty="0">
                <a:solidFill>
                  <a:prstClr val="black"/>
                </a:solidFill>
                <a:latin typeface="Calisto MT" panose="02040603050505030304" pitchFamily="18" charset="0"/>
              </a:rPr>
              <a:t>aladin.crnkic@unbi.ba</a:t>
            </a:r>
          </a:p>
        </p:txBody>
      </p:sp>
      <p:sp>
        <p:nvSpPr>
          <p:cNvPr id="9" name="Content Placeholder 2">
            <a:extLst>
              <a:ext uri="{FF2B5EF4-FFF2-40B4-BE49-F238E27FC236}">
                <a16:creationId xmlns:a16="http://schemas.microsoft.com/office/drawing/2014/main" id="{97401A46-C298-89E3-4756-1B478294DDEB}"/>
              </a:ext>
            </a:extLst>
          </p:cNvPr>
          <p:cNvSpPr txBox="1">
            <a:spLocks/>
          </p:cNvSpPr>
          <p:nvPr/>
        </p:nvSpPr>
        <p:spPr>
          <a:xfrm>
            <a:off x="67103" y="4625772"/>
            <a:ext cx="3960440" cy="165618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fontAlgn="auto">
              <a:spcAft>
                <a:spcPts val="0"/>
              </a:spcAft>
              <a:buFont typeface="Arial" pitchFamily="34" charset="0"/>
              <a:buNone/>
            </a:pPr>
            <a:r>
              <a:rPr lang="hr-HR" sz="2000" b="1" dirty="0" err="1">
                <a:solidFill>
                  <a:prstClr val="black"/>
                </a:solidFill>
                <a:latin typeface="Calisto MT" panose="02040603050505030304" pitchFamily="18" charset="0"/>
              </a:rPr>
              <a:t>Atif</a:t>
            </a:r>
            <a:r>
              <a:rPr lang="hr-HR" sz="2000" b="1" dirty="0">
                <a:solidFill>
                  <a:prstClr val="black"/>
                </a:solidFill>
                <a:latin typeface="Calisto MT" panose="02040603050505030304" pitchFamily="18" charset="0"/>
              </a:rPr>
              <a:t> Hodžić, PhD</a:t>
            </a:r>
          </a:p>
          <a:p>
            <a:pPr marL="114300" indent="0" fontAlgn="auto">
              <a:spcAft>
                <a:spcPts val="0"/>
              </a:spcAft>
              <a:buFont typeface="Arial" pitchFamily="34" charset="0"/>
              <a:buNone/>
            </a:pPr>
            <a:r>
              <a:rPr lang="hr-HR" altLang="sr-Latn-RS" sz="1800" dirty="0">
                <a:solidFill>
                  <a:prstClr val="black"/>
                </a:solidFill>
                <a:latin typeface="Calisto MT" panose="02040603050505030304" pitchFamily="18" charset="0"/>
              </a:rPr>
              <a:t>Faculty of Technical Engineering</a:t>
            </a:r>
            <a:endParaRPr lang="hr-HR" sz="1800" dirty="0">
              <a:solidFill>
                <a:prstClr val="black"/>
              </a:solidFill>
              <a:latin typeface="Calisto MT" panose="02040603050505030304" pitchFamily="18" charset="0"/>
            </a:endParaRPr>
          </a:p>
          <a:p>
            <a:pPr marL="114300" indent="0" fontAlgn="auto">
              <a:spcAft>
                <a:spcPts val="0"/>
              </a:spcAft>
              <a:buFont typeface="Arial" pitchFamily="34" charset="0"/>
              <a:buNone/>
            </a:pPr>
            <a:r>
              <a:rPr lang="hr-HR" sz="1800" dirty="0">
                <a:solidFill>
                  <a:prstClr val="black"/>
                </a:solidFill>
                <a:latin typeface="Calisto MT" panose="02040603050505030304" pitchFamily="18" charset="0"/>
              </a:rPr>
              <a:t>University of Bihać</a:t>
            </a:r>
          </a:p>
          <a:p>
            <a:pPr marL="114300" indent="0" fontAlgn="auto">
              <a:spcAft>
                <a:spcPts val="0"/>
              </a:spcAft>
              <a:buFont typeface="Arial" pitchFamily="34" charset="0"/>
              <a:buNone/>
            </a:pPr>
            <a:r>
              <a:rPr lang="hr-HR" sz="1800" b="1" dirty="0">
                <a:solidFill>
                  <a:prstClr val="black"/>
                </a:solidFill>
                <a:latin typeface="Calisto MT" panose="02040603050505030304" pitchFamily="18" charset="0"/>
              </a:rPr>
              <a:t>atif.hodzic@unbi.ba</a:t>
            </a:r>
          </a:p>
        </p:txBody>
      </p:sp>
      <p:sp>
        <p:nvSpPr>
          <p:cNvPr id="10" name="Content Placeholder 2">
            <a:extLst>
              <a:ext uri="{FF2B5EF4-FFF2-40B4-BE49-F238E27FC236}">
                <a16:creationId xmlns:a16="http://schemas.microsoft.com/office/drawing/2014/main" id="{179F247A-6237-AA2B-F835-81378BD84E32}"/>
              </a:ext>
            </a:extLst>
          </p:cNvPr>
          <p:cNvSpPr txBox="1">
            <a:spLocks/>
          </p:cNvSpPr>
          <p:nvPr/>
        </p:nvSpPr>
        <p:spPr>
          <a:xfrm>
            <a:off x="5167856" y="4648987"/>
            <a:ext cx="3960440" cy="17899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lgn="r" fontAlgn="auto">
              <a:spcAft>
                <a:spcPts val="0"/>
              </a:spcAft>
              <a:buFont typeface="Arial" pitchFamily="34" charset="0"/>
              <a:buNone/>
            </a:pPr>
            <a:r>
              <a:rPr lang="hr-HR" altLang="sr-Latn-RS" sz="2000" b="1" dirty="0">
                <a:latin typeface="Calisto MT" panose="02040603050505030304" pitchFamily="18" charset="0"/>
              </a:rPr>
              <a:t>Husein </a:t>
            </a:r>
            <a:r>
              <a:rPr lang="hr-HR" altLang="sr-Latn-RS" sz="2000" b="1" dirty="0" err="1">
                <a:latin typeface="Calisto MT" panose="02040603050505030304" pitchFamily="18" charset="0"/>
              </a:rPr>
              <a:t>Rošić</a:t>
            </a:r>
            <a:r>
              <a:rPr lang="hr-HR" altLang="sr-Latn-RS" sz="2000" b="1" dirty="0">
                <a:latin typeface="Calisto MT" panose="02040603050505030304" pitchFamily="18" charset="0"/>
              </a:rPr>
              <a:t>, </a:t>
            </a:r>
            <a:r>
              <a:rPr lang="hr-HR" altLang="sr-Latn-RS" sz="2000" b="1" dirty="0" err="1">
                <a:latin typeface="Calisto MT" panose="02040603050505030304" pitchFamily="18" charset="0"/>
              </a:rPr>
              <a:t>PhD</a:t>
            </a:r>
            <a:r>
              <a:rPr lang="hr-HR" altLang="sr-Latn-RS" sz="2000" b="1" dirty="0">
                <a:latin typeface="Calisto MT" panose="02040603050505030304" pitchFamily="18" charset="0"/>
              </a:rPr>
              <a:t>                                                  </a:t>
            </a:r>
            <a:endParaRPr lang="hr-HR" altLang="sr-Latn-RS" sz="2000" dirty="0">
              <a:latin typeface="Calisto MT" panose="02040603050505030304" pitchFamily="18" charset="0"/>
            </a:endParaRPr>
          </a:p>
          <a:p>
            <a:pPr marL="114300" indent="0" algn="r" fontAlgn="auto">
              <a:spcAft>
                <a:spcPts val="0"/>
              </a:spcAft>
              <a:buFont typeface="Arial" pitchFamily="34" charset="0"/>
              <a:buNone/>
            </a:pPr>
            <a:r>
              <a:rPr lang="hr-HR" altLang="sr-Latn-RS" sz="1800" dirty="0" err="1">
                <a:latin typeface="Calisto MT" panose="02040603050505030304" pitchFamily="18" charset="0"/>
              </a:rPr>
              <a:t>Faculty</a:t>
            </a:r>
            <a:r>
              <a:rPr lang="hr-HR" altLang="sr-Latn-RS" sz="1800" dirty="0">
                <a:latin typeface="Calisto MT" panose="02040603050505030304" pitchFamily="18" charset="0"/>
              </a:rPr>
              <a:t> </a:t>
            </a:r>
            <a:r>
              <a:rPr lang="hr-HR" altLang="sr-Latn-RS" sz="1800" dirty="0" err="1">
                <a:latin typeface="Calisto MT" panose="02040603050505030304" pitchFamily="18" charset="0"/>
              </a:rPr>
              <a:t>of</a:t>
            </a:r>
            <a:r>
              <a:rPr lang="hr-HR" altLang="sr-Latn-RS" sz="1800" dirty="0">
                <a:latin typeface="Calisto MT" panose="02040603050505030304" pitchFamily="18" charset="0"/>
              </a:rPr>
              <a:t> </a:t>
            </a:r>
            <a:r>
              <a:rPr lang="hr-HR" altLang="sr-Latn-RS" sz="1800" dirty="0" err="1">
                <a:latin typeface="Calisto MT" panose="02040603050505030304" pitchFamily="18" charset="0"/>
              </a:rPr>
              <a:t>Technical</a:t>
            </a:r>
            <a:r>
              <a:rPr lang="hr-HR" altLang="sr-Latn-RS" sz="1800" dirty="0">
                <a:latin typeface="Calisto MT" panose="02040603050505030304" pitchFamily="18" charset="0"/>
              </a:rPr>
              <a:t> </a:t>
            </a:r>
            <a:r>
              <a:rPr lang="hr-HR" altLang="sr-Latn-RS" sz="1800" dirty="0" err="1">
                <a:latin typeface="Calisto MT" panose="02040603050505030304" pitchFamily="18" charset="0"/>
              </a:rPr>
              <a:t>Engineering</a:t>
            </a:r>
            <a:endParaRPr lang="hr-HR" altLang="sr-Latn-RS" sz="1800" dirty="0">
              <a:latin typeface="Calisto MT" panose="02040603050505030304" pitchFamily="18" charset="0"/>
            </a:endParaRPr>
          </a:p>
          <a:p>
            <a:pPr marL="114300" indent="0" algn="r" fontAlgn="auto">
              <a:spcAft>
                <a:spcPts val="0"/>
              </a:spcAft>
              <a:buFont typeface="Arial" pitchFamily="34" charset="0"/>
              <a:buNone/>
            </a:pPr>
            <a:r>
              <a:rPr lang="hr-HR" altLang="sr-Latn-RS" sz="1800" dirty="0">
                <a:latin typeface="Calisto MT" panose="02040603050505030304" pitchFamily="18" charset="0"/>
              </a:rPr>
              <a:t>University </a:t>
            </a:r>
            <a:r>
              <a:rPr lang="hr-HR" altLang="sr-Latn-RS" sz="1800" dirty="0" err="1">
                <a:latin typeface="Calisto MT" panose="02040603050505030304" pitchFamily="18" charset="0"/>
              </a:rPr>
              <a:t>of</a:t>
            </a:r>
            <a:r>
              <a:rPr lang="hr-HR" altLang="sr-Latn-RS" sz="1800" dirty="0">
                <a:latin typeface="Calisto MT" panose="02040603050505030304" pitchFamily="18" charset="0"/>
              </a:rPr>
              <a:t> Bihać</a:t>
            </a:r>
          </a:p>
          <a:p>
            <a:pPr marL="114300" indent="0" algn="r" fontAlgn="auto">
              <a:spcAft>
                <a:spcPts val="0"/>
              </a:spcAft>
              <a:buFont typeface="Arial" pitchFamily="34" charset="0"/>
              <a:buNone/>
            </a:pPr>
            <a:r>
              <a:rPr lang="hr-HR" altLang="sr-Latn-RS" sz="1800" b="1" dirty="0">
                <a:latin typeface="Calisto MT" panose="02040603050505030304" pitchFamily="18" charset="0"/>
              </a:rPr>
              <a:t>husein.rosic@unbi.ba</a:t>
            </a:r>
            <a:endParaRPr lang="en-US" altLang="sr-Latn-RS" sz="1800" b="1" dirty="0">
              <a:latin typeface="Calisto MT" panose="02040603050505030304" pitchFamily="18" charset="0"/>
            </a:endParaRPr>
          </a:p>
        </p:txBody>
      </p:sp>
    </p:spTree>
    <p:extLst>
      <p:ext uri="{BB962C8B-B14F-4D97-AF65-F5344CB8AC3E}">
        <p14:creationId xmlns:p14="http://schemas.microsoft.com/office/powerpoint/2010/main" val="915181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15</a:t>
            </a:fld>
            <a:endParaRPr lang="en-US" altLang="en-US" sz="1400" dirty="0"/>
          </a:p>
        </p:txBody>
      </p:sp>
      <p:pic>
        <p:nvPicPr>
          <p:cNvPr id="3" name="Picture 2"/>
          <p:cNvPicPr>
            <a:picLocks noChangeAspect="1"/>
          </p:cNvPicPr>
          <p:nvPr/>
        </p:nvPicPr>
        <p:blipFill>
          <a:blip r:embed="rId5"/>
          <a:stretch>
            <a:fillRect/>
          </a:stretch>
        </p:blipFill>
        <p:spPr>
          <a:xfrm>
            <a:off x="1" y="62550"/>
            <a:ext cx="2922104" cy="953285"/>
          </a:xfrm>
          <a:prstGeom prst="rect">
            <a:avLst/>
          </a:prstGeom>
        </p:spPr>
      </p:pic>
      <p:pic>
        <p:nvPicPr>
          <p:cNvPr id="4" name="Picture 3"/>
          <p:cNvPicPr>
            <a:picLocks noChangeAspect="1"/>
          </p:cNvPicPr>
          <p:nvPr/>
        </p:nvPicPr>
        <p:blipFill>
          <a:blip r:embed="rId6"/>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pic>
        <p:nvPicPr>
          <p:cNvPr id="6" name="promocijski_video">
            <a:hlinkClick r:id="" action="ppaction://media"/>
            <a:extLst>
              <a:ext uri="{FF2B5EF4-FFF2-40B4-BE49-F238E27FC236}">
                <a16:creationId xmlns:a16="http://schemas.microsoft.com/office/drawing/2014/main" id="{573EF80F-D90E-E741-DBC7-1A1A5F0075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521955" y="1298574"/>
            <a:ext cx="8045450" cy="4525963"/>
          </a:xfrm>
        </p:spPr>
      </p:pic>
    </p:spTree>
    <p:extLst>
      <p:ext uri="{BB962C8B-B14F-4D97-AF65-F5344CB8AC3E}">
        <p14:creationId xmlns:p14="http://schemas.microsoft.com/office/powerpoint/2010/main" val="10449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7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2</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14971"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a:t>
            </a:r>
            <a:r>
              <a:rPr lang="en-GB" sz="1200" dirty="0">
                <a:solidFill>
                  <a:schemeClr val="accent6">
                    <a:lumMod val="75000"/>
                  </a:schemeClr>
                </a:solidFill>
                <a:latin typeface="+mj-lt"/>
              </a:rPr>
              <a:t>: 101128813</a:t>
            </a:r>
            <a:endParaRPr lang="en-GB" dirty="0">
              <a:solidFill>
                <a:schemeClr val="accent6">
                  <a:lumMod val="75000"/>
                </a:schemeClr>
              </a:solidFill>
            </a:endParaRPr>
          </a:p>
        </p:txBody>
      </p:sp>
      <p:pic>
        <p:nvPicPr>
          <p:cNvPr id="2" name="Picture 1">
            <a:extLst>
              <a:ext uri="{FF2B5EF4-FFF2-40B4-BE49-F238E27FC236}">
                <a16:creationId xmlns:a16="http://schemas.microsoft.com/office/drawing/2014/main" id="{DBCD9130-4DB6-EE6E-6059-A764DCFA8947}"/>
              </a:ext>
            </a:extLst>
          </p:cNvPr>
          <p:cNvPicPr>
            <a:picLocks noChangeAspect="1"/>
          </p:cNvPicPr>
          <p:nvPr/>
        </p:nvPicPr>
        <p:blipFill>
          <a:blip r:embed="rId5" cstate="print"/>
          <a:stretch>
            <a:fillRect/>
          </a:stretch>
        </p:blipFill>
        <p:spPr>
          <a:xfrm>
            <a:off x="1210639" y="3505200"/>
            <a:ext cx="2934484" cy="2341034"/>
          </a:xfrm>
          <a:prstGeom prst="rect">
            <a:avLst/>
          </a:prstGeom>
        </p:spPr>
      </p:pic>
      <p:pic>
        <p:nvPicPr>
          <p:cNvPr id="5" name="Picture 4">
            <a:extLst>
              <a:ext uri="{FF2B5EF4-FFF2-40B4-BE49-F238E27FC236}">
                <a16:creationId xmlns:a16="http://schemas.microsoft.com/office/drawing/2014/main" id="{48D9C725-C03B-B87B-4A3D-5933EC3F44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4531" y="3505200"/>
            <a:ext cx="3801269" cy="2137170"/>
          </a:xfrm>
          <a:prstGeom prst="rect">
            <a:avLst/>
          </a:prstGeom>
        </p:spPr>
      </p:pic>
      <p:pic>
        <p:nvPicPr>
          <p:cNvPr id="6" name="Picture 5">
            <a:extLst>
              <a:ext uri="{FF2B5EF4-FFF2-40B4-BE49-F238E27FC236}">
                <a16:creationId xmlns:a16="http://schemas.microsoft.com/office/drawing/2014/main" id="{623C762A-B87B-94A5-CAB6-FF3D37E6D0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1" y="1227773"/>
            <a:ext cx="3426850" cy="2277427"/>
          </a:xfrm>
          <a:prstGeom prst="rect">
            <a:avLst/>
          </a:prstGeom>
        </p:spPr>
      </p:pic>
      <p:pic>
        <p:nvPicPr>
          <p:cNvPr id="7" name="Picture 6">
            <a:extLst>
              <a:ext uri="{FF2B5EF4-FFF2-40B4-BE49-F238E27FC236}">
                <a16:creationId xmlns:a16="http://schemas.microsoft.com/office/drawing/2014/main" id="{D4602F8A-ED52-EC0D-F7A6-7F08333B61CE}"/>
              </a:ext>
            </a:extLst>
          </p:cNvPr>
          <p:cNvPicPr>
            <a:picLocks noChangeAspect="1"/>
          </p:cNvPicPr>
          <p:nvPr/>
        </p:nvPicPr>
        <p:blipFill>
          <a:blip r:embed="rId8"/>
          <a:stretch>
            <a:fillRect/>
          </a:stretch>
        </p:blipFill>
        <p:spPr>
          <a:xfrm>
            <a:off x="4800600" y="1224710"/>
            <a:ext cx="3154340" cy="3499690"/>
          </a:xfrm>
          <a:prstGeom prst="rect">
            <a:avLst/>
          </a:prstGeom>
        </p:spPr>
      </p:pic>
      <p:sp>
        <p:nvSpPr>
          <p:cNvPr id="8" name="TextBox 7">
            <a:extLst>
              <a:ext uri="{FF2B5EF4-FFF2-40B4-BE49-F238E27FC236}">
                <a16:creationId xmlns:a16="http://schemas.microsoft.com/office/drawing/2014/main" id="{C33B095B-4D7D-EE94-46B8-9761DCC820A9}"/>
              </a:ext>
            </a:extLst>
          </p:cNvPr>
          <p:cNvSpPr txBox="1"/>
          <p:nvPr/>
        </p:nvSpPr>
        <p:spPr>
          <a:xfrm>
            <a:off x="1981200" y="5642370"/>
            <a:ext cx="5181600" cy="400110"/>
          </a:xfrm>
          <a:prstGeom prst="rect">
            <a:avLst/>
          </a:prstGeom>
          <a:noFill/>
        </p:spPr>
        <p:txBody>
          <a:bodyPr wrap="square" rtlCol="0">
            <a:spAutoFit/>
          </a:bodyPr>
          <a:lstStyle/>
          <a:p>
            <a:pPr algn="ctr"/>
            <a:r>
              <a:rPr lang="hr-HR" sz="2000" dirty="0">
                <a:solidFill>
                  <a:schemeClr val="tx2"/>
                </a:solidFill>
                <a:latin typeface="Calisto MT" panose="02040603050505030304" pitchFamily="18" charset="0"/>
              </a:rPr>
              <a:t>Bihać, Bosna i Hercegovina</a:t>
            </a:r>
            <a:endParaRPr lang="en-US" sz="2000" dirty="0">
              <a:solidFill>
                <a:schemeClr val="tx2"/>
              </a:solidFill>
              <a:latin typeface="Calisto MT" panose="02040603050505030304" pitchFamily="18" charset="0"/>
            </a:endParaRPr>
          </a:p>
        </p:txBody>
      </p:sp>
    </p:spTree>
    <p:extLst>
      <p:ext uri="{BB962C8B-B14F-4D97-AF65-F5344CB8AC3E}">
        <p14:creationId xmlns:p14="http://schemas.microsoft.com/office/powerpoint/2010/main" val="872522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3</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pic>
        <p:nvPicPr>
          <p:cNvPr id="6" name="Picture 5">
            <a:extLst>
              <a:ext uri="{FF2B5EF4-FFF2-40B4-BE49-F238E27FC236}">
                <a16:creationId xmlns:a16="http://schemas.microsoft.com/office/drawing/2014/main" id="{6E3112FB-AB1E-CFC1-3FE5-D88FBB3FF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491" y="2116783"/>
            <a:ext cx="4198118" cy="2607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a:extLst>
              <a:ext uri="{FF2B5EF4-FFF2-40B4-BE49-F238E27FC236}">
                <a16:creationId xmlns:a16="http://schemas.microsoft.com/office/drawing/2014/main" id="{96770C81-EA04-0383-1454-7645ED0DD6E4}"/>
              </a:ext>
            </a:extLst>
          </p:cNvPr>
          <p:cNvSpPr>
            <a:spLocks noChangeArrowheads="1"/>
          </p:cNvSpPr>
          <p:nvPr/>
        </p:nvSpPr>
        <p:spPr bwMode="auto">
          <a:xfrm>
            <a:off x="4348609" y="1535702"/>
            <a:ext cx="4644899" cy="4385816"/>
          </a:xfrm>
          <a:prstGeom prst="rect">
            <a:avLst/>
          </a:prstGeom>
          <a:noFill/>
          <a:ln w="9525">
            <a:noFill/>
            <a:miter lim="800000"/>
            <a:headEnd/>
            <a:tailEnd/>
          </a:ln>
        </p:spPr>
        <p:txBody>
          <a:bodyPr wrap="square" anchor="ctr">
            <a:spAutoFit/>
          </a:bodyPr>
          <a:lstStyle/>
          <a:p>
            <a:pPr algn="just">
              <a:spcAft>
                <a:spcPts val="600"/>
              </a:spcAft>
              <a:defRPr/>
            </a:pPr>
            <a:r>
              <a:rPr lang="en-GB" sz="1600" dirty="0">
                <a:solidFill>
                  <a:schemeClr val="tx2"/>
                </a:solidFill>
                <a:latin typeface="Calisto MT" panose="02040603050505030304" pitchFamily="18" charset="0"/>
              </a:rPr>
              <a:t>Official name: </a:t>
            </a:r>
            <a:r>
              <a:rPr lang="en-GB" sz="1600" i="1" dirty="0">
                <a:solidFill>
                  <a:schemeClr val="tx2"/>
                </a:solidFill>
                <a:latin typeface="Calisto MT" panose="02040603050505030304" pitchFamily="18" charset="0"/>
              </a:rPr>
              <a:t>University of </a:t>
            </a:r>
            <a:r>
              <a:rPr lang="en-GB" sz="1600" i="1" dirty="0" err="1">
                <a:solidFill>
                  <a:schemeClr val="tx2"/>
                </a:solidFill>
                <a:latin typeface="Calisto MT" panose="02040603050505030304" pitchFamily="18" charset="0"/>
              </a:rPr>
              <a:t>Bihać</a:t>
            </a:r>
            <a:endParaRPr lang="hr-HR" sz="1600" i="1" dirty="0">
              <a:solidFill>
                <a:schemeClr val="tx2"/>
              </a:solidFill>
              <a:latin typeface="Calisto MT" panose="02040603050505030304" pitchFamily="18" charset="0"/>
            </a:endParaRPr>
          </a:p>
          <a:p>
            <a:pPr algn="just">
              <a:spcAft>
                <a:spcPts val="600"/>
              </a:spcAft>
              <a:defRPr/>
            </a:pPr>
            <a:r>
              <a:rPr lang="hr-HR" sz="1600" dirty="0">
                <a:solidFill>
                  <a:schemeClr val="tx2"/>
                </a:solidFill>
                <a:latin typeface="Calisto MT" panose="02040603050505030304" pitchFamily="18" charset="0"/>
              </a:rPr>
              <a:t>Rector: </a:t>
            </a:r>
            <a:r>
              <a:rPr lang="hr-HR" sz="1600" i="1" dirty="0">
                <a:solidFill>
                  <a:schemeClr val="tx2"/>
                </a:solidFill>
                <a:latin typeface="Calisto MT" panose="02040603050505030304" pitchFamily="18" charset="0"/>
              </a:rPr>
              <a:t>Prof.dr. Fadil Islamović</a:t>
            </a:r>
          </a:p>
          <a:p>
            <a:pPr algn="just">
              <a:spcAft>
                <a:spcPts val="600"/>
              </a:spcAft>
              <a:defRPr/>
            </a:pPr>
            <a:r>
              <a:rPr lang="hr-HR" sz="1600" dirty="0">
                <a:solidFill>
                  <a:schemeClr val="tx2"/>
                </a:solidFill>
                <a:latin typeface="Calisto MT" panose="02040603050505030304" pitchFamily="18" charset="0"/>
              </a:rPr>
              <a:t>Vice-rector for Academic and Students Affairs:  - </a:t>
            </a:r>
          </a:p>
          <a:p>
            <a:pPr algn="just">
              <a:spcAft>
                <a:spcPts val="600"/>
              </a:spcAft>
              <a:defRPr/>
            </a:pPr>
            <a:r>
              <a:rPr lang="hr-HR" sz="1600" dirty="0">
                <a:solidFill>
                  <a:schemeClr val="tx2"/>
                </a:solidFill>
                <a:latin typeface="Calisto MT" panose="02040603050505030304" pitchFamily="18" charset="0"/>
              </a:rPr>
              <a:t>Vice-rector for University Development and Financial Affairs: </a:t>
            </a:r>
            <a:r>
              <a:rPr lang="hr-HR" sz="1600" i="1" dirty="0">
                <a:solidFill>
                  <a:schemeClr val="tx2"/>
                </a:solidFill>
                <a:latin typeface="Calisto MT" panose="02040603050505030304" pitchFamily="18" charset="0"/>
              </a:rPr>
              <a:t>Prof.dr. </a:t>
            </a:r>
            <a:r>
              <a:rPr lang="hr-HR" sz="1600" i="1" dirty="0" err="1">
                <a:solidFill>
                  <a:schemeClr val="tx2"/>
                </a:solidFill>
                <a:latin typeface="Calisto MT" panose="02040603050505030304" pitchFamily="18" charset="0"/>
              </a:rPr>
              <a:t>Atif</a:t>
            </a:r>
            <a:r>
              <a:rPr lang="hr-HR" sz="1600" i="1" dirty="0">
                <a:solidFill>
                  <a:schemeClr val="tx2"/>
                </a:solidFill>
                <a:latin typeface="Calisto MT" panose="02040603050505030304" pitchFamily="18" charset="0"/>
              </a:rPr>
              <a:t> Hodžić</a:t>
            </a:r>
          </a:p>
          <a:p>
            <a:pPr algn="just">
              <a:spcAft>
                <a:spcPts val="600"/>
              </a:spcAft>
              <a:defRPr/>
            </a:pPr>
            <a:r>
              <a:rPr lang="bs-Latn-BA" sz="1600" dirty="0">
                <a:solidFill>
                  <a:schemeClr val="tx2"/>
                </a:solidFill>
                <a:latin typeface="Calisto MT" panose="02040603050505030304" pitchFamily="18" charset="0"/>
              </a:rPr>
              <a:t>Vice-rector for Research and International Relations: </a:t>
            </a:r>
            <a:r>
              <a:rPr lang="bs-Latn-BA" sz="1600" i="1" dirty="0">
                <a:solidFill>
                  <a:schemeClr val="tx2"/>
                </a:solidFill>
                <a:latin typeface="Calisto MT" panose="02040603050505030304" pitchFamily="18" charset="0"/>
              </a:rPr>
              <a:t>Prof.dr. </a:t>
            </a:r>
            <a:r>
              <a:rPr lang="bs-Latn-BA" sz="1600" i="1" dirty="0" err="1">
                <a:solidFill>
                  <a:schemeClr val="tx2"/>
                </a:solidFill>
                <a:latin typeface="Calisto MT" panose="02040603050505030304" pitchFamily="18" charset="0"/>
              </a:rPr>
              <a:t>Nevzet</a:t>
            </a:r>
            <a:r>
              <a:rPr lang="bs-Latn-BA" sz="1600" i="1" dirty="0">
                <a:solidFill>
                  <a:schemeClr val="tx2"/>
                </a:solidFill>
                <a:latin typeface="Calisto MT" panose="02040603050505030304" pitchFamily="18" charset="0"/>
              </a:rPr>
              <a:t> Veladžić</a:t>
            </a:r>
            <a:endParaRPr lang="en-US" sz="1600" i="1" dirty="0">
              <a:solidFill>
                <a:schemeClr val="tx2"/>
              </a:solidFill>
              <a:latin typeface="Calisto MT" panose="02040603050505030304" pitchFamily="18" charset="0"/>
            </a:endParaRPr>
          </a:p>
          <a:p>
            <a:pPr algn="just">
              <a:spcAft>
                <a:spcPts val="600"/>
              </a:spcAft>
              <a:defRPr/>
            </a:pPr>
            <a:r>
              <a:rPr lang="en-GB" sz="1600" dirty="0">
                <a:solidFill>
                  <a:schemeClr val="tx2"/>
                </a:solidFill>
                <a:latin typeface="Calisto MT" panose="02040603050505030304" pitchFamily="18" charset="0"/>
              </a:rPr>
              <a:t>Acronym: UNBI</a:t>
            </a:r>
            <a:endParaRPr lang="en-US" sz="1600" dirty="0">
              <a:solidFill>
                <a:schemeClr val="tx2"/>
              </a:solidFill>
              <a:latin typeface="Calisto MT" panose="02040603050505030304" pitchFamily="18" charset="0"/>
            </a:endParaRPr>
          </a:p>
          <a:p>
            <a:pPr algn="just">
              <a:spcAft>
                <a:spcPts val="600"/>
              </a:spcAft>
              <a:defRPr/>
            </a:pPr>
            <a:r>
              <a:rPr lang="en-GB" sz="1600" dirty="0">
                <a:solidFill>
                  <a:schemeClr val="tx2"/>
                </a:solidFill>
                <a:latin typeface="Calisto MT" panose="02040603050505030304" pitchFamily="18" charset="0"/>
              </a:rPr>
              <a:t>Address: </a:t>
            </a:r>
            <a:r>
              <a:rPr lang="en-GB" sz="1600" dirty="0" err="1">
                <a:solidFill>
                  <a:schemeClr val="tx2"/>
                </a:solidFill>
                <a:latin typeface="Calisto MT" panose="02040603050505030304" pitchFamily="18" charset="0"/>
              </a:rPr>
              <a:t>Pape</a:t>
            </a:r>
            <a:r>
              <a:rPr lang="en-GB" sz="1600" dirty="0">
                <a:solidFill>
                  <a:schemeClr val="tx2"/>
                </a:solidFill>
                <a:latin typeface="Calisto MT" panose="02040603050505030304" pitchFamily="18" charset="0"/>
              </a:rPr>
              <a:t> </a:t>
            </a:r>
            <a:r>
              <a:rPr lang="en-GB" sz="1600" dirty="0" err="1">
                <a:solidFill>
                  <a:schemeClr val="tx2"/>
                </a:solidFill>
                <a:latin typeface="Calisto MT" panose="02040603050505030304" pitchFamily="18" charset="0"/>
              </a:rPr>
              <a:t>Ivana</a:t>
            </a:r>
            <a:r>
              <a:rPr lang="en-GB" sz="1600" dirty="0">
                <a:solidFill>
                  <a:schemeClr val="tx2"/>
                </a:solidFill>
                <a:latin typeface="Calisto MT" panose="02040603050505030304" pitchFamily="18" charset="0"/>
              </a:rPr>
              <a:t> </a:t>
            </a:r>
            <a:r>
              <a:rPr lang="en-GB" sz="1600" dirty="0" err="1">
                <a:solidFill>
                  <a:schemeClr val="tx2"/>
                </a:solidFill>
                <a:latin typeface="Calisto MT" panose="02040603050505030304" pitchFamily="18" charset="0"/>
              </a:rPr>
              <a:t>Pavla</a:t>
            </a:r>
            <a:r>
              <a:rPr lang="en-GB" sz="1600" dirty="0">
                <a:solidFill>
                  <a:schemeClr val="tx2"/>
                </a:solidFill>
                <a:latin typeface="Calisto MT" panose="02040603050505030304" pitchFamily="18" charset="0"/>
              </a:rPr>
              <a:t> II 2/2</a:t>
            </a:r>
            <a:endParaRPr lang="en-US" sz="1600" dirty="0">
              <a:solidFill>
                <a:schemeClr val="tx2"/>
              </a:solidFill>
              <a:latin typeface="Calisto MT" panose="02040603050505030304" pitchFamily="18" charset="0"/>
            </a:endParaRPr>
          </a:p>
          <a:p>
            <a:pPr algn="just">
              <a:spcAft>
                <a:spcPts val="600"/>
              </a:spcAft>
              <a:defRPr/>
            </a:pPr>
            <a:r>
              <a:rPr lang="en-GB" sz="1600" dirty="0">
                <a:solidFill>
                  <a:schemeClr val="tx2"/>
                </a:solidFill>
                <a:latin typeface="Calisto MT" panose="02040603050505030304" pitchFamily="18" charset="0"/>
              </a:rPr>
              <a:t>Contact details:</a:t>
            </a:r>
            <a:endParaRPr lang="en-US" sz="1600" dirty="0">
              <a:solidFill>
                <a:schemeClr val="tx2"/>
              </a:solidFill>
              <a:latin typeface="Calisto MT" panose="02040603050505030304" pitchFamily="18" charset="0"/>
            </a:endParaRPr>
          </a:p>
          <a:p>
            <a:pPr algn="just">
              <a:spcAft>
                <a:spcPts val="600"/>
              </a:spcAft>
              <a:defRPr/>
            </a:pPr>
            <a:r>
              <a:rPr lang="en-GB" sz="1600" dirty="0">
                <a:solidFill>
                  <a:schemeClr val="tx2"/>
                </a:solidFill>
                <a:latin typeface="Calisto MT" panose="02040603050505030304" pitchFamily="18" charset="0"/>
              </a:rPr>
              <a:t>Tel. +387 37 222 024</a:t>
            </a:r>
            <a:endParaRPr lang="en-US" sz="1600" dirty="0">
              <a:solidFill>
                <a:schemeClr val="tx2"/>
              </a:solidFill>
              <a:latin typeface="Calisto MT" panose="02040603050505030304" pitchFamily="18" charset="0"/>
            </a:endParaRPr>
          </a:p>
          <a:p>
            <a:pPr algn="just">
              <a:spcAft>
                <a:spcPts val="600"/>
              </a:spcAft>
              <a:defRPr/>
            </a:pPr>
            <a:r>
              <a:rPr lang="en-GB" sz="1600" dirty="0">
                <a:solidFill>
                  <a:schemeClr val="tx2"/>
                </a:solidFill>
                <a:latin typeface="Calisto MT" panose="02040603050505030304" pitchFamily="18" charset="0"/>
              </a:rPr>
              <a:t>Fax +387 37 222 022</a:t>
            </a:r>
            <a:endParaRPr lang="en-US" sz="1600" dirty="0">
              <a:solidFill>
                <a:schemeClr val="tx2"/>
              </a:solidFill>
              <a:latin typeface="Calisto MT" panose="02040603050505030304" pitchFamily="18" charset="0"/>
            </a:endParaRPr>
          </a:p>
          <a:p>
            <a:pPr algn="just">
              <a:spcAft>
                <a:spcPts val="600"/>
              </a:spcAft>
              <a:defRPr/>
            </a:pPr>
            <a:r>
              <a:rPr lang="en-GB" sz="1600" dirty="0">
                <a:effectLst>
                  <a:outerShdw blurRad="38100" dist="38100" dir="2700000" algn="tl">
                    <a:srgbClr val="000000">
                      <a:alpha val="43137"/>
                    </a:srgbClr>
                  </a:outerShdw>
                </a:effectLst>
                <a:latin typeface="+mn-lt"/>
              </a:rPr>
              <a:t>e-mail: </a:t>
            </a:r>
            <a:r>
              <a:rPr lang="en-GB" sz="1600" dirty="0">
                <a:solidFill>
                  <a:srgbClr val="000099"/>
                </a:solidFill>
                <a:effectLst>
                  <a:outerShdw blurRad="38100" dist="38100" dir="2700000" algn="tl">
                    <a:srgbClr val="000000">
                      <a:alpha val="43137"/>
                    </a:srgbClr>
                  </a:outerShdw>
                </a:effectLst>
                <a:latin typeface="+mn-lt"/>
                <a:hlinkClick r:id="rId6">
                  <a:extLst>
                    <a:ext uri="{A12FA001-AC4F-418D-AE19-62706E023703}">
                      <ahyp:hlinkClr xmlns:ahyp="http://schemas.microsoft.com/office/drawing/2018/hyperlinkcolor" val="tx"/>
                    </a:ext>
                  </a:extLst>
                </a:hlinkClick>
              </a:rPr>
              <a:t>rektorat@unbi.ba</a:t>
            </a:r>
            <a:endParaRPr lang="en-US" sz="1600" dirty="0">
              <a:solidFill>
                <a:srgbClr val="000099"/>
              </a:solidFill>
              <a:effectLst>
                <a:outerShdw blurRad="38100" dist="38100" dir="2700000" algn="tl">
                  <a:srgbClr val="000000">
                    <a:alpha val="43137"/>
                  </a:srgbClr>
                </a:outerShdw>
              </a:effectLst>
              <a:latin typeface="+mn-lt"/>
            </a:endParaRPr>
          </a:p>
          <a:p>
            <a:pPr algn="just">
              <a:spcAft>
                <a:spcPts val="600"/>
              </a:spcAft>
              <a:defRPr/>
            </a:pPr>
            <a:r>
              <a:rPr lang="en-GB" sz="1600" dirty="0">
                <a:effectLst>
                  <a:outerShdw blurRad="38100" dist="38100" dir="2700000" algn="tl">
                    <a:srgbClr val="000000">
                      <a:alpha val="43137"/>
                    </a:srgbClr>
                  </a:outerShdw>
                </a:effectLst>
                <a:latin typeface="+mn-lt"/>
              </a:rPr>
              <a:t>web page: </a:t>
            </a:r>
            <a:r>
              <a:rPr lang="en-GB" sz="1600" dirty="0">
                <a:solidFill>
                  <a:srgbClr val="000099"/>
                </a:solidFill>
                <a:effectLst>
                  <a:outerShdw blurRad="38100" dist="38100" dir="2700000" algn="tl">
                    <a:srgbClr val="000000">
                      <a:alpha val="43137"/>
                    </a:srgbClr>
                  </a:outerShdw>
                </a:effectLst>
                <a:latin typeface="+mn-lt"/>
                <a:hlinkClick r:id="rId7">
                  <a:extLst>
                    <a:ext uri="{A12FA001-AC4F-418D-AE19-62706E023703}">
                      <ahyp:hlinkClr xmlns:ahyp="http://schemas.microsoft.com/office/drawing/2018/hyperlinkcolor" val="tx"/>
                    </a:ext>
                  </a:extLst>
                </a:hlinkClick>
              </a:rPr>
              <a:t>www.unbi.ba</a:t>
            </a:r>
            <a:endParaRPr lang="hr-HR" sz="1600" dirty="0">
              <a:solidFill>
                <a:srgbClr val="000099"/>
              </a:solidFill>
              <a:effectLst>
                <a:outerShdw blurRad="38100" dist="38100" dir="2700000" algn="tl">
                  <a:srgbClr val="000000">
                    <a:alpha val="43137"/>
                  </a:srgbClr>
                </a:outerShdw>
              </a:effectLst>
              <a:latin typeface="+mn-lt"/>
            </a:endParaRPr>
          </a:p>
        </p:txBody>
      </p:sp>
      <p:sp>
        <p:nvSpPr>
          <p:cNvPr id="8" name="Title 1">
            <a:extLst>
              <a:ext uri="{FF2B5EF4-FFF2-40B4-BE49-F238E27FC236}">
                <a16:creationId xmlns:a16="http://schemas.microsoft.com/office/drawing/2014/main" id="{C68E905E-EA6D-411C-6058-58A0DBBE289E}"/>
              </a:ext>
            </a:extLst>
          </p:cNvPr>
          <p:cNvSpPr>
            <a:spLocks noGrp="1"/>
          </p:cNvSpPr>
          <p:nvPr>
            <p:ph type="title"/>
          </p:nvPr>
        </p:nvSpPr>
        <p:spPr>
          <a:xfrm>
            <a:off x="685800" y="946045"/>
            <a:ext cx="7620000" cy="654155"/>
          </a:xfrm>
        </p:spPr>
        <p:txBody>
          <a:bodyPr/>
          <a:lstStyle/>
          <a:p>
            <a:pPr algn="ctr">
              <a:defRPr/>
            </a:pPr>
            <a:r>
              <a:rPr lang="bs-Latn-BA" sz="2800" b="1" dirty="0">
                <a:solidFill>
                  <a:srgbClr val="1F497D"/>
                </a:solidFill>
                <a:ea typeface="+mj-ea"/>
              </a:rPr>
              <a:t>UNIVERSITY PROFILE</a:t>
            </a:r>
            <a:endParaRPr lang="hr-HR" dirty="0">
              <a:ea typeface="+mj-ea"/>
            </a:endParaRPr>
          </a:p>
        </p:txBody>
      </p:sp>
    </p:spTree>
    <p:extLst>
      <p:ext uri="{BB962C8B-B14F-4D97-AF65-F5344CB8AC3E}">
        <p14:creationId xmlns:p14="http://schemas.microsoft.com/office/powerpoint/2010/main" val="1835149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4</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sp>
        <p:nvSpPr>
          <p:cNvPr id="6" name="Title 1">
            <a:extLst>
              <a:ext uri="{FF2B5EF4-FFF2-40B4-BE49-F238E27FC236}">
                <a16:creationId xmlns:a16="http://schemas.microsoft.com/office/drawing/2014/main" id="{DF490898-C61E-EAAA-7CF4-0A7F0C27E397}"/>
              </a:ext>
            </a:extLst>
          </p:cNvPr>
          <p:cNvSpPr>
            <a:spLocks noGrp="1"/>
          </p:cNvSpPr>
          <p:nvPr>
            <p:ph type="title"/>
          </p:nvPr>
        </p:nvSpPr>
        <p:spPr>
          <a:xfrm>
            <a:off x="685800" y="1029169"/>
            <a:ext cx="7620000" cy="654155"/>
          </a:xfrm>
        </p:spPr>
        <p:txBody>
          <a:bodyPr/>
          <a:lstStyle/>
          <a:p>
            <a:pPr algn="ctr">
              <a:defRPr/>
            </a:pPr>
            <a:r>
              <a:rPr lang="bs-Latn-BA" sz="2800" b="1" dirty="0">
                <a:solidFill>
                  <a:srgbClr val="1F497D"/>
                </a:solidFill>
                <a:ea typeface="+mj-ea"/>
              </a:rPr>
              <a:t>UNIVERSITY PROFILE</a:t>
            </a:r>
            <a:endParaRPr lang="hr-HR" dirty="0">
              <a:ea typeface="+mj-ea"/>
            </a:endParaRPr>
          </a:p>
        </p:txBody>
      </p:sp>
      <p:pic>
        <p:nvPicPr>
          <p:cNvPr id="7" name="Content Placeholder 3">
            <a:extLst>
              <a:ext uri="{FF2B5EF4-FFF2-40B4-BE49-F238E27FC236}">
                <a16:creationId xmlns:a16="http://schemas.microsoft.com/office/drawing/2014/main" id="{6402B41D-0903-687B-743A-B73F12D0442A}"/>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8628" y="1809769"/>
            <a:ext cx="2217570" cy="221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4A34E0C-FE47-2EF7-8221-97D4F403924F}"/>
              </a:ext>
            </a:extLst>
          </p:cNvPr>
          <p:cNvPicPr>
            <a:picLocks noChangeAspect="1"/>
          </p:cNvPicPr>
          <p:nvPr/>
        </p:nvPicPr>
        <p:blipFill>
          <a:blip r:embed="rId6" cstate="print"/>
          <a:stretch>
            <a:fillRect/>
          </a:stretch>
        </p:blipFill>
        <p:spPr>
          <a:xfrm>
            <a:off x="2214649" y="3872529"/>
            <a:ext cx="1256928" cy="1253786"/>
          </a:xfrm>
          <a:prstGeom prst="rect">
            <a:avLst/>
          </a:prstGeom>
        </p:spPr>
      </p:pic>
      <p:pic>
        <p:nvPicPr>
          <p:cNvPr id="10" name="Picture 9">
            <a:extLst>
              <a:ext uri="{FF2B5EF4-FFF2-40B4-BE49-F238E27FC236}">
                <a16:creationId xmlns:a16="http://schemas.microsoft.com/office/drawing/2014/main" id="{1C7FFAED-593F-DBB0-E874-0A41C6D64184}"/>
              </a:ext>
            </a:extLst>
          </p:cNvPr>
          <p:cNvPicPr>
            <a:picLocks noChangeAspect="1"/>
          </p:cNvPicPr>
          <p:nvPr/>
        </p:nvPicPr>
        <p:blipFill>
          <a:blip r:embed="rId7"/>
          <a:stretch>
            <a:fillRect/>
          </a:stretch>
        </p:blipFill>
        <p:spPr>
          <a:xfrm>
            <a:off x="2058423" y="3100193"/>
            <a:ext cx="1453927" cy="1253055"/>
          </a:xfrm>
          <a:prstGeom prst="rect">
            <a:avLst/>
          </a:prstGeom>
        </p:spPr>
      </p:pic>
      <p:graphicFrame>
        <p:nvGraphicFramePr>
          <p:cNvPr id="14" name="Content Placeholder 2">
            <a:extLst>
              <a:ext uri="{FF2B5EF4-FFF2-40B4-BE49-F238E27FC236}">
                <a16:creationId xmlns:a16="http://schemas.microsoft.com/office/drawing/2014/main" id="{832DAB60-8955-E0A7-B1E9-49F1BEDCC90F}"/>
              </a:ext>
            </a:extLst>
          </p:cNvPr>
          <p:cNvGraphicFramePr/>
          <p:nvPr>
            <p:extLst>
              <p:ext uri="{D42A27DB-BD31-4B8C-83A1-F6EECF244321}">
                <p14:modId xmlns:p14="http://schemas.microsoft.com/office/powerpoint/2010/main" val="1560324909"/>
              </p:ext>
            </p:extLst>
          </p:nvPr>
        </p:nvGraphicFramePr>
        <p:xfrm>
          <a:off x="3981913" y="1626806"/>
          <a:ext cx="4857287" cy="46008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 name="Grupa 1">
            <a:extLst>
              <a:ext uri="{FF2B5EF4-FFF2-40B4-BE49-F238E27FC236}">
                <a16:creationId xmlns:a16="http://schemas.microsoft.com/office/drawing/2014/main" id="{9F8EBA1E-9500-DB4F-4210-00138652A4AC}"/>
              </a:ext>
            </a:extLst>
          </p:cNvPr>
          <p:cNvGrpSpPr/>
          <p:nvPr/>
        </p:nvGrpSpPr>
        <p:grpSpPr>
          <a:xfrm>
            <a:off x="52176" y="4776140"/>
            <a:ext cx="4857287" cy="2245327"/>
            <a:chOff x="1933264" y="3128552"/>
            <a:chExt cx="4857287" cy="2245327"/>
          </a:xfrm>
        </p:grpSpPr>
        <p:sp>
          <p:nvSpPr>
            <p:cNvPr id="5" name="Pravokutnik 4">
              <a:extLst>
                <a:ext uri="{FF2B5EF4-FFF2-40B4-BE49-F238E27FC236}">
                  <a16:creationId xmlns:a16="http://schemas.microsoft.com/office/drawing/2014/main" id="{B06950DA-3C2F-712F-008E-B02B76253439}"/>
                </a:ext>
              </a:extLst>
            </p:cNvPr>
            <p:cNvSpPr/>
            <p:nvPr/>
          </p:nvSpPr>
          <p:spPr>
            <a:xfrm>
              <a:off x="2428643" y="3128552"/>
              <a:ext cx="2428643" cy="1472260"/>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bs-Latn-BA"/>
            </a:p>
          </p:txBody>
        </p:sp>
        <p:sp>
          <p:nvSpPr>
            <p:cNvPr id="8" name="TekstniOkvir 7">
              <a:extLst>
                <a:ext uri="{FF2B5EF4-FFF2-40B4-BE49-F238E27FC236}">
                  <a16:creationId xmlns:a16="http://schemas.microsoft.com/office/drawing/2014/main" id="{3A45B0AE-C306-0D21-2D01-B1CB93CB7E36}"/>
                </a:ext>
              </a:extLst>
            </p:cNvPr>
            <p:cNvSpPr txBox="1"/>
            <p:nvPr/>
          </p:nvSpPr>
          <p:spPr>
            <a:xfrm>
              <a:off x="1933264" y="3901619"/>
              <a:ext cx="4857287" cy="14722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42240" rIns="0" bIns="142240" numCol="1" spcCol="1270" anchor="t" anchorCtr="1">
              <a:noAutofit/>
            </a:bodyPr>
            <a:lstStyle/>
            <a:p>
              <a:pPr marL="0" lvl="0" indent="0" algn="l" defTabSz="711200">
                <a:lnSpc>
                  <a:spcPct val="90000"/>
                </a:lnSpc>
                <a:spcBef>
                  <a:spcPct val="0"/>
                </a:spcBef>
                <a:spcAft>
                  <a:spcPct val="35000"/>
                </a:spcAft>
                <a:buNone/>
              </a:pPr>
              <a:r>
                <a:rPr lang="bs-Latn-BA" sz="1600" kern="1200" dirty="0">
                  <a:solidFill>
                    <a:sysClr val="windowText" lastClr="000000">
                      <a:hueOff val="0"/>
                      <a:satOff val="0"/>
                      <a:lumOff val="0"/>
                      <a:alphaOff val="0"/>
                    </a:sysClr>
                  </a:solidFill>
                  <a:latin typeface="Calisto MT" panose="02040603050505030304" pitchFamily="18" charset="0"/>
                  <a:ea typeface="+mn-ea"/>
                  <a:cs typeface="+mn-cs"/>
                </a:rPr>
                <a:t>S: 3000 </a:t>
              </a:r>
              <a:r>
                <a:rPr lang="bs-Latn-BA" sz="1600" dirty="0">
                  <a:solidFill>
                    <a:sysClr val="windowText" lastClr="000000">
                      <a:hueOff val="0"/>
                      <a:satOff val="0"/>
                      <a:lumOff val="0"/>
                      <a:alphaOff val="0"/>
                    </a:sysClr>
                  </a:solidFill>
                  <a:latin typeface="Calisto MT" panose="02040603050505030304" pitchFamily="18" charset="0"/>
                </a:rPr>
                <a:t>AO: 80 AO: 140 L: 7</a:t>
              </a:r>
            </a:p>
            <a:p>
              <a:pPr marL="0" lvl="0" indent="0" algn="l" defTabSz="711200">
                <a:lnSpc>
                  <a:spcPct val="90000"/>
                </a:lnSpc>
                <a:spcBef>
                  <a:spcPct val="0"/>
                </a:spcBef>
                <a:spcAft>
                  <a:spcPct val="35000"/>
                </a:spcAft>
                <a:buNone/>
              </a:pPr>
              <a:endParaRPr lang="en-US" sz="1600" kern="1200" dirty="0">
                <a:solidFill>
                  <a:sysClr val="windowText" lastClr="000000">
                    <a:hueOff val="0"/>
                    <a:satOff val="0"/>
                    <a:lumOff val="0"/>
                    <a:alphaOff val="0"/>
                  </a:sysClr>
                </a:solidFill>
                <a:latin typeface="Calisto MT" panose="02040603050505030304" pitchFamily="18" charset="0"/>
                <a:ea typeface="+mn-ea"/>
                <a:cs typeface="+mn-cs"/>
              </a:endParaRPr>
            </a:p>
          </p:txBody>
        </p:sp>
      </p:grpSp>
    </p:spTree>
    <p:extLst>
      <p:ext uri="{BB962C8B-B14F-4D97-AF65-F5344CB8AC3E}">
        <p14:creationId xmlns:p14="http://schemas.microsoft.com/office/powerpoint/2010/main" val="4030815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5</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sp>
        <p:nvSpPr>
          <p:cNvPr id="6" name="Title 1">
            <a:extLst>
              <a:ext uri="{FF2B5EF4-FFF2-40B4-BE49-F238E27FC236}">
                <a16:creationId xmlns:a16="http://schemas.microsoft.com/office/drawing/2014/main" id="{D4DC0F14-79D1-B3A8-040D-6C30DE1962E4}"/>
              </a:ext>
            </a:extLst>
          </p:cNvPr>
          <p:cNvSpPr txBox="1">
            <a:spLocks/>
          </p:cNvSpPr>
          <p:nvPr/>
        </p:nvSpPr>
        <p:spPr>
          <a:xfrm>
            <a:off x="750888" y="685800"/>
            <a:ext cx="7620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bs-Latn-BA" sz="2800" b="1" dirty="0">
                <a:solidFill>
                  <a:srgbClr val="1F497D"/>
                </a:solidFill>
                <a:latin typeface="Calibri"/>
              </a:rPr>
              <a:t>F</a:t>
            </a:r>
            <a:r>
              <a:rPr lang="en-GB" sz="2800" b="1" dirty="0" err="1">
                <a:solidFill>
                  <a:srgbClr val="1F497D"/>
                </a:solidFill>
                <a:latin typeface="Calibri"/>
              </a:rPr>
              <a:t>aculty</a:t>
            </a:r>
            <a:r>
              <a:rPr lang="hr-HR" sz="2800" b="1" dirty="0">
                <a:solidFill>
                  <a:srgbClr val="1F497D"/>
                </a:solidFill>
                <a:latin typeface="Calibri"/>
              </a:rPr>
              <a:t> of </a:t>
            </a:r>
            <a:r>
              <a:rPr lang="en-GB" sz="2800" b="1" dirty="0">
                <a:solidFill>
                  <a:srgbClr val="1F497D"/>
                </a:solidFill>
                <a:latin typeface="Calibri"/>
              </a:rPr>
              <a:t>Technical</a:t>
            </a:r>
            <a:r>
              <a:rPr lang="hr-HR" sz="2800" b="1" dirty="0">
                <a:solidFill>
                  <a:srgbClr val="1F497D"/>
                </a:solidFill>
                <a:latin typeface="Calibri"/>
              </a:rPr>
              <a:t> Engineering </a:t>
            </a:r>
            <a:endParaRPr lang="en-US" sz="2800" b="1" dirty="0">
              <a:solidFill>
                <a:srgbClr val="1F497D"/>
              </a:solidFill>
              <a:latin typeface="Calibri"/>
            </a:endParaRPr>
          </a:p>
        </p:txBody>
      </p:sp>
      <p:sp>
        <p:nvSpPr>
          <p:cNvPr id="7" name="Down Arrow Callout 5">
            <a:extLst>
              <a:ext uri="{FF2B5EF4-FFF2-40B4-BE49-F238E27FC236}">
                <a16:creationId xmlns:a16="http://schemas.microsoft.com/office/drawing/2014/main" id="{0E09A638-B6E3-0837-20AF-EE0DC486E3E4}"/>
              </a:ext>
            </a:extLst>
          </p:cNvPr>
          <p:cNvSpPr/>
          <p:nvPr/>
        </p:nvSpPr>
        <p:spPr>
          <a:xfrm>
            <a:off x="874713" y="1636712"/>
            <a:ext cx="2643187" cy="928688"/>
          </a:xfrm>
          <a:prstGeom prst="down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5 departments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1 institute</a:t>
            </a:r>
          </a:p>
        </p:txBody>
      </p:sp>
      <p:sp>
        <p:nvSpPr>
          <p:cNvPr id="8" name="Rectangle 7">
            <a:extLst>
              <a:ext uri="{FF2B5EF4-FFF2-40B4-BE49-F238E27FC236}">
                <a16:creationId xmlns:a16="http://schemas.microsoft.com/office/drawing/2014/main" id="{E578035F-169B-9A3F-6DFE-92E4B76BDE4A}"/>
              </a:ext>
            </a:extLst>
          </p:cNvPr>
          <p:cNvSpPr/>
          <p:nvPr/>
        </p:nvSpPr>
        <p:spPr>
          <a:xfrm>
            <a:off x="174625" y="2684462"/>
            <a:ext cx="4043363" cy="358775"/>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Civil Engineering</a:t>
            </a:r>
          </a:p>
        </p:txBody>
      </p:sp>
      <p:sp>
        <p:nvSpPr>
          <p:cNvPr id="9" name="Rectangle 8">
            <a:extLst>
              <a:ext uri="{FF2B5EF4-FFF2-40B4-BE49-F238E27FC236}">
                <a16:creationId xmlns:a16="http://schemas.microsoft.com/office/drawing/2014/main" id="{FC518612-E440-EC2B-53C0-EC8260ED895E}"/>
              </a:ext>
            </a:extLst>
          </p:cNvPr>
          <p:cNvSpPr/>
          <p:nvPr/>
        </p:nvSpPr>
        <p:spPr>
          <a:xfrm>
            <a:off x="174625" y="3225800"/>
            <a:ext cx="4043363" cy="358775"/>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Mechanical Sciences</a:t>
            </a:r>
          </a:p>
        </p:txBody>
      </p:sp>
      <p:sp>
        <p:nvSpPr>
          <p:cNvPr id="10" name="Rectangle 9">
            <a:extLst>
              <a:ext uri="{FF2B5EF4-FFF2-40B4-BE49-F238E27FC236}">
                <a16:creationId xmlns:a16="http://schemas.microsoft.com/office/drawing/2014/main" id="{CB6F9CA0-F7DE-5A7B-0F5E-499D093171C3}"/>
              </a:ext>
            </a:extLst>
          </p:cNvPr>
          <p:cNvSpPr/>
          <p:nvPr/>
        </p:nvSpPr>
        <p:spPr>
          <a:xfrm>
            <a:off x="174625" y="3778250"/>
            <a:ext cx="4043363" cy="358775"/>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Wood-processing technology</a:t>
            </a:r>
          </a:p>
        </p:txBody>
      </p:sp>
      <p:sp>
        <p:nvSpPr>
          <p:cNvPr id="13" name="Rectangle 12">
            <a:extLst>
              <a:ext uri="{FF2B5EF4-FFF2-40B4-BE49-F238E27FC236}">
                <a16:creationId xmlns:a16="http://schemas.microsoft.com/office/drawing/2014/main" id="{4BD02CB1-D80F-C960-E31C-D8476A033D25}"/>
              </a:ext>
            </a:extLst>
          </p:cNvPr>
          <p:cNvSpPr/>
          <p:nvPr/>
        </p:nvSpPr>
        <p:spPr>
          <a:xfrm>
            <a:off x="174625" y="4287837"/>
            <a:ext cx="4043363" cy="360363"/>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Electro</a:t>
            </a:r>
            <a:r>
              <a:rPr kumimoji="0" lang="bs-Latn-BA" sz="1800" b="0" i="0" u="none" strike="noStrike" kern="0" cap="none" spc="0" normalizeH="0" baseline="0" noProof="0" dirty="0">
                <a:ln>
                  <a:noFill/>
                </a:ln>
                <a:solidFill>
                  <a:prstClr val="white"/>
                </a:solidFill>
                <a:effectLst/>
                <a:uLnTx/>
                <a:uFillTx/>
                <a:latin typeface="Calibri"/>
                <a:ea typeface="+mn-ea"/>
                <a:cs typeface="+mn-cs"/>
              </a:rPr>
              <a:t>tech</a:t>
            </a:r>
            <a:r>
              <a:rPr kumimoji="0" lang="en-US" sz="1800" b="0" i="0" u="none" strike="noStrike" kern="0" cap="none" spc="0" normalizeH="0" baseline="0" noProof="0" dirty="0" err="1">
                <a:ln>
                  <a:noFill/>
                </a:ln>
                <a:solidFill>
                  <a:prstClr val="white"/>
                </a:solidFill>
                <a:effectLst/>
                <a:uLnTx/>
                <a:uFillTx/>
                <a:latin typeface="Calibri"/>
                <a:ea typeface="+mn-ea"/>
                <a:cs typeface="+mn-cs"/>
              </a:rPr>
              <a:t>nical</a:t>
            </a:r>
            <a:r>
              <a:rPr kumimoji="0" lang="en-US" sz="1800" b="0" i="0" u="none" strike="noStrike" kern="0" cap="none" spc="0" normalizeH="0" baseline="0" noProof="0" dirty="0">
                <a:ln>
                  <a:noFill/>
                </a:ln>
                <a:solidFill>
                  <a:prstClr val="white"/>
                </a:solidFill>
                <a:effectLst/>
                <a:uLnTx/>
                <a:uFillTx/>
                <a:latin typeface="Calibri"/>
                <a:ea typeface="+mn-ea"/>
                <a:cs typeface="+mn-cs"/>
              </a:rPr>
              <a:t> </a:t>
            </a:r>
            <a:r>
              <a:rPr kumimoji="0" lang="bs-Latn-BA" sz="1800" b="0" i="0" u="none" strike="noStrike" kern="0" cap="none" spc="0" normalizeH="0" baseline="0" noProof="0" dirty="0">
                <a:ln>
                  <a:noFill/>
                </a:ln>
                <a:solidFill>
                  <a:prstClr val="white"/>
                </a:solidFill>
                <a:effectLst/>
                <a:uLnTx/>
                <a:uFillTx/>
                <a:latin typeface="Calibri"/>
                <a:ea typeface="+mn-ea"/>
                <a:cs typeface="+mn-cs"/>
              </a:rPr>
              <a:t>S</a:t>
            </a:r>
            <a:r>
              <a:rPr kumimoji="0" lang="en-US" sz="1800" b="0" i="0" u="none" strike="noStrike" kern="0" cap="none" spc="0" normalizeH="0" baseline="0" noProof="0" dirty="0" err="1">
                <a:ln>
                  <a:noFill/>
                </a:ln>
                <a:solidFill>
                  <a:prstClr val="white"/>
                </a:solidFill>
                <a:effectLst/>
                <a:uLnTx/>
                <a:uFillTx/>
                <a:latin typeface="Calibri"/>
                <a:ea typeface="+mn-ea"/>
                <a:cs typeface="+mn-cs"/>
              </a:rPr>
              <a:t>ciences</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8A8EDA0-97C9-C2E0-CD27-4B59CACDE53E}"/>
              </a:ext>
            </a:extLst>
          </p:cNvPr>
          <p:cNvSpPr/>
          <p:nvPr/>
        </p:nvSpPr>
        <p:spPr>
          <a:xfrm>
            <a:off x="174625" y="4795837"/>
            <a:ext cx="4043363" cy="360363"/>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Textile design and technology</a:t>
            </a:r>
          </a:p>
        </p:txBody>
      </p:sp>
      <p:sp>
        <p:nvSpPr>
          <p:cNvPr id="15" name="Rectangle 14">
            <a:extLst>
              <a:ext uri="{FF2B5EF4-FFF2-40B4-BE49-F238E27FC236}">
                <a16:creationId xmlns:a16="http://schemas.microsoft.com/office/drawing/2014/main" id="{AB25C62E-49BE-7261-1118-0645F412D9BA}"/>
              </a:ext>
            </a:extLst>
          </p:cNvPr>
          <p:cNvSpPr/>
          <p:nvPr/>
        </p:nvSpPr>
        <p:spPr>
          <a:xfrm>
            <a:off x="174625" y="5316537"/>
            <a:ext cx="4043363" cy="360363"/>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Institute</a:t>
            </a:r>
          </a:p>
        </p:txBody>
      </p:sp>
      <p:pic>
        <p:nvPicPr>
          <p:cNvPr id="16" name="Picture 15">
            <a:extLst>
              <a:ext uri="{FF2B5EF4-FFF2-40B4-BE49-F238E27FC236}">
                <a16:creationId xmlns:a16="http://schemas.microsoft.com/office/drawing/2014/main" id="{3E5FC9A6-77D6-239C-183C-87E5F0800303}"/>
              </a:ext>
            </a:extLst>
          </p:cNvPr>
          <p:cNvPicPr>
            <a:picLocks noChangeAspect="1"/>
          </p:cNvPicPr>
          <p:nvPr/>
        </p:nvPicPr>
        <p:blipFill>
          <a:blip r:embed="rId5"/>
          <a:stretch>
            <a:fillRect/>
          </a:stretch>
        </p:blipFill>
        <p:spPr>
          <a:xfrm>
            <a:off x="4832028" y="2133600"/>
            <a:ext cx="3930972" cy="2637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Up Arrow Callout 13">
            <a:extLst>
              <a:ext uri="{FF2B5EF4-FFF2-40B4-BE49-F238E27FC236}">
                <a16:creationId xmlns:a16="http://schemas.microsoft.com/office/drawing/2014/main" id="{6CE70A91-44CA-86FC-29B9-2B854B51CFB4}"/>
              </a:ext>
            </a:extLst>
          </p:cNvPr>
          <p:cNvSpPr/>
          <p:nvPr/>
        </p:nvSpPr>
        <p:spPr>
          <a:xfrm>
            <a:off x="5638800" y="4800600"/>
            <a:ext cx="1928812" cy="1000125"/>
          </a:xfrm>
          <a:prstGeom prst="up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Model of study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4 +1 +3</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59D350A3-C5AC-BB99-7ABC-908B7883D8BF}"/>
              </a:ext>
            </a:extLst>
          </p:cNvPr>
          <p:cNvSpPr/>
          <p:nvPr/>
        </p:nvSpPr>
        <p:spPr>
          <a:xfrm>
            <a:off x="3005229" y="5740295"/>
            <a:ext cx="2555828" cy="338554"/>
          </a:xfrm>
          <a:prstGeom prst="rect">
            <a:avLst/>
          </a:prstGeom>
        </p:spPr>
        <p:txBody>
          <a:bodyPr wrap="none">
            <a:spAutoFit/>
          </a:bodyPr>
          <a:lstStyle/>
          <a:p>
            <a:pPr algn="l" eaLnBrk="1" fontAlgn="auto" hangingPunct="1">
              <a:spcBef>
                <a:spcPts val="0"/>
              </a:spcBef>
              <a:spcAft>
                <a:spcPts val="0"/>
              </a:spcAft>
            </a:pPr>
            <a:r>
              <a:rPr lang="hr-HR" sz="1600" dirty="0">
                <a:solidFill>
                  <a:srgbClr val="4F81BD">
                    <a:lumMod val="75000"/>
                  </a:srgbClr>
                </a:solidFill>
                <a:latin typeface="Calibri"/>
              </a:rPr>
              <a:t>More at </a:t>
            </a:r>
            <a:r>
              <a:rPr lang="hr-HR" sz="1600" dirty="0">
                <a:solidFill>
                  <a:schemeClr val="accent2"/>
                </a:solidFill>
                <a:latin typeface="Calibri"/>
                <a:hlinkClick r:id="rId6">
                  <a:extLst>
                    <a:ext uri="{A12FA001-AC4F-418D-AE19-62706E023703}">
                      <ahyp:hlinkClr xmlns:ahyp="http://schemas.microsoft.com/office/drawing/2018/hyperlinkcolor" val="tx"/>
                    </a:ext>
                  </a:extLst>
                </a:hlinkClick>
              </a:rPr>
              <a:t>http://www.tfb.ba/</a:t>
            </a:r>
            <a:r>
              <a:rPr lang="hr-HR" sz="1600" dirty="0">
                <a:solidFill>
                  <a:schemeClr val="accent2"/>
                </a:solidFill>
                <a:latin typeface="Calibri"/>
              </a:rPr>
              <a:t> </a:t>
            </a:r>
          </a:p>
        </p:txBody>
      </p:sp>
      <p:pic>
        <p:nvPicPr>
          <p:cNvPr id="19" name="Picture 4" descr="http://www.ekapija.com/logo/97660_logo.gif">
            <a:extLst>
              <a:ext uri="{FF2B5EF4-FFF2-40B4-BE49-F238E27FC236}">
                <a16:creationId xmlns:a16="http://schemas.microsoft.com/office/drawing/2014/main" id="{6FFC5D2B-08CD-3282-2004-A87400BC4AF6}"/>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8600" y="4953000"/>
            <a:ext cx="1051571" cy="105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333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6</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sp>
        <p:nvSpPr>
          <p:cNvPr id="6" name="Title 1">
            <a:extLst>
              <a:ext uri="{FF2B5EF4-FFF2-40B4-BE49-F238E27FC236}">
                <a16:creationId xmlns:a16="http://schemas.microsoft.com/office/drawing/2014/main" id="{B8016144-A09E-6865-16F1-9EE3C32F8813}"/>
              </a:ext>
            </a:extLst>
          </p:cNvPr>
          <p:cNvSpPr txBox="1">
            <a:spLocks/>
          </p:cNvSpPr>
          <p:nvPr/>
        </p:nvSpPr>
        <p:spPr>
          <a:xfrm>
            <a:off x="685800" y="946045"/>
            <a:ext cx="7620000" cy="6541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r-HR" sz="2800" b="1" i="0" u="none" strike="noStrike" kern="1200" cap="none" spc="0" normalizeH="0" baseline="0" noProof="0">
                <a:ln>
                  <a:noFill/>
                </a:ln>
                <a:solidFill>
                  <a:srgbClr val="1F497D"/>
                </a:solidFill>
                <a:effectLst/>
                <a:uLnTx/>
                <a:uFillTx/>
                <a:latin typeface="Calibri"/>
                <a:ea typeface="+mj-ea"/>
                <a:cs typeface="+mj-cs"/>
              </a:rPr>
              <a:t>Pedagogical Faculty</a:t>
            </a:r>
            <a:endParaRPr kumimoji="0" lang="hr-HR" sz="2800" b="1" i="0" u="none" strike="noStrike" kern="1200" cap="none" spc="0" normalizeH="0" baseline="0" noProof="0" dirty="0">
              <a:ln>
                <a:noFill/>
              </a:ln>
              <a:solidFill>
                <a:srgbClr val="1F497D"/>
              </a:solidFill>
              <a:effectLst/>
              <a:uLnTx/>
              <a:uFillTx/>
              <a:latin typeface="Calibri"/>
              <a:ea typeface="+mj-ea"/>
              <a:cs typeface="+mj-cs"/>
            </a:endParaRPr>
          </a:p>
        </p:txBody>
      </p:sp>
      <p:pic>
        <p:nvPicPr>
          <p:cNvPr id="7" name="Content Placeholder 4" descr="pedagoski-fakultet-bihac-620x338.png">
            <a:extLst>
              <a:ext uri="{FF2B5EF4-FFF2-40B4-BE49-F238E27FC236}">
                <a16:creationId xmlns:a16="http://schemas.microsoft.com/office/drawing/2014/main" id="{2FA1664E-A24D-FC69-C92C-4374167F4ACC}"/>
              </a:ext>
            </a:extLst>
          </p:cNvPr>
          <p:cNvPicPr>
            <a:picLocks noChangeAspect="1"/>
          </p:cNvPicPr>
          <p:nvPr/>
        </p:nvPicPr>
        <p:blipFill>
          <a:blip r:embed="rId5"/>
          <a:stretch>
            <a:fillRect/>
          </a:stretch>
        </p:blipFill>
        <p:spPr>
          <a:xfrm>
            <a:off x="3491880" y="1607632"/>
            <a:ext cx="4831931" cy="2634182"/>
          </a:xfrm>
          <a:prstGeom prst="rect">
            <a:avLst/>
          </a:prstGeom>
          <a:ln>
            <a:noFill/>
          </a:ln>
          <a:effectLst>
            <a:softEdge rad="112500"/>
          </a:effectLst>
        </p:spPr>
      </p:pic>
      <p:sp>
        <p:nvSpPr>
          <p:cNvPr id="8" name="Down Arrow Callout 5">
            <a:extLst>
              <a:ext uri="{FF2B5EF4-FFF2-40B4-BE49-F238E27FC236}">
                <a16:creationId xmlns:a16="http://schemas.microsoft.com/office/drawing/2014/main" id="{383BB631-260F-B484-1665-C2B9B6F579E5}"/>
              </a:ext>
            </a:extLst>
          </p:cNvPr>
          <p:cNvSpPr/>
          <p:nvPr/>
        </p:nvSpPr>
        <p:spPr>
          <a:xfrm>
            <a:off x="463550" y="1271588"/>
            <a:ext cx="2214563" cy="642937"/>
          </a:xfrm>
          <a:prstGeom prst="down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7 departments</a:t>
            </a:r>
          </a:p>
        </p:txBody>
      </p:sp>
      <p:sp>
        <p:nvSpPr>
          <p:cNvPr id="9" name="Up Arrow Callout 13">
            <a:extLst>
              <a:ext uri="{FF2B5EF4-FFF2-40B4-BE49-F238E27FC236}">
                <a16:creationId xmlns:a16="http://schemas.microsoft.com/office/drawing/2014/main" id="{161BD7EF-52C3-429B-8295-22FA604A707C}"/>
              </a:ext>
            </a:extLst>
          </p:cNvPr>
          <p:cNvSpPr/>
          <p:nvPr/>
        </p:nvSpPr>
        <p:spPr>
          <a:xfrm>
            <a:off x="4935538" y="4324350"/>
            <a:ext cx="1928812" cy="1000125"/>
          </a:xfrm>
          <a:prstGeom prst="up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Model of study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4 +1 +3</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888E725-FA18-E161-300E-0BA571ABF3E2}"/>
              </a:ext>
            </a:extLst>
          </p:cNvPr>
          <p:cNvSpPr/>
          <p:nvPr/>
        </p:nvSpPr>
        <p:spPr>
          <a:xfrm>
            <a:off x="100013" y="2032000"/>
            <a:ext cx="3095625" cy="360363"/>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Physical education</a:t>
            </a:r>
          </a:p>
        </p:txBody>
      </p:sp>
      <p:sp>
        <p:nvSpPr>
          <p:cNvPr id="13" name="Rectangle 12">
            <a:extLst>
              <a:ext uri="{FF2B5EF4-FFF2-40B4-BE49-F238E27FC236}">
                <a16:creationId xmlns:a16="http://schemas.microsoft.com/office/drawing/2014/main" id="{D6CF8B25-E9A2-9234-F027-ECCFD7E7B382}"/>
              </a:ext>
            </a:extLst>
          </p:cNvPr>
          <p:cNvSpPr/>
          <p:nvPr/>
        </p:nvSpPr>
        <p:spPr>
          <a:xfrm>
            <a:off x="100013" y="2544763"/>
            <a:ext cx="3095625" cy="360362"/>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Elementary education</a:t>
            </a:r>
          </a:p>
        </p:txBody>
      </p:sp>
      <p:sp>
        <p:nvSpPr>
          <p:cNvPr id="14" name="Rectangle 13">
            <a:extLst>
              <a:ext uri="{FF2B5EF4-FFF2-40B4-BE49-F238E27FC236}">
                <a16:creationId xmlns:a16="http://schemas.microsoft.com/office/drawing/2014/main" id="{A46C18F2-0A3A-C608-61B7-02F78C0F7B64}"/>
              </a:ext>
            </a:extLst>
          </p:cNvPr>
          <p:cNvSpPr/>
          <p:nvPr/>
        </p:nvSpPr>
        <p:spPr>
          <a:xfrm>
            <a:off x="100013" y="3024188"/>
            <a:ext cx="3095625" cy="360362"/>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Pre-school education</a:t>
            </a:r>
          </a:p>
        </p:txBody>
      </p:sp>
      <p:sp>
        <p:nvSpPr>
          <p:cNvPr id="15" name="Rectangle 14">
            <a:extLst>
              <a:ext uri="{FF2B5EF4-FFF2-40B4-BE49-F238E27FC236}">
                <a16:creationId xmlns:a16="http://schemas.microsoft.com/office/drawing/2014/main" id="{7AF8293F-AE30-E46D-0235-5A4475A8D597}"/>
              </a:ext>
            </a:extLst>
          </p:cNvPr>
          <p:cNvSpPr/>
          <p:nvPr/>
        </p:nvSpPr>
        <p:spPr>
          <a:xfrm>
            <a:off x="100013" y="3543300"/>
            <a:ext cx="3095625" cy="360363"/>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Mathematics and physics</a:t>
            </a:r>
          </a:p>
        </p:txBody>
      </p:sp>
      <p:sp>
        <p:nvSpPr>
          <p:cNvPr id="16" name="Rectangle 15">
            <a:extLst>
              <a:ext uri="{FF2B5EF4-FFF2-40B4-BE49-F238E27FC236}">
                <a16:creationId xmlns:a16="http://schemas.microsoft.com/office/drawing/2014/main" id="{8E2C821F-1659-9E48-A711-DA8A58F4F124}"/>
              </a:ext>
            </a:extLst>
          </p:cNvPr>
          <p:cNvSpPr/>
          <p:nvPr/>
        </p:nvSpPr>
        <p:spPr>
          <a:xfrm>
            <a:off x="109538" y="4075113"/>
            <a:ext cx="3097212" cy="55880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German language and literature</a:t>
            </a:r>
          </a:p>
        </p:txBody>
      </p:sp>
      <p:sp>
        <p:nvSpPr>
          <p:cNvPr id="17" name="Rectangle 16">
            <a:extLst>
              <a:ext uri="{FF2B5EF4-FFF2-40B4-BE49-F238E27FC236}">
                <a16:creationId xmlns:a16="http://schemas.microsoft.com/office/drawing/2014/main" id="{E04F2261-9CDE-6201-6853-976D8BCDCAFA}"/>
              </a:ext>
            </a:extLst>
          </p:cNvPr>
          <p:cNvSpPr/>
          <p:nvPr/>
        </p:nvSpPr>
        <p:spPr>
          <a:xfrm>
            <a:off x="109538" y="4751388"/>
            <a:ext cx="3097212" cy="55880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English language and literature</a:t>
            </a:r>
          </a:p>
        </p:txBody>
      </p:sp>
      <p:sp>
        <p:nvSpPr>
          <p:cNvPr id="18" name="Rectangle 17">
            <a:extLst>
              <a:ext uri="{FF2B5EF4-FFF2-40B4-BE49-F238E27FC236}">
                <a16:creationId xmlns:a16="http://schemas.microsoft.com/office/drawing/2014/main" id="{448A4E8E-7336-3ECF-5367-AF296FC82B2B}"/>
              </a:ext>
            </a:extLst>
          </p:cNvPr>
          <p:cNvSpPr/>
          <p:nvPr/>
        </p:nvSpPr>
        <p:spPr>
          <a:xfrm>
            <a:off x="109538" y="5427663"/>
            <a:ext cx="3097212" cy="55880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Bosnian language and literature</a:t>
            </a:r>
          </a:p>
        </p:txBody>
      </p:sp>
      <p:pic>
        <p:nvPicPr>
          <p:cNvPr id="19" name="Picture 2" descr="http://www.ponuda.ba/resajz.php?src=slike/firme/227/dsc03797.jpg&amp;h=90&amp;w=120&amp;zc=0">
            <a:extLst>
              <a:ext uri="{FF2B5EF4-FFF2-40B4-BE49-F238E27FC236}">
                <a16:creationId xmlns:a16="http://schemas.microsoft.com/office/drawing/2014/main" id="{2A6E281F-73C8-C478-3FD1-8601F18EE5F6}"/>
              </a:ext>
            </a:extLst>
          </p:cNvPr>
          <p:cNvPicPr>
            <a:picLocks noChangeAspect="1" noChangeArrowheads="1"/>
          </p:cNvPicPr>
          <p:nvPr/>
        </p:nvPicPr>
        <p:blipFill>
          <a:blip r:embed="rId6">
            <a:duotone>
              <a:srgbClr val="4F81BD">
                <a:shade val="45000"/>
                <a:satMod val="135000"/>
              </a:srgb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384674" y="4649505"/>
            <a:ext cx="1759326" cy="131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B12A6F8F-7E60-1B73-71F8-F9031C058DB6}"/>
              </a:ext>
            </a:extLst>
          </p:cNvPr>
          <p:cNvSpPr/>
          <p:nvPr/>
        </p:nvSpPr>
        <p:spPr>
          <a:xfrm>
            <a:off x="3938970" y="5638800"/>
            <a:ext cx="2842830" cy="369332"/>
          </a:xfrm>
          <a:prstGeom prst="rect">
            <a:avLst/>
          </a:prstGeom>
        </p:spPr>
        <p:txBody>
          <a:bodyPr wrap="none">
            <a:spAutoFit/>
          </a:bodyPr>
          <a:lstStyle/>
          <a:p>
            <a:pPr algn="l" eaLnBrk="1" fontAlgn="auto" hangingPunct="1">
              <a:spcBef>
                <a:spcPts val="0"/>
              </a:spcBef>
              <a:spcAft>
                <a:spcPts val="0"/>
              </a:spcAft>
            </a:pPr>
            <a:r>
              <a:rPr lang="hr-HR" sz="1800" dirty="0">
                <a:solidFill>
                  <a:srgbClr val="4F81BD">
                    <a:lumMod val="75000"/>
                  </a:srgbClr>
                </a:solidFill>
                <a:latin typeface="Calibri"/>
              </a:rPr>
              <a:t>More at </a:t>
            </a:r>
            <a:r>
              <a:rPr lang="hr-HR" sz="1800" dirty="0">
                <a:solidFill>
                  <a:schemeClr val="accent2"/>
                </a:solidFill>
                <a:latin typeface="Calibri"/>
                <a:hlinkClick r:id="rId8">
                  <a:extLst>
                    <a:ext uri="{A12FA001-AC4F-418D-AE19-62706E023703}">
                      <ahyp:hlinkClr xmlns:ahyp="http://schemas.microsoft.com/office/drawing/2018/hyperlinkcolor" val="tx"/>
                    </a:ext>
                  </a:extLst>
                </a:hlinkClick>
              </a:rPr>
              <a:t>http://pfb.unbi.ba/</a:t>
            </a:r>
            <a:r>
              <a:rPr lang="hr-HR" sz="1800" dirty="0">
                <a:solidFill>
                  <a:schemeClr val="accent2"/>
                </a:solidFill>
                <a:latin typeface="Calibri"/>
              </a:rPr>
              <a:t> </a:t>
            </a:r>
          </a:p>
        </p:txBody>
      </p:sp>
    </p:spTree>
    <p:extLst>
      <p:ext uri="{BB962C8B-B14F-4D97-AF65-F5344CB8AC3E}">
        <p14:creationId xmlns:p14="http://schemas.microsoft.com/office/powerpoint/2010/main" val="1707250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7</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sp>
        <p:nvSpPr>
          <p:cNvPr id="6" name="Title 1">
            <a:extLst>
              <a:ext uri="{FF2B5EF4-FFF2-40B4-BE49-F238E27FC236}">
                <a16:creationId xmlns:a16="http://schemas.microsoft.com/office/drawing/2014/main" id="{5B676D08-7BB9-BD5B-DC95-03F082A4796D}"/>
              </a:ext>
            </a:extLst>
          </p:cNvPr>
          <p:cNvSpPr txBox="1">
            <a:spLocks/>
          </p:cNvSpPr>
          <p:nvPr/>
        </p:nvSpPr>
        <p:spPr>
          <a:xfrm>
            <a:off x="685800" y="965200"/>
            <a:ext cx="7620000" cy="6541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s-Latn-BA" sz="2800" b="1" i="0" u="none" strike="noStrike" kern="1200" cap="none" spc="0" normalizeH="0" baseline="0" noProof="0" dirty="0" err="1">
                <a:ln>
                  <a:noFill/>
                </a:ln>
                <a:solidFill>
                  <a:srgbClr val="1F497D"/>
                </a:solidFill>
                <a:effectLst/>
                <a:uLnTx/>
                <a:uFillTx/>
                <a:latin typeface="Calibri"/>
                <a:ea typeface="+mj-ea"/>
                <a:cs typeface="+mj-cs"/>
              </a:rPr>
              <a:t>Biotechnical</a:t>
            </a:r>
            <a:r>
              <a:rPr kumimoji="0" lang="bs-Latn-BA" sz="2800" b="1" i="0" u="none" strike="noStrike" kern="1200" cap="none" spc="0" normalizeH="0" baseline="0" noProof="0" dirty="0">
                <a:ln>
                  <a:noFill/>
                </a:ln>
                <a:solidFill>
                  <a:srgbClr val="1F497D"/>
                </a:solidFill>
                <a:effectLst/>
                <a:uLnTx/>
                <a:uFillTx/>
                <a:latin typeface="Calibri"/>
                <a:ea typeface="+mj-ea"/>
                <a:cs typeface="+mj-cs"/>
              </a:rPr>
              <a:t> </a:t>
            </a:r>
            <a:r>
              <a:rPr kumimoji="0" lang="bs-Latn-BA" sz="2800" b="1" i="0" u="none" strike="noStrike" kern="1200" cap="none" spc="0" normalizeH="0" baseline="0" noProof="0" dirty="0" err="1">
                <a:ln>
                  <a:noFill/>
                </a:ln>
                <a:solidFill>
                  <a:srgbClr val="1F497D"/>
                </a:solidFill>
                <a:effectLst/>
                <a:uLnTx/>
                <a:uFillTx/>
                <a:latin typeface="Calibri"/>
                <a:ea typeface="+mj-ea"/>
                <a:cs typeface="+mj-cs"/>
              </a:rPr>
              <a:t>Faculty</a:t>
            </a:r>
            <a:r>
              <a:rPr kumimoji="0" lang="bs-Latn-BA" sz="2800" b="1" i="0" u="none" strike="noStrike" kern="1200" cap="none" spc="0" normalizeH="0" baseline="0" noProof="0" dirty="0">
                <a:ln>
                  <a:noFill/>
                </a:ln>
                <a:solidFill>
                  <a:srgbClr val="1F497D"/>
                </a:solidFill>
                <a:effectLst/>
                <a:uLnTx/>
                <a:uFillTx/>
                <a:latin typeface="Calibri"/>
                <a:ea typeface="+mj-ea"/>
                <a:cs typeface="+mj-cs"/>
              </a:rPr>
              <a:t> </a:t>
            </a:r>
            <a:endParaRPr kumimoji="0" lang="hr-HR"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7" name="Up Arrow Callout 13">
            <a:extLst>
              <a:ext uri="{FF2B5EF4-FFF2-40B4-BE49-F238E27FC236}">
                <a16:creationId xmlns:a16="http://schemas.microsoft.com/office/drawing/2014/main" id="{2756E83C-C6F4-999B-4D6A-19483C640E7B}"/>
              </a:ext>
            </a:extLst>
          </p:cNvPr>
          <p:cNvSpPr/>
          <p:nvPr/>
        </p:nvSpPr>
        <p:spPr>
          <a:xfrm>
            <a:off x="4745038" y="4681538"/>
            <a:ext cx="1928812" cy="1000125"/>
          </a:xfrm>
          <a:prstGeom prst="up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Model of study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4 +1 +3</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8" name="Up Arrow Callout 15">
            <a:extLst>
              <a:ext uri="{FF2B5EF4-FFF2-40B4-BE49-F238E27FC236}">
                <a16:creationId xmlns:a16="http://schemas.microsoft.com/office/drawing/2014/main" id="{001E71F7-055F-8AB7-3F39-56DE10C94A75}"/>
              </a:ext>
            </a:extLst>
          </p:cNvPr>
          <p:cNvSpPr/>
          <p:nvPr/>
        </p:nvSpPr>
        <p:spPr>
          <a:xfrm>
            <a:off x="476250" y="3813175"/>
            <a:ext cx="2214563" cy="714375"/>
          </a:xfrm>
          <a:prstGeom prst="upArrowCallou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Environmental Sciences</a:t>
            </a:r>
          </a:p>
        </p:txBody>
      </p:sp>
      <p:pic>
        <p:nvPicPr>
          <p:cNvPr id="9" name="Picture 2" descr="http://www.bhstudenti.com/file/pic/user/67.gif">
            <a:extLst>
              <a:ext uri="{FF2B5EF4-FFF2-40B4-BE49-F238E27FC236}">
                <a16:creationId xmlns:a16="http://schemas.microsoft.com/office/drawing/2014/main" id="{253674A7-8948-263D-9355-B3D2C6E35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5" y="4762500"/>
            <a:ext cx="1247775"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ABEB018-DE9D-217F-29D7-F725E9F7DBB8}"/>
              </a:ext>
            </a:extLst>
          </p:cNvPr>
          <p:cNvSpPr/>
          <p:nvPr/>
        </p:nvSpPr>
        <p:spPr>
          <a:xfrm>
            <a:off x="366713" y="2393950"/>
            <a:ext cx="2487612" cy="43180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Agricultural Sciences</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E6DF10E-41CD-921B-F11E-0132499F4136}"/>
              </a:ext>
            </a:extLst>
          </p:cNvPr>
          <p:cNvSpPr/>
          <p:nvPr/>
        </p:nvSpPr>
        <p:spPr>
          <a:xfrm>
            <a:off x="366713" y="3079750"/>
            <a:ext cx="2487612" cy="617538"/>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Food Processing Technology</a:t>
            </a:r>
          </a:p>
        </p:txBody>
      </p:sp>
      <p:sp>
        <p:nvSpPr>
          <p:cNvPr id="14" name="Rectangle 13">
            <a:extLst>
              <a:ext uri="{FF2B5EF4-FFF2-40B4-BE49-F238E27FC236}">
                <a16:creationId xmlns:a16="http://schemas.microsoft.com/office/drawing/2014/main" id="{E75F619D-6CBA-0DD8-955F-AB6F25248DB3}"/>
              </a:ext>
            </a:extLst>
          </p:cNvPr>
          <p:cNvSpPr/>
          <p:nvPr/>
        </p:nvSpPr>
        <p:spPr>
          <a:xfrm>
            <a:off x="366713" y="4800600"/>
            <a:ext cx="2487612" cy="43180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Forestry department</a:t>
            </a:r>
          </a:p>
        </p:txBody>
      </p:sp>
      <p:sp>
        <p:nvSpPr>
          <p:cNvPr id="15" name="Rectangle 14">
            <a:extLst>
              <a:ext uri="{FF2B5EF4-FFF2-40B4-BE49-F238E27FC236}">
                <a16:creationId xmlns:a16="http://schemas.microsoft.com/office/drawing/2014/main" id="{80475FDA-3B43-904A-641F-4A11C7147333}"/>
              </a:ext>
            </a:extLst>
          </p:cNvPr>
          <p:cNvSpPr/>
          <p:nvPr/>
        </p:nvSpPr>
        <p:spPr>
          <a:xfrm>
            <a:off x="2701918" y="5664200"/>
            <a:ext cx="2783519" cy="369332"/>
          </a:xfrm>
          <a:prstGeom prst="rect">
            <a:avLst/>
          </a:prstGeom>
        </p:spPr>
        <p:txBody>
          <a:bodyPr wrap="none">
            <a:spAutoFit/>
          </a:bodyPr>
          <a:lstStyle/>
          <a:p>
            <a:pPr algn="l" eaLnBrk="1" fontAlgn="auto" hangingPunct="1">
              <a:spcBef>
                <a:spcPts val="0"/>
              </a:spcBef>
              <a:spcAft>
                <a:spcPts val="0"/>
              </a:spcAft>
            </a:pPr>
            <a:r>
              <a:rPr lang="hr-HR" sz="1800" dirty="0">
                <a:solidFill>
                  <a:srgbClr val="4F81BD">
                    <a:lumMod val="75000"/>
                  </a:srgbClr>
                </a:solidFill>
                <a:latin typeface="Calibri"/>
              </a:rPr>
              <a:t>More at </a:t>
            </a:r>
            <a:r>
              <a:rPr lang="hr-HR" sz="1800" dirty="0">
                <a:solidFill>
                  <a:schemeClr val="accent2"/>
                </a:solidFill>
                <a:latin typeface="Calibri"/>
                <a:hlinkClick r:id="rId6">
                  <a:extLst>
                    <a:ext uri="{A12FA001-AC4F-418D-AE19-62706E023703}">
                      <ahyp:hlinkClr xmlns:ahyp="http://schemas.microsoft.com/office/drawing/2018/hyperlinkcolor" val="tx"/>
                    </a:ext>
                  </a:extLst>
                </a:hlinkClick>
              </a:rPr>
              <a:t>http://btf.unbi.ba/</a:t>
            </a:r>
            <a:r>
              <a:rPr lang="hr-HR" sz="1800" dirty="0">
                <a:solidFill>
                  <a:schemeClr val="accent2"/>
                </a:solidFill>
                <a:latin typeface="Calibri"/>
              </a:rPr>
              <a:t> </a:t>
            </a:r>
          </a:p>
        </p:txBody>
      </p:sp>
      <p:pic>
        <p:nvPicPr>
          <p:cNvPr id="16" name="Content Placeholder 4" descr="pedagoski-fakultet-bihac-620x338.png">
            <a:extLst>
              <a:ext uri="{FF2B5EF4-FFF2-40B4-BE49-F238E27FC236}">
                <a16:creationId xmlns:a16="http://schemas.microsoft.com/office/drawing/2014/main" id="{B9C2962D-54FE-C95F-A52E-6B2EA86764C2}"/>
              </a:ext>
            </a:extLst>
          </p:cNvPr>
          <p:cNvPicPr>
            <a:picLocks noChangeAspect="1"/>
          </p:cNvPicPr>
          <p:nvPr/>
        </p:nvPicPr>
        <p:blipFill>
          <a:blip r:embed="rId7"/>
          <a:stretch>
            <a:fillRect/>
          </a:stretch>
        </p:blipFill>
        <p:spPr bwMode="auto">
          <a:xfrm>
            <a:off x="3179072" y="1537331"/>
            <a:ext cx="5103371" cy="3235345"/>
          </a:xfrm>
          <a:prstGeom prst="ellipse">
            <a:avLst/>
          </a:prstGeom>
          <a:noFill/>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own Arrow Callout 5">
            <a:extLst>
              <a:ext uri="{FF2B5EF4-FFF2-40B4-BE49-F238E27FC236}">
                <a16:creationId xmlns:a16="http://schemas.microsoft.com/office/drawing/2014/main" id="{26EFBD7F-D371-20B4-A003-1ED973126B8B}"/>
              </a:ext>
            </a:extLst>
          </p:cNvPr>
          <p:cNvSpPr/>
          <p:nvPr/>
        </p:nvSpPr>
        <p:spPr>
          <a:xfrm>
            <a:off x="457200" y="1555646"/>
            <a:ext cx="2214563" cy="642937"/>
          </a:xfrm>
          <a:prstGeom prst="down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3 departments</a:t>
            </a:r>
          </a:p>
        </p:txBody>
      </p:sp>
    </p:spTree>
    <p:extLst>
      <p:ext uri="{BB962C8B-B14F-4D97-AF65-F5344CB8AC3E}">
        <p14:creationId xmlns:p14="http://schemas.microsoft.com/office/powerpoint/2010/main" val="199720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8</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sp>
        <p:nvSpPr>
          <p:cNvPr id="6" name="Title 1">
            <a:extLst>
              <a:ext uri="{FF2B5EF4-FFF2-40B4-BE49-F238E27FC236}">
                <a16:creationId xmlns:a16="http://schemas.microsoft.com/office/drawing/2014/main" id="{AD508874-09AC-FDA0-A537-19247123C932}"/>
              </a:ext>
            </a:extLst>
          </p:cNvPr>
          <p:cNvSpPr txBox="1">
            <a:spLocks/>
          </p:cNvSpPr>
          <p:nvPr/>
        </p:nvSpPr>
        <p:spPr>
          <a:xfrm>
            <a:off x="685800" y="1117600"/>
            <a:ext cx="7620000" cy="6541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s-Latn-BA" sz="2800" b="1" i="0" u="none" strike="noStrike" kern="1200" cap="none" spc="0" normalizeH="0" baseline="0" noProof="0" dirty="0" err="1">
                <a:ln>
                  <a:noFill/>
                </a:ln>
                <a:solidFill>
                  <a:srgbClr val="1F497D"/>
                </a:solidFill>
                <a:effectLst/>
                <a:uLnTx/>
                <a:uFillTx/>
                <a:latin typeface="Calibri"/>
                <a:ea typeface="+mj-ea"/>
                <a:cs typeface="+mj-cs"/>
              </a:rPr>
              <a:t>Faculty</a:t>
            </a:r>
            <a:r>
              <a:rPr kumimoji="0" lang="bs-Latn-BA" sz="2800" b="1" i="0" u="none" strike="noStrike" kern="1200" cap="none" spc="0" normalizeH="0" baseline="0" noProof="0" dirty="0">
                <a:ln>
                  <a:noFill/>
                </a:ln>
                <a:solidFill>
                  <a:srgbClr val="1F497D"/>
                </a:solidFill>
                <a:effectLst/>
                <a:uLnTx/>
                <a:uFillTx/>
                <a:latin typeface="Calibri"/>
                <a:ea typeface="+mj-ea"/>
                <a:cs typeface="+mj-cs"/>
              </a:rPr>
              <a:t> </a:t>
            </a:r>
            <a:r>
              <a:rPr kumimoji="0" lang="bs-Latn-BA" sz="2800" b="1" i="0" u="none" strike="noStrike" kern="1200" cap="none" spc="0" normalizeH="0" baseline="0" noProof="0" dirty="0" err="1">
                <a:ln>
                  <a:noFill/>
                </a:ln>
                <a:solidFill>
                  <a:srgbClr val="1F497D"/>
                </a:solidFill>
                <a:effectLst/>
                <a:uLnTx/>
                <a:uFillTx/>
                <a:latin typeface="Calibri"/>
                <a:ea typeface="+mj-ea"/>
                <a:cs typeface="+mj-cs"/>
              </a:rPr>
              <a:t>of</a:t>
            </a:r>
            <a:r>
              <a:rPr kumimoji="0" lang="bs-Latn-BA" sz="2800" b="1" i="0" u="none" strike="noStrike" kern="1200" cap="none" spc="0" normalizeH="0" baseline="0" noProof="0" dirty="0">
                <a:ln>
                  <a:noFill/>
                </a:ln>
                <a:solidFill>
                  <a:srgbClr val="1F497D"/>
                </a:solidFill>
                <a:effectLst/>
                <a:uLnTx/>
                <a:uFillTx/>
                <a:latin typeface="Calibri"/>
                <a:ea typeface="+mj-ea"/>
                <a:cs typeface="+mj-cs"/>
              </a:rPr>
              <a:t> </a:t>
            </a:r>
            <a:r>
              <a:rPr kumimoji="0" lang="bs-Latn-BA" sz="2800" b="1" i="0" u="none" strike="noStrike" kern="1200" cap="none" spc="0" normalizeH="0" baseline="0" noProof="0" dirty="0" err="1">
                <a:ln>
                  <a:noFill/>
                </a:ln>
                <a:solidFill>
                  <a:srgbClr val="1F497D"/>
                </a:solidFill>
                <a:effectLst/>
                <a:uLnTx/>
                <a:uFillTx/>
                <a:latin typeface="Calibri"/>
                <a:ea typeface="+mj-ea"/>
                <a:cs typeface="+mj-cs"/>
              </a:rPr>
              <a:t>Economy</a:t>
            </a:r>
            <a:r>
              <a:rPr kumimoji="0" lang="bs-Latn-BA" sz="2800" b="1" i="0" u="none" strike="noStrike" kern="1200" cap="none" spc="0" normalizeH="0" baseline="0" noProof="0" dirty="0">
                <a:ln>
                  <a:noFill/>
                </a:ln>
                <a:solidFill>
                  <a:srgbClr val="1F497D"/>
                </a:solidFill>
                <a:effectLst/>
                <a:uLnTx/>
                <a:uFillTx/>
                <a:latin typeface="Calibri"/>
                <a:ea typeface="+mj-ea"/>
                <a:cs typeface="+mj-cs"/>
              </a:rPr>
              <a:t> </a:t>
            </a:r>
            <a:endParaRPr kumimoji="0" lang="hr-HR"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7" name="Down Arrow Callout 5">
            <a:extLst>
              <a:ext uri="{FF2B5EF4-FFF2-40B4-BE49-F238E27FC236}">
                <a16:creationId xmlns:a16="http://schemas.microsoft.com/office/drawing/2014/main" id="{9CFE2D4C-C025-B47B-7BE3-8A3C064DD49C}"/>
              </a:ext>
            </a:extLst>
          </p:cNvPr>
          <p:cNvSpPr/>
          <p:nvPr/>
        </p:nvSpPr>
        <p:spPr>
          <a:xfrm>
            <a:off x="928662" y="2143116"/>
            <a:ext cx="2643187" cy="1033477"/>
          </a:xfrm>
          <a:prstGeom prst="down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bs-Latn-BA" sz="1800" b="0" i="0" u="none" strike="noStrike" kern="0" cap="none" spc="0" normalizeH="0" baseline="0" noProof="0" dirty="0">
                <a:ln>
                  <a:noFill/>
                </a:ln>
                <a:solidFill>
                  <a:prstClr val="black"/>
                </a:solidFill>
                <a:effectLst/>
                <a:uLnTx/>
                <a:uFillTx/>
                <a:latin typeface="Calibri"/>
                <a:ea typeface="+mn-ea"/>
                <a:cs typeface="+mn-cs"/>
              </a:rPr>
              <a:t>Academic study program</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8" name="Up Arrow Callout 13">
            <a:extLst>
              <a:ext uri="{FF2B5EF4-FFF2-40B4-BE49-F238E27FC236}">
                <a16:creationId xmlns:a16="http://schemas.microsoft.com/office/drawing/2014/main" id="{45E2AC67-D3EB-A0A3-CCC9-9F2B04774382}"/>
              </a:ext>
            </a:extLst>
          </p:cNvPr>
          <p:cNvSpPr/>
          <p:nvPr/>
        </p:nvSpPr>
        <p:spPr>
          <a:xfrm>
            <a:off x="5208586" y="4448184"/>
            <a:ext cx="1928813" cy="1301768"/>
          </a:xfrm>
          <a:prstGeom prst="up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Model </a:t>
            </a:r>
            <a:r>
              <a:rPr kumimoji="0" lang="hr-HR"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 of study</a:t>
            </a:r>
            <a:endPar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4 +1 +3</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3+0</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9" name="Picture 2" descr="http://efbi.org/images/slide1.jpg">
            <a:extLst>
              <a:ext uri="{FF2B5EF4-FFF2-40B4-BE49-F238E27FC236}">
                <a16:creationId xmlns:a16="http://schemas.microsoft.com/office/drawing/2014/main" id="{779696F7-1264-0CF2-4F5B-A0BCDE60BDB4}"/>
              </a:ext>
            </a:extLst>
          </p:cNvPr>
          <p:cNvPicPr>
            <a:picLocks noChangeAspect="1" noChangeArrowheads="1"/>
          </p:cNvPicPr>
          <p:nvPr/>
        </p:nvPicPr>
        <p:blipFill>
          <a:blip r:embed="rId5"/>
          <a:srcRect/>
          <a:stretch>
            <a:fillRect/>
          </a:stretch>
        </p:blipFill>
        <p:spPr bwMode="auto">
          <a:xfrm>
            <a:off x="4271523" y="2276872"/>
            <a:ext cx="3877434" cy="2000264"/>
          </a:xfrm>
          <a:prstGeom prst="rect">
            <a:avLst/>
          </a:prstGeom>
          <a:noFill/>
        </p:spPr>
      </p:pic>
      <p:sp>
        <p:nvSpPr>
          <p:cNvPr id="10" name="Rectangle 9">
            <a:extLst>
              <a:ext uri="{FF2B5EF4-FFF2-40B4-BE49-F238E27FC236}">
                <a16:creationId xmlns:a16="http://schemas.microsoft.com/office/drawing/2014/main" id="{29ED08EF-9779-3917-E37F-A70F6093C1E2}"/>
              </a:ext>
            </a:extLst>
          </p:cNvPr>
          <p:cNvSpPr/>
          <p:nvPr/>
        </p:nvSpPr>
        <p:spPr>
          <a:xfrm>
            <a:off x="928662" y="4071942"/>
            <a:ext cx="2643206" cy="785818"/>
          </a:xfrm>
          <a:prstGeom prst="rect">
            <a:avLst/>
          </a:prstGeom>
          <a:solidFill>
            <a:srgbClr val="4F81BD">
              <a:lumMod val="40000"/>
              <a:lumOff val="60000"/>
            </a:srgbClr>
          </a:solidFill>
          <a:ln w="25400" cap="flat" cmpd="sng" algn="ctr">
            <a:solidFill>
              <a:srgbClr val="4F81BD">
                <a:lumMod val="60000"/>
                <a:lumOff val="4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P</a:t>
            </a:r>
            <a:r>
              <a:rPr kumimoji="0" lang="bs-Latn-BA" sz="1800" b="0" i="0" u="none" strike="noStrike" kern="0" cap="none" spc="0" normalizeH="0" baseline="0" noProof="0" dirty="0">
                <a:ln>
                  <a:noFill/>
                </a:ln>
                <a:solidFill>
                  <a:prstClr val="black"/>
                </a:solidFill>
                <a:effectLst/>
                <a:uLnTx/>
                <a:uFillTx/>
                <a:latin typeface="Calibri"/>
                <a:ea typeface="+mn-ea"/>
                <a:cs typeface="+mn-cs"/>
              </a:rPr>
              <a:t>rofessional study program</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C64513B-D7EB-2853-DE7F-4787A369BD78}"/>
              </a:ext>
            </a:extLst>
          </p:cNvPr>
          <p:cNvSpPr/>
          <p:nvPr/>
        </p:nvSpPr>
        <p:spPr>
          <a:xfrm>
            <a:off x="1828800" y="5562600"/>
            <a:ext cx="2885021" cy="369332"/>
          </a:xfrm>
          <a:prstGeom prst="rect">
            <a:avLst/>
          </a:prstGeom>
        </p:spPr>
        <p:txBody>
          <a:bodyPr wrap="none">
            <a:spAutoFit/>
          </a:bodyPr>
          <a:lstStyle/>
          <a:p>
            <a:pPr algn="l" eaLnBrk="1" fontAlgn="auto" hangingPunct="1">
              <a:spcBef>
                <a:spcPts val="0"/>
              </a:spcBef>
              <a:spcAft>
                <a:spcPts val="0"/>
              </a:spcAft>
            </a:pPr>
            <a:r>
              <a:rPr lang="hr-HR" sz="1800" dirty="0">
                <a:solidFill>
                  <a:srgbClr val="4F81BD">
                    <a:lumMod val="75000"/>
                  </a:srgbClr>
                </a:solidFill>
                <a:latin typeface="Calibri"/>
              </a:rPr>
              <a:t>More at </a:t>
            </a:r>
            <a:r>
              <a:rPr lang="hr-HR" sz="1800" dirty="0">
                <a:solidFill>
                  <a:schemeClr val="accent2"/>
                </a:solidFill>
                <a:latin typeface="Calibri"/>
                <a:hlinkClick r:id="rId6">
                  <a:extLst>
                    <a:ext uri="{A12FA001-AC4F-418D-AE19-62706E023703}">
                      <ahyp:hlinkClr xmlns:ahyp="http://schemas.microsoft.com/office/drawing/2018/hyperlinkcolor" val="tx"/>
                    </a:ext>
                  </a:extLst>
                </a:hlinkClick>
              </a:rPr>
              <a:t>http://efbi.unbi.ba/</a:t>
            </a:r>
            <a:r>
              <a:rPr lang="hr-HR" sz="1800" dirty="0">
                <a:solidFill>
                  <a:schemeClr val="accent2"/>
                </a:solidFill>
                <a:latin typeface="Calibri"/>
              </a:rPr>
              <a:t> </a:t>
            </a:r>
          </a:p>
        </p:txBody>
      </p:sp>
      <p:sp>
        <p:nvSpPr>
          <p:cNvPr id="14" name="Rectangle 13">
            <a:extLst>
              <a:ext uri="{FF2B5EF4-FFF2-40B4-BE49-F238E27FC236}">
                <a16:creationId xmlns:a16="http://schemas.microsoft.com/office/drawing/2014/main" id="{5B361241-F203-215A-DAAC-3570B3D314B6}"/>
              </a:ext>
            </a:extLst>
          </p:cNvPr>
          <p:cNvSpPr/>
          <p:nvPr/>
        </p:nvSpPr>
        <p:spPr>
          <a:xfrm>
            <a:off x="214282" y="3357562"/>
            <a:ext cx="4043363" cy="358775"/>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bs-Latn-BA" sz="1800" b="0" i="0" u="none" strike="noStrike" kern="0" cap="none" spc="0" normalizeH="0" baseline="0" noProof="0" dirty="0">
                <a:ln>
                  <a:noFill/>
                </a:ln>
                <a:solidFill>
                  <a:prstClr val="white"/>
                </a:solidFill>
                <a:effectLst/>
                <a:uLnTx/>
                <a:uFillTx/>
                <a:latin typeface="Calibri"/>
                <a:ea typeface="+mn-ea"/>
                <a:cs typeface="+mn-cs"/>
              </a:rPr>
              <a:t>Department of Business Economy</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C9091D2D-FEDC-EB22-95B8-338A921D68A2}"/>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Lst>
          </a:blip>
          <a:stretch>
            <a:fillRect/>
          </a:stretch>
        </p:blipFill>
        <p:spPr>
          <a:xfrm>
            <a:off x="7901236" y="4934209"/>
            <a:ext cx="1113928" cy="1038407"/>
          </a:xfrm>
          <a:prstGeom prst="rect">
            <a:avLst/>
          </a:prstGeom>
        </p:spPr>
      </p:pic>
    </p:spTree>
    <p:extLst>
      <p:ext uri="{BB962C8B-B14F-4D97-AF65-F5344CB8AC3E}">
        <p14:creationId xmlns:p14="http://schemas.microsoft.com/office/powerpoint/2010/main" val="1525250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17"/>
          <p:cNvSpPr>
            <a:spLocks noChangeShapeType="1"/>
          </p:cNvSpPr>
          <p:nvPr/>
        </p:nvSpPr>
        <p:spPr bwMode="auto">
          <a:xfrm>
            <a:off x="0" y="1052348"/>
            <a:ext cx="9144000" cy="0"/>
          </a:xfrm>
          <a:prstGeom prst="line">
            <a:avLst/>
          </a:prstGeom>
          <a:ln w="38100">
            <a:solidFill>
              <a:srgbClr val="C00000"/>
            </a:solidFill>
            <a:headEnd/>
            <a:tailEnd/>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205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fld id="{E7432A94-D470-44A6-8F23-C6949BA55821}" type="slidenum">
              <a:rPr lang="en-US" altLang="en-US" sz="1400" smtClean="0"/>
              <a:pPr/>
              <a:t>9</a:t>
            </a:fld>
            <a:endParaRPr lang="en-US" altLang="en-US" sz="1400" dirty="0"/>
          </a:p>
        </p:txBody>
      </p:sp>
      <p:pic>
        <p:nvPicPr>
          <p:cNvPr id="3" name="Picture 2"/>
          <p:cNvPicPr>
            <a:picLocks noChangeAspect="1"/>
          </p:cNvPicPr>
          <p:nvPr/>
        </p:nvPicPr>
        <p:blipFill>
          <a:blip r:embed="rId3"/>
          <a:stretch>
            <a:fillRect/>
          </a:stretch>
        </p:blipFill>
        <p:spPr>
          <a:xfrm>
            <a:off x="1" y="62550"/>
            <a:ext cx="2922104" cy="953285"/>
          </a:xfrm>
          <a:prstGeom prst="rect">
            <a:avLst/>
          </a:prstGeom>
        </p:spPr>
      </p:pic>
      <p:pic>
        <p:nvPicPr>
          <p:cNvPr id="4" name="Picture 3"/>
          <p:cNvPicPr>
            <a:picLocks noChangeAspect="1"/>
          </p:cNvPicPr>
          <p:nvPr/>
        </p:nvPicPr>
        <p:blipFill>
          <a:blip r:embed="rId4"/>
          <a:stretch>
            <a:fillRect/>
          </a:stretch>
        </p:blipFill>
        <p:spPr>
          <a:xfrm>
            <a:off x="6444227" y="62550"/>
            <a:ext cx="2455944" cy="867467"/>
          </a:xfrm>
          <a:prstGeom prst="rect">
            <a:avLst/>
          </a:prstGeom>
        </p:spPr>
      </p:pic>
      <p:cxnSp>
        <p:nvCxnSpPr>
          <p:cNvPr id="11" name="Straight Connector 10"/>
          <p:cNvCxnSpPr/>
          <p:nvPr/>
        </p:nvCxnSpPr>
        <p:spPr bwMode="auto">
          <a:xfrm>
            <a:off x="-3396" y="6070763"/>
            <a:ext cx="9144000" cy="1030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2" name="TextBox 11"/>
          <p:cNvSpPr txBox="1"/>
          <p:nvPr/>
        </p:nvSpPr>
        <p:spPr>
          <a:xfrm>
            <a:off x="67103" y="6116575"/>
            <a:ext cx="8955155" cy="646331"/>
          </a:xfrm>
          <a:prstGeom prst="rect">
            <a:avLst/>
          </a:prstGeom>
          <a:noFill/>
        </p:spPr>
        <p:txBody>
          <a:bodyPr wrap="square" rtlCol="0">
            <a:spAutoFit/>
          </a:bodyPr>
          <a:lstStyle/>
          <a:p>
            <a:r>
              <a:rPr lang="en-US" sz="1200" b="1" dirty="0">
                <a:solidFill>
                  <a:schemeClr val="accent6">
                    <a:lumMod val="75000"/>
                  </a:schemeClr>
                </a:solidFill>
                <a:latin typeface="+mj-lt"/>
              </a:rPr>
              <a:t>Network of centers for regional short study programs in the countries of the Western Balkans</a:t>
            </a:r>
            <a:endParaRPr lang="sr-Latn-BA" sz="1200" b="1" dirty="0">
              <a:solidFill>
                <a:schemeClr val="accent6">
                  <a:lumMod val="75000"/>
                </a:schemeClr>
              </a:solidFill>
              <a:latin typeface="+mj-lt"/>
            </a:endParaRPr>
          </a:p>
          <a:p>
            <a:r>
              <a:rPr lang="en-GB" sz="1200" b="1" dirty="0">
                <a:solidFill>
                  <a:schemeClr val="accent6">
                    <a:lumMod val="75000"/>
                  </a:schemeClr>
                </a:solidFill>
                <a:latin typeface="+mj-lt"/>
              </a:rPr>
              <a:t>Call:</a:t>
            </a:r>
            <a:r>
              <a:rPr lang="en-GB" sz="1200" dirty="0">
                <a:solidFill>
                  <a:schemeClr val="accent6">
                    <a:lumMod val="75000"/>
                  </a:schemeClr>
                </a:solidFill>
                <a:latin typeface="+mj-lt"/>
              </a:rPr>
              <a:t> ERASMUS-EDU-2023-CBHE</a:t>
            </a:r>
            <a:endParaRPr lang="sr-Latn-BA" sz="1200" dirty="0">
              <a:solidFill>
                <a:schemeClr val="accent6">
                  <a:lumMod val="75000"/>
                </a:schemeClr>
              </a:solidFill>
              <a:latin typeface="+mj-lt"/>
            </a:endParaRPr>
          </a:p>
          <a:p>
            <a:r>
              <a:rPr lang="en-GB" sz="1200" b="1" dirty="0">
                <a:solidFill>
                  <a:schemeClr val="accent6">
                    <a:lumMod val="75000"/>
                  </a:schemeClr>
                </a:solidFill>
                <a:latin typeface="+mj-lt"/>
              </a:rPr>
              <a:t>Project number: </a:t>
            </a:r>
            <a:r>
              <a:rPr lang="en-GB" sz="1200" dirty="0">
                <a:solidFill>
                  <a:schemeClr val="accent6">
                    <a:lumMod val="75000"/>
                  </a:schemeClr>
                </a:solidFill>
                <a:latin typeface="+mj-lt"/>
              </a:rPr>
              <a:t>101128813</a:t>
            </a:r>
            <a:endParaRPr lang="en-GB" dirty="0">
              <a:solidFill>
                <a:schemeClr val="accent6">
                  <a:lumMod val="75000"/>
                </a:schemeClr>
              </a:solidFill>
            </a:endParaRPr>
          </a:p>
        </p:txBody>
      </p:sp>
      <p:sp>
        <p:nvSpPr>
          <p:cNvPr id="17" name="Title 1">
            <a:extLst>
              <a:ext uri="{FF2B5EF4-FFF2-40B4-BE49-F238E27FC236}">
                <a16:creationId xmlns:a16="http://schemas.microsoft.com/office/drawing/2014/main" id="{FA1DDADB-2A22-B99D-AE1D-C93B113747FF}"/>
              </a:ext>
            </a:extLst>
          </p:cNvPr>
          <p:cNvSpPr txBox="1">
            <a:spLocks/>
          </p:cNvSpPr>
          <p:nvPr/>
        </p:nvSpPr>
        <p:spPr>
          <a:xfrm>
            <a:off x="685800" y="1028700"/>
            <a:ext cx="7620000" cy="6541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s-Latn-BA" sz="2800" b="1" i="0" u="none" strike="noStrike" kern="1200" cap="none" spc="0" normalizeH="0" baseline="0" noProof="0" dirty="0" err="1">
                <a:ln>
                  <a:noFill/>
                </a:ln>
                <a:solidFill>
                  <a:srgbClr val="1F497D"/>
                </a:solidFill>
                <a:effectLst/>
                <a:uLnTx/>
                <a:uFillTx/>
                <a:latin typeface="Calibri"/>
                <a:ea typeface="+mj-ea"/>
                <a:cs typeface="+mj-cs"/>
              </a:rPr>
              <a:t>Faculty</a:t>
            </a:r>
            <a:r>
              <a:rPr kumimoji="0" lang="bs-Latn-BA" sz="2800" b="1" i="0" u="none" strike="noStrike" kern="1200" cap="none" spc="0" normalizeH="0" baseline="0" noProof="0" dirty="0">
                <a:ln>
                  <a:noFill/>
                </a:ln>
                <a:solidFill>
                  <a:srgbClr val="1F497D"/>
                </a:solidFill>
                <a:effectLst/>
                <a:uLnTx/>
                <a:uFillTx/>
                <a:latin typeface="Calibri"/>
                <a:ea typeface="+mj-ea"/>
                <a:cs typeface="+mj-cs"/>
              </a:rPr>
              <a:t> </a:t>
            </a:r>
            <a:r>
              <a:rPr kumimoji="0" lang="bs-Latn-BA" sz="2800" b="1" i="0" u="none" strike="noStrike" kern="1200" cap="none" spc="0" normalizeH="0" baseline="0" noProof="0" dirty="0" err="1">
                <a:ln>
                  <a:noFill/>
                </a:ln>
                <a:solidFill>
                  <a:srgbClr val="1F497D"/>
                </a:solidFill>
                <a:effectLst/>
                <a:uLnTx/>
                <a:uFillTx/>
                <a:latin typeface="Calibri"/>
                <a:ea typeface="+mj-ea"/>
                <a:cs typeface="+mj-cs"/>
              </a:rPr>
              <a:t>of</a:t>
            </a:r>
            <a:r>
              <a:rPr kumimoji="0" lang="bs-Latn-BA" sz="2800" b="1" i="0" u="none" strike="noStrike" kern="1200" cap="none" spc="0" normalizeH="0" baseline="0" noProof="0" dirty="0">
                <a:ln>
                  <a:noFill/>
                </a:ln>
                <a:solidFill>
                  <a:srgbClr val="1F497D"/>
                </a:solidFill>
                <a:effectLst/>
                <a:uLnTx/>
                <a:uFillTx/>
                <a:latin typeface="Calibri"/>
                <a:ea typeface="+mj-ea"/>
                <a:cs typeface="+mj-cs"/>
              </a:rPr>
              <a:t> Health </a:t>
            </a:r>
            <a:r>
              <a:rPr kumimoji="0" lang="bs-Latn-BA" sz="2800" b="1" i="0" u="none" strike="noStrike" kern="1200" cap="none" spc="0" normalizeH="0" baseline="0" noProof="0" dirty="0" err="1">
                <a:ln>
                  <a:noFill/>
                </a:ln>
                <a:solidFill>
                  <a:srgbClr val="1F497D"/>
                </a:solidFill>
                <a:effectLst/>
                <a:uLnTx/>
                <a:uFillTx/>
                <a:latin typeface="Calibri"/>
                <a:ea typeface="+mj-ea"/>
                <a:cs typeface="+mj-cs"/>
              </a:rPr>
              <a:t>Studies</a:t>
            </a:r>
            <a:endParaRPr kumimoji="0" lang="hr-HR"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8" name="Down Arrow Callout 5">
            <a:extLst>
              <a:ext uri="{FF2B5EF4-FFF2-40B4-BE49-F238E27FC236}">
                <a16:creationId xmlns:a16="http://schemas.microsoft.com/office/drawing/2014/main" id="{44ECCCBC-E06A-E33E-96BF-258537916C53}"/>
              </a:ext>
            </a:extLst>
          </p:cNvPr>
          <p:cNvSpPr/>
          <p:nvPr/>
        </p:nvSpPr>
        <p:spPr>
          <a:xfrm>
            <a:off x="776288" y="1631950"/>
            <a:ext cx="2643187" cy="928688"/>
          </a:xfrm>
          <a:prstGeom prst="down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bs-Latn-BA" sz="1800" b="0" i="0" u="none" strike="noStrike" kern="0" cap="none" spc="0" normalizeH="0" baseline="0" noProof="0" dirty="0">
                <a:ln>
                  <a:noFill/>
                </a:ln>
                <a:solidFill>
                  <a:prstClr val="black"/>
                </a:solidFill>
                <a:effectLst/>
                <a:uLnTx/>
                <a:uFillTx/>
                <a:latin typeface="Calibri"/>
                <a:ea typeface="+mn-ea"/>
                <a:cs typeface="+mn-cs"/>
              </a:rPr>
              <a:t>3</a:t>
            </a:r>
            <a:r>
              <a:rPr kumimoji="0" lang="en-US" sz="1800" b="0" i="0" u="none" strike="noStrike" kern="0" cap="none" spc="0" normalizeH="0" baseline="0" noProof="0" dirty="0">
                <a:ln>
                  <a:noFill/>
                </a:ln>
                <a:solidFill>
                  <a:prstClr val="black"/>
                </a:solidFill>
                <a:effectLst/>
                <a:uLnTx/>
                <a:uFillTx/>
                <a:latin typeface="Calibri"/>
                <a:ea typeface="+mn-ea"/>
                <a:cs typeface="+mn-cs"/>
              </a:rPr>
              <a:t> departments</a:t>
            </a:r>
          </a:p>
        </p:txBody>
      </p:sp>
      <p:sp>
        <p:nvSpPr>
          <p:cNvPr id="19" name="Up Arrow Callout 13">
            <a:extLst>
              <a:ext uri="{FF2B5EF4-FFF2-40B4-BE49-F238E27FC236}">
                <a16:creationId xmlns:a16="http://schemas.microsoft.com/office/drawing/2014/main" id="{BA9B69D8-0B67-09B3-A642-7C14EEAB2466}"/>
              </a:ext>
            </a:extLst>
          </p:cNvPr>
          <p:cNvSpPr/>
          <p:nvPr/>
        </p:nvSpPr>
        <p:spPr>
          <a:xfrm>
            <a:off x="4738688" y="4635500"/>
            <a:ext cx="1928812" cy="1000125"/>
          </a:xfrm>
          <a:prstGeom prst="upArrowCallou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Model of study</a:t>
            </a:r>
          </a:p>
          <a:p>
            <a:pPr marL="0" marR="0" lvl="0" indent="0" defTabSz="914400" eaLnBrk="1" fontAlgn="auto" latinLnBrk="0" hangingPunct="1">
              <a:lnSpc>
                <a:spcPct val="100000"/>
              </a:lnSpc>
              <a:spcBef>
                <a:spcPts val="0"/>
              </a:spcBef>
              <a:spcAft>
                <a:spcPts val="0"/>
              </a:spcAft>
              <a:buClrTx/>
              <a:buSzTx/>
              <a:buFontTx/>
              <a:buNone/>
              <a:tabLst/>
              <a:defRPr/>
            </a:pPr>
            <a:r>
              <a:rPr kumimoji="0" lang="hr-HR" sz="1800" b="0" i="0" u="none" strike="noStrike" kern="0" cap="none" spc="0" normalizeH="0" baseline="0" noProof="0" dirty="0">
                <a:ln>
                  <a:noFill/>
                </a:ln>
                <a:solidFill>
                  <a:srgbClr val="1069C6"/>
                </a:solidFill>
                <a:effectLst>
                  <a:outerShdw blurRad="38100" dist="38100" dir="2700000" algn="tl">
                    <a:srgbClr val="000000">
                      <a:alpha val="43137"/>
                    </a:srgbClr>
                  </a:outerShdw>
                </a:effectLst>
                <a:uLnTx/>
                <a:uFillTx/>
                <a:latin typeface="Calibri"/>
                <a:ea typeface="+mn-ea"/>
                <a:cs typeface="+mn-cs"/>
              </a:rPr>
              <a:t>4+1+3</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CB72BE21-679C-8102-C3B3-0466ADBA0B01}"/>
              </a:ext>
            </a:extLst>
          </p:cNvPr>
          <p:cNvSpPr/>
          <p:nvPr/>
        </p:nvSpPr>
        <p:spPr>
          <a:xfrm>
            <a:off x="776288" y="2829719"/>
            <a:ext cx="2643187" cy="601662"/>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Nursing Studies</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E77819C-76EB-198E-AF39-C4A0B1CD863B}"/>
              </a:ext>
            </a:extLst>
          </p:cNvPr>
          <p:cNvSpPr/>
          <p:nvPr/>
        </p:nvSpPr>
        <p:spPr>
          <a:xfrm>
            <a:off x="776288" y="3727450"/>
            <a:ext cx="2643187" cy="56515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Sanitary  Engineering</a:t>
            </a:r>
          </a:p>
        </p:txBody>
      </p:sp>
      <p:sp>
        <p:nvSpPr>
          <p:cNvPr id="23" name="Rectangle 22">
            <a:extLst>
              <a:ext uri="{FF2B5EF4-FFF2-40B4-BE49-F238E27FC236}">
                <a16:creationId xmlns:a16="http://schemas.microsoft.com/office/drawing/2014/main" id="{F2642F70-7732-36EC-E9C8-25309A3007E6}"/>
              </a:ext>
            </a:extLst>
          </p:cNvPr>
          <p:cNvSpPr/>
          <p:nvPr/>
        </p:nvSpPr>
        <p:spPr>
          <a:xfrm>
            <a:off x="2861975" y="5638800"/>
            <a:ext cx="2810449" cy="369332"/>
          </a:xfrm>
          <a:prstGeom prst="rect">
            <a:avLst/>
          </a:prstGeom>
        </p:spPr>
        <p:txBody>
          <a:bodyPr wrap="none">
            <a:spAutoFit/>
          </a:bodyPr>
          <a:lstStyle/>
          <a:p>
            <a:pPr algn="l" eaLnBrk="1" fontAlgn="auto" hangingPunct="1">
              <a:spcBef>
                <a:spcPts val="0"/>
              </a:spcBef>
              <a:spcAft>
                <a:spcPts val="0"/>
              </a:spcAft>
            </a:pPr>
            <a:r>
              <a:rPr lang="hr-HR" sz="1800" dirty="0">
                <a:solidFill>
                  <a:srgbClr val="4F81BD">
                    <a:lumMod val="75000"/>
                  </a:srgbClr>
                </a:solidFill>
                <a:latin typeface="Calibri"/>
              </a:rPr>
              <a:t>More </a:t>
            </a:r>
            <a:r>
              <a:rPr lang="hr-HR" sz="1800" dirty="0">
                <a:solidFill>
                  <a:schemeClr val="accent2"/>
                </a:solidFill>
                <a:latin typeface="Calibri"/>
              </a:rPr>
              <a:t>at </a:t>
            </a:r>
            <a:r>
              <a:rPr lang="hr-HR" sz="1800" dirty="0">
                <a:solidFill>
                  <a:schemeClr val="accent2"/>
                </a:solidFill>
                <a:latin typeface="Calibri"/>
                <a:hlinkClick r:id="rId5">
                  <a:extLst>
                    <a:ext uri="{A12FA001-AC4F-418D-AE19-62706E023703}">
                      <ahyp:hlinkClr xmlns:ahyp="http://schemas.microsoft.com/office/drawing/2018/hyperlinkcolor" val="tx"/>
                    </a:ext>
                  </a:extLst>
                </a:hlinkClick>
              </a:rPr>
              <a:t>http://fzs.unbi.ba</a:t>
            </a:r>
            <a:r>
              <a:rPr lang="hr-HR" sz="1800" dirty="0">
                <a:solidFill>
                  <a:srgbClr val="000099"/>
                </a:solidFill>
                <a:latin typeface="Calibri"/>
                <a:hlinkClick r:id="rId5">
                  <a:extLst>
                    <a:ext uri="{A12FA001-AC4F-418D-AE19-62706E023703}">
                      <ahyp:hlinkClr xmlns:ahyp="http://schemas.microsoft.com/office/drawing/2018/hyperlinkcolor" val="tx"/>
                    </a:ext>
                  </a:extLst>
                </a:hlinkClick>
              </a:rPr>
              <a:t>/</a:t>
            </a:r>
            <a:r>
              <a:rPr lang="hr-HR" sz="1800" dirty="0">
                <a:solidFill>
                  <a:srgbClr val="000099"/>
                </a:solidFill>
                <a:latin typeface="Calibri"/>
              </a:rPr>
              <a:t> </a:t>
            </a:r>
          </a:p>
        </p:txBody>
      </p:sp>
      <p:pic>
        <p:nvPicPr>
          <p:cNvPr id="24" name="Picture 23" descr="A picture containing text, sky&#10;&#10;Description automatically generated">
            <a:extLst>
              <a:ext uri="{FF2B5EF4-FFF2-40B4-BE49-F238E27FC236}">
                <a16:creationId xmlns:a16="http://schemas.microsoft.com/office/drawing/2014/main" id="{7EE83C9C-2442-53F2-8BE6-4768CF6A97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536" b="9108"/>
          <a:stretch/>
        </p:blipFill>
        <p:spPr>
          <a:xfrm>
            <a:off x="4068343" y="1779811"/>
            <a:ext cx="3312368" cy="2827315"/>
          </a:xfrm>
          <a:prstGeom prst="rect">
            <a:avLst/>
          </a:prstGeom>
        </p:spPr>
      </p:pic>
      <p:sp>
        <p:nvSpPr>
          <p:cNvPr id="25" name="Rectangle 24">
            <a:extLst>
              <a:ext uri="{FF2B5EF4-FFF2-40B4-BE49-F238E27FC236}">
                <a16:creationId xmlns:a16="http://schemas.microsoft.com/office/drawing/2014/main" id="{BD8D9259-5713-AED1-3557-90C6FC6A1DC3}"/>
              </a:ext>
            </a:extLst>
          </p:cNvPr>
          <p:cNvSpPr/>
          <p:nvPr/>
        </p:nvSpPr>
        <p:spPr>
          <a:xfrm>
            <a:off x="764091" y="4592720"/>
            <a:ext cx="2643187" cy="601662"/>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Physical therapy</a:t>
            </a:r>
          </a:p>
        </p:txBody>
      </p:sp>
      <p:pic>
        <p:nvPicPr>
          <p:cNvPr id="26" name="Picture 2" descr="Opće informacije - Fakultet zdravstvenih studija Bihać">
            <a:extLst>
              <a:ext uri="{FF2B5EF4-FFF2-40B4-BE49-F238E27FC236}">
                <a16:creationId xmlns:a16="http://schemas.microsoft.com/office/drawing/2014/main" id="{648DD7C0-622E-C5F3-28D6-A978BDBBB0C5}"/>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25958" y="4821751"/>
            <a:ext cx="1096300" cy="121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79016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27061</TotalTime>
  <Words>1029</Words>
  <Application>Microsoft Office PowerPoint</Application>
  <PresentationFormat>Prikaz na zaslonu (4:3)</PresentationFormat>
  <Paragraphs>188</Paragraphs>
  <Slides>15</Slides>
  <Notes>15</Notes>
  <HiddenSlides>0</HiddenSlides>
  <MMClips>1</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15</vt:i4>
      </vt:variant>
    </vt:vector>
  </HeadingPairs>
  <TitlesOfParts>
    <vt:vector size="21" baseType="lpstr">
      <vt:lpstr>Arial</vt:lpstr>
      <vt:lpstr>Calibri</vt:lpstr>
      <vt:lpstr>Calisto MT</vt:lpstr>
      <vt:lpstr>Times New Roman</vt:lpstr>
      <vt:lpstr>Wingdings</vt:lpstr>
      <vt:lpstr>Default Design</vt:lpstr>
      <vt:lpstr>PowerPoint prezentacija</vt:lpstr>
      <vt:lpstr>PowerPoint prezentacija</vt:lpstr>
      <vt:lpstr>UNIVERSITY PROFILE</vt:lpstr>
      <vt:lpstr>UNIVERSITY PROFILE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Name</dc:creator>
  <cp:lastModifiedBy>Amel Toroman</cp:lastModifiedBy>
  <cp:revision>920</cp:revision>
  <dcterms:created xsi:type="dcterms:W3CDTF">2002-09-26T09:20:06Z</dcterms:created>
  <dcterms:modified xsi:type="dcterms:W3CDTF">2024-01-23T10:13:15Z</dcterms:modified>
</cp:coreProperties>
</file>