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591" r:id="rId2"/>
    <p:sldId id="650" r:id="rId3"/>
    <p:sldId id="676" r:id="rId4"/>
    <p:sldId id="664" r:id="rId5"/>
    <p:sldId id="679" r:id="rId6"/>
    <p:sldId id="680" r:id="rId7"/>
    <p:sldId id="681" r:id="rId8"/>
    <p:sldId id="665" r:id="rId9"/>
    <p:sldId id="682" r:id="rId10"/>
    <p:sldId id="683" r:id="rId11"/>
    <p:sldId id="684" r:id="rId12"/>
    <p:sldId id="668" r:id="rId13"/>
    <p:sldId id="675" r:id="rId14"/>
    <p:sldId id="677" r:id="rId15"/>
    <p:sldId id="678" r:id="rId16"/>
    <p:sldId id="674" r:id="rId17"/>
  </p:sldIdLst>
  <p:sldSz cx="9144000" cy="6858000" type="screen4x3"/>
  <p:notesSz cx="6950075" cy="9236075"/>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70BC"/>
    <a:srgbClr val="0099FF"/>
    <a:srgbClr val="0DA145"/>
    <a:srgbClr val="189654"/>
    <a:srgbClr val="208E4D"/>
    <a:srgbClr val="FF9933"/>
    <a:srgbClr val="FFCCFF"/>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CA2138-3DF4-4DD4-A533-15AA9806C959}" v="67" dt="2024-01-23T06:16:04.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7" autoAdjust="0"/>
    <p:restoredTop sz="97417" autoAdjust="0"/>
  </p:normalViewPr>
  <p:slideViewPr>
    <p:cSldViewPr snapToGrid="0">
      <p:cViewPr>
        <p:scale>
          <a:sx n="85" d="100"/>
          <a:sy n="85" d="100"/>
        </p:scale>
        <p:origin x="-678" y="-7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51" d="100"/>
        <a:sy n="5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a Milošević" userId="b0335bbdf88494d3" providerId="LiveId" clId="{23CA2138-3DF4-4DD4-A533-15AA9806C959}"/>
    <pc:docChg chg="undo redo custSel addSld delSld modSld sldOrd">
      <pc:chgData name="Ivana Milošević" userId="b0335bbdf88494d3" providerId="LiveId" clId="{23CA2138-3DF4-4DD4-A533-15AA9806C959}" dt="2024-01-23T07:05:58.881" v="939" actId="20577"/>
      <pc:docMkLst>
        <pc:docMk/>
      </pc:docMkLst>
      <pc:sldChg chg="modSp mod">
        <pc:chgData name="Ivana Milošević" userId="b0335bbdf88494d3" providerId="LiveId" clId="{23CA2138-3DF4-4DD4-A533-15AA9806C959}" dt="2024-01-23T05:57:53.659" v="398" actId="20577"/>
        <pc:sldMkLst>
          <pc:docMk/>
          <pc:sldMk cId="0" sldId="591"/>
        </pc:sldMkLst>
        <pc:spChg chg="mod">
          <ac:chgData name="Ivana Milošević" userId="b0335bbdf88494d3" providerId="LiveId" clId="{23CA2138-3DF4-4DD4-A533-15AA9806C959}" dt="2024-01-23T05:36:19.969" v="31" actId="20577"/>
          <ac:spMkLst>
            <pc:docMk/>
            <pc:sldMk cId="0" sldId="591"/>
            <ac:spMk id="12" creationId="{00000000-0000-0000-0000-000000000000}"/>
          </ac:spMkLst>
        </pc:spChg>
        <pc:spChg chg="mod">
          <ac:chgData name="Ivana Milošević" userId="b0335bbdf88494d3" providerId="LiveId" clId="{23CA2138-3DF4-4DD4-A533-15AA9806C959}" dt="2024-01-23T05:57:53.659" v="398" actId="20577"/>
          <ac:spMkLst>
            <pc:docMk/>
            <pc:sldMk cId="0" sldId="591"/>
            <ac:spMk id="4106" creationId="{00000000-0000-0000-0000-000000000000}"/>
          </ac:spMkLst>
        </pc:spChg>
        <pc:spChg chg="mod">
          <ac:chgData name="Ivana Milošević" userId="b0335bbdf88494d3" providerId="LiveId" clId="{23CA2138-3DF4-4DD4-A533-15AA9806C959}" dt="2024-01-23T05:36:04.645" v="30" actId="20577"/>
          <ac:spMkLst>
            <pc:docMk/>
            <pc:sldMk cId="0" sldId="591"/>
            <ac:spMk id="4108" creationId="{00000000-0000-0000-0000-000000000000}"/>
          </ac:spMkLst>
        </pc:spChg>
      </pc:sldChg>
      <pc:sldChg chg="addSp delSp modSp mod">
        <pc:chgData name="Ivana Milošević" userId="b0335bbdf88494d3" providerId="LiveId" clId="{23CA2138-3DF4-4DD4-A533-15AA9806C959}" dt="2024-01-23T06:08:08.377" v="519" actId="20577"/>
        <pc:sldMkLst>
          <pc:docMk/>
          <pc:sldMk cId="1835149894" sldId="650"/>
        </pc:sldMkLst>
        <pc:spChg chg="del">
          <ac:chgData name="Ivana Milošević" userId="b0335bbdf88494d3" providerId="LiveId" clId="{23CA2138-3DF4-4DD4-A533-15AA9806C959}" dt="2024-01-23T05:38:55.052" v="51" actId="478"/>
          <ac:spMkLst>
            <pc:docMk/>
            <pc:sldMk cId="1835149894" sldId="650"/>
            <ac:spMk id="2" creationId="{64714664-23B7-4FB4-EC20-C6370D9A419C}"/>
          </ac:spMkLst>
        </pc:spChg>
        <pc:spChg chg="add del mod">
          <ac:chgData name="Ivana Milošević" userId="b0335bbdf88494d3" providerId="LiveId" clId="{23CA2138-3DF4-4DD4-A533-15AA9806C959}" dt="2024-01-23T05:39:01.486" v="54" actId="478"/>
          <ac:spMkLst>
            <pc:docMk/>
            <pc:sldMk cId="1835149894" sldId="650"/>
            <ac:spMk id="5" creationId="{7A72FB31-19AE-51CD-0E86-9577ADD1D0E4}"/>
          </ac:spMkLst>
        </pc:spChg>
        <pc:spChg chg="add mod">
          <ac:chgData name="Ivana Milošević" userId="b0335bbdf88494d3" providerId="LiveId" clId="{23CA2138-3DF4-4DD4-A533-15AA9806C959}" dt="2024-01-23T06:00:15.828" v="407" actId="20577"/>
          <ac:spMkLst>
            <pc:docMk/>
            <pc:sldMk cId="1835149894" sldId="650"/>
            <ac:spMk id="6" creationId="{4EF747FE-7929-D7BE-7E01-3BA7FF3E6323}"/>
          </ac:spMkLst>
        </pc:spChg>
        <pc:spChg chg="add del mod">
          <ac:chgData name="Ivana Milošević" userId="b0335bbdf88494d3" providerId="LiveId" clId="{23CA2138-3DF4-4DD4-A533-15AA9806C959}" dt="2024-01-23T06:05:43.014" v="482" actId="478"/>
          <ac:spMkLst>
            <pc:docMk/>
            <pc:sldMk cId="1835149894" sldId="650"/>
            <ac:spMk id="7" creationId="{FB764754-88F2-E2EC-697A-47140A6D77C1}"/>
          </ac:spMkLst>
        </pc:spChg>
        <pc:spChg chg="del mod">
          <ac:chgData name="Ivana Milošević" userId="b0335bbdf88494d3" providerId="LiveId" clId="{23CA2138-3DF4-4DD4-A533-15AA9806C959}" dt="2024-01-23T06:05:40.291" v="481" actId="478"/>
          <ac:spMkLst>
            <pc:docMk/>
            <pc:sldMk cId="1835149894" sldId="650"/>
            <ac:spMk id="8" creationId="{C68E905E-EA6D-411C-6058-58A0DBBE289E}"/>
          </ac:spMkLst>
        </pc:spChg>
        <pc:spChg chg="add mod">
          <ac:chgData name="Ivana Milošević" userId="b0335bbdf88494d3" providerId="LiveId" clId="{23CA2138-3DF4-4DD4-A533-15AA9806C959}" dt="2024-01-23T06:08:08.377" v="519" actId="20577"/>
          <ac:spMkLst>
            <pc:docMk/>
            <pc:sldMk cId="1835149894" sldId="650"/>
            <ac:spMk id="9" creationId="{D1CA369D-1048-976A-D565-0D52537C3B36}"/>
          </ac:spMkLst>
        </pc:spChg>
      </pc:sldChg>
      <pc:sldChg chg="del ord">
        <pc:chgData name="Ivana Milošević" userId="b0335bbdf88494d3" providerId="LiveId" clId="{23CA2138-3DF4-4DD4-A533-15AA9806C959}" dt="2024-01-23T05:36:44.005" v="34" actId="2696"/>
        <pc:sldMkLst>
          <pc:docMk/>
          <pc:sldMk cId="872522162" sldId="651"/>
        </pc:sldMkLst>
      </pc:sldChg>
      <pc:sldChg chg="del">
        <pc:chgData name="Ivana Milošević" userId="b0335bbdf88494d3" providerId="LiveId" clId="{23CA2138-3DF4-4DD4-A533-15AA9806C959}" dt="2024-01-23T05:37:05.045" v="35" actId="2696"/>
        <pc:sldMkLst>
          <pc:docMk/>
          <pc:sldMk cId="2637164690" sldId="663"/>
        </pc:sldMkLst>
      </pc:sldChg>
      <pc:sldChg chg="modSp mod">
        <pc:chgData name="Ivana Milošević" userId="b0335bbdf88494d3" providerId="LiveId" clId="{23CA2138-3DF4-4DD4-A533-15AA9806C959}" dt="2024-01-23T06:06:23.457" v="504" actId="20577"/>
        <pc:sldMkLst>
          <pc:docMk/>
          <pc:sldMk cId="2120428796" sldId="664"/>
        </pc:sldMkLst>
        <pc:spChg chg="mod">
          <ac:chgData name="Ivana Milošević" userId="b0335bbdf88494d3" providerId="LiveId" clId="{23CA2138-3DF4-4DD4-A533-15AA9806C959}" dt="2024-01-23T06:02:26.748" v="419" actId="1076"/>
          <ac:spMkLst>
            <pc:docMk/>
            <pc:sldMk cId="2120428796" sldId="664"/>
            <ac:spMk id="2" creationId="{64714664-23B7-4FB4-EC20-C6370D9A419C}"/>
          </ac:spMkLst>
        </pc:spChg>
        <pc:spChg chg="mod">
          <ac:chgData name="Ivana Milošević" userId="b0335bbdf88494d3" providerId="LiveId" clId="{23CA2138-3DF4-4DD4-A533-15AA9806C959}" dt="2024-01-23T06:02:26.748" v="419" actId="1076"/>
          <ac:spMkLst>
            <pc:docMk/>
            <pc:sldMk cId="2120428796" sldId="664"/>
            <ac:spMk id="5" creationId="{97F430BA-FD01-1B18-DEAD-6916CAE28886}"/>
          </ac:spMkLst>
        </pc:spChg>
        <pc:spChg chg="mod">
          <ac:chgData name="Ivana Milošević" userId="b0335bbdf88494d3" providerId="LiveId" clId="{23CA2138-3DF4-4DD4-A533-15AA9806C959}" dt="2024-01-23T06:06:23.457" v="504" actId="20577"/>
          <ac:spMkLst>
            <pc:docMk/>
            <pc:sldMk cId="2120428796" sldId="664"/>
            <ac:spMk id="8" creationId="{C68E905E-EA6D-411C-6058-58A0DBBE289E}"/>
          </ac:spMkLst>
        </pc:spChg>
      </pc:sldChg>
      <pc:sldChg chg="addSp delSp modSp mod">
        <pc:chgData name="Ivana Milošević" userId="b0335bbdf88494d3" providerId="LiveId" clId="{23CA2138-3DF4-4DD4-A533-15AA9806C959}" dt="2024-01-23T06:06:15.458" v="502" actId="20577"/>
        <pc:sldMkLst>
          <pc:docMk/>
          <pc:sldMk cId="2436656362" sldId="665"/>
        </pc:sldMkLst>
        <pc:spChg chg="mod">
          <ac:chgData name="Ivana Milošević" userId="b0335bbdf88494d3" providerId="LiveId" clId="{23CA2138-3DF4-4DD4-A533-15AA9806C959}" dt="2024-01-23T06:03:49.167" v="432" actId="1037"/>
          <ac:spMkLst>
            <pc:docMk/>
            <pc:sldMk cId="2436656362" sldId="665"/>
            <ac:spMk id="2" creationId="{64714664-23B7-4FB4-EC20-C6370D9A419C}"/>
          </ac:spMkLst>
        </pc:spChg>
        <pc:spChg chg="mod">
          <ac:chgData name="Ivana Milošević" userId="b0335bbdf88494d3" providerId="LiveId" clId="{23CA2138-3DF4-4DD4-A533-15AA9806C959}" dt="2024-01-23T06:03:49.167" v="432" actId="1037"/>
          <ac:spMkLst>
            <pc:docMk/>
            <pc:sldMk cId="2436656362" sldId="665"/>
            <ac:spMk id="5" creationId="{7BBB60DC-593A-1C04-22DA-6F853795623D}"/>
          </ac:spMkLst>
        </pc:spChg>
        <pc:spChg chg="add mod">
          <ac:chgData name="Ivana Milošević" userId="b0335bbdf88494d3" providerId="LiveId" clId="{23CA2138-3DF4-4DD4-A533-15AA9806C959}" dt="2024-01-23T06:06:15.458" v="502" actId="20577"/>
          <ac:spMkLst>
            <pc:docMk/>
            <pc:sldMk cId="2436656362" sldId="665"/>
            <ac:spMk id="6" creationId="{FC285EA8-A2BD-BC2B-D8C0-DCD3D8F683F6}"/>
          </ac:spMkLst>
        </pc:spChg>
        <pc:spChg chg="del">
          <ac:chgData name="Ivana Milošević" userId="b0335bbdf88494d3" providerId="LiveId" clId="{23CA2138-3DF4-4DD4-A533-15AA9806C959}" dt="2024-01-23T06:02:48.384" v="420" actId="478"/>
          <ac:spMkLst>
            <pc:docMk/>
            <pc:sldMk cId="2436656362" sldId="665"/>
            <ac:spMk id="14" creationId="{373513B6-ED38-B481-6ABB-F3C603A8903A}"/>
          </ac:spMkLst>
        </pc:spChg>
        <pc:picChg chg="del">
          <ac:chgData name="Ivana Milošević" userId="b0335bbdf88494d3" providerId="LiveId" clId="{23CA2138-3DF4-4DD4-A533-15AA9806C959}" dt="2024-01-23T05:59:20.315" v="402" actId="478"/>
          <ac:picMkLst>
            <pc:docMk/>
            <pc:sldMk cId="2436656362" sldId="665"/>
            <ac:picMk id="16" creationId="{66A12A5A-B685-6125-F4DB-25D6B84F3803}"/>
          </ac:picMkLst>
        </pc:picChg>
        <pc:picChg chg="del">
          <ac:chgData name="Ivana Milošević" userId="b0335bbdf88494d3" providerId="LiveId" clId="{23CA2138-3DF4-4DD4-A533-15AA9806C959}" dt="2024-01-23T05:59:17.402" v="401" actId="478"/>
          <ac:picMkLst>
            <pc:docMk/>
            <pc:sldMk cId="2436656362" sldId="665"/>
            <ac:picMk id="22" creationId="{41994807-F891-049D-0AF9-493D4A554F5D}"/>
          </ac:picMkLst>
        </pc:picChg>
      </pc:sldChg>
      <pc:sldChg chg="del">
        <pc:chgData name="Ivana Milošević" userId="b0335bbdf88494d3" providerId="LiveId" clId="{23CA2138-3DF4-4DD4-A533-15AA9806C959}" dt="2024-01-23T06:04:13.848" v="433" actId="2696"/>
        <pc:sldMkLst>
          <pc:docMk/>
          <pc:sldMk cId="1758180616" sldId="666"/>
        </pc:sldMkLst>
      </pc:sldChg>
      <pc:sldChg chg="del">
        <pc:chgData name="Ivana Milošević" userId="b0335bbdf88494d3" providerId="LiveId" clId="{23CA2138-3DF4-4DD4-A533-15AA9806C959}" dt="2024-01-23T06:04:13.848" v="433" actId="2696"/>
        <pc:sldMkLst>
          <pc:docMk/>
          <pc:sldMk cId="3071785240" sldId="667"/>
        </pc:sldMkLst>
      </pc:sldChg>
      <pc:sldChg chg="addSp delSp modSp mod">
        <pc:chgData name="Ivana Milošević" userId="b0335bbdf88494d3" providerId="LiveId" clId="{23CA2138-3DF4-4DD4-A533-15AA9806C959}" dt="2024-01-23T07:05:58.881" v="939" actId="20577"/>
        <pc:sldMkLst>
          <pc:docMk/>
          <pc:sldMk cId="3843253292" sldId="668"/>
        </pc:sldMkLst>
        <pc:spChg chg="mod">
          <ac:chgData name="Ivana Milošević" userId="b0335bbdf88494d3" providerId="LiveId" clId="{23CA2138-3DF4-4DD4-A533-15AA9806C959}" dt="2024-01-23T07:05:58.881" v="939" actId="20577"/>
          <ac:spMkLst>
            <pc:docMk/>
            <pc:sldMk cId="3843253292" sldId="668"/>
            <ac:spMk id="2" creationId="{64714664-23B7-4FB4-EC20-C6370D9A419C}"/>
          </ac:spMkLst>
        </pc:spChg>
        <pc:spChg chg="add del mod">
          <ac:chgData name="Ivana Milošević" userId="b0335bbdf88494d3" providerId="LiveId" clId="{23CA2138-3DF4-4DD4-A533-15AA9806C959}" dt="2024-01-23T06:04:50.353" v="436" actId="478"/>
          <ac:spMkLst>
            <pc:docMk/>
            <pc:sldMk cId="3843253292" sldId="668"/>
            <ac:spMk id="5" creationId="{59CBB129-D8F7-8B68-E519-89AC7786AB89}"/>
          </ac:spMkLst>
        </pc:spChg>
        <pc:spChg chg="add mod">
          <ac:chgData name="Ivana Milošević" userId="b0335bbdf88494d3" providerId="LiveId" clId="{23CA2138-3DF4-4DD4-A533-15AA9806C959}" dt="2024-01-23T07:05:45.743" v="936" actId="20577"/>
          <ac:spMkLst>
            <pc:docMk/>
            <pc:sldMk cId="3843253292" sldId="668"/>
            <ac:spMk id="6" creationId="{516EFFEB-4987-0D72-52E7-FB3F6596B744}"/>
          </ac:spMkLst>
        </pc:spChg>
        <pc:spChg chg="del">
          <ac:chgData name="Ivana Milošević" userId="b0335bbdf88494d3" providerId="LiveId" clId="{23CA2138-3DF4-4DD4-A533-15AA9806C959}" dt="2024-01-23T06:04:45.441" v="434" actId="478"/>
          <ac:spMkLst>
            <pc:docMk/>
            <pc:sldMk cId="3843253292" sldId="668"/>
            <ac:spMk id="8" creationId="{C68E905E-EA6D-411C-6058-58A0DBBE289E}"/>
          </ac:spMkLst>
        </pc:spChg>
      </pc:sldChg>
      <pc:sldChg chg="del">
        <pc:chgData name="Ivana Milošević" userId="b0335bbdf88494d3" providerId="LiveId" clId="{23CA2138-3DF4-4DD4-A533-15AA9806C959}" dt="2024-01-23T06:04:13.848" v="433" actId="2696"/>
        <pc:sldMkLst>
          <pc:docMk/>
          <pc:sldMk cId="359803943" sldId="669"/>
        </pc:sldMkLst>
      </pc:sldChg>
      <pc:sldChg chg="del">
        <pc:chgData name="Ivana Milošević" userId="b0335bbdf88494d3" providerId="LiveId" clId="{23CA2138-3DF4-4DD4-A533-15AA9806C959}" dt="2024-01-23T06:04:13.848" v="433" actId="2696"/>
        <pc:sldMkLst>
          <pc:docMk/>
          <pc:sldMk cId="232179650" sldId="670"/>
        </pc:sldMkLst>
      </pc:sldChg>
      <pc:sldChg chg="del">
        <pc:chgData name="Ivana Milošević" userId="b0335bbdf88494d3" providerId="LiveId" clId="{23CA2138-3DF4-4DD4-A533-15AA9806C959}" dt="2024-01-23T05:58:59.280" v="400" actId="2696"/>
        <pc:sldMkLst>
          <pc:docMk/>
          <pc:sldMk cId="1740445572" sldId="672"/>
        </pc:sldMkLst>
      </pc:sldChg>
      <pc:sldChg chg="addSp delSp modSp mod">
        <pc:chgData name="Ivana Milošević" userId="b0335bbdf88494d3" providerId="LiveId" clId="{23CA2138-3DF4-4DD4-A533-15AA9806C959}" dt="2024-01-23T06:16:04.779" v="646"/>
        <pc:sldMkLst>
          <pc:docMk/>
          <pc:sldMk cId="4238260730" sldId="674"/>
        </pc:sldMkLst>
        <pc:spChg chg="mod">
          <ac:chgData name="Ivana Milošević" userId="b0335bbdf88494d3" providerId="LiveId" clId="{23CA2138-3DF4-4DD4-A533-15AA9806C959}" dt="2024-01-23T06:16:04.779" v="646"/>
          <ac:spMkLst>
            <pc:docMk/>
            <pc:sldMk cId="4238260730" sldId="674"/>
            <ac:spMk id="2" creationId="{0E3B3782-F515-3733-5868-18532990AC1E}"/>
          </ac:spMkLst>
        </pc:spChg>
        <pc:spChg chg="del">
          <ac:chgData name="Ivana Milošević" userId="b0335bbdf88494d3" providerId="LiveId" clId="{23CA2138-3DF4-4DD4-A533-15AA9806C959}" dt="2024-01-23T06:07:35.170" v="506" actId="478"/>
          <ac:spMkLst>
            <pc:docMk/>
            <pc:sldMk cId="4238260730" sldId="674"/>
            <ac:spMk id="7" creationId="{07EBD248-0B48-89DC-836D-BD3A6E5F4E96}"/>
          </ac:spMkLst>
        </pc:spChg>
        <pc:picChg chg="del">
          <ac:chgData name="Ivana Milošević" userId="b0335bbdf88494d3" providerId="LiveId" clId="{23CA2138-3DF4-4DD4-A533-15AA9806C959}" dt="2024-01-23T06:07:29.894" v="505" actId="478"/>
          <ac:picMkLst>
            <pc:docMk/>
            <pc:sldMk cId="4238260730" sldId="674"/>
            <ac:picMk id="6" creationId="{22A14451-7481-14AD-71E6-5B7110519EEE}"/>
          </ac:picMkLst>
        </pc:picChg>
        <pc:picChg chg="add mod ord modCrop">
          <ac:chgData name="Ivana Milošević" userId="b0335bbdf88494d3" providerId="LiveId" clId="{23CA2138-3DF4-4DD4-A533-15AA9806C959}" dt="2024-01-23T06:14:56.362" v="637" actId="1076"/>
          <ac:picMkLst>
            <pc:docMk/>
            <pc:sldMk cId="4238260730" sldId="674"/>
            <ac:picMk id="9" creationId="{7B46FBB9-E842-42EF-F91F-85B12548B604}"/>
          </ac:picMkLst>
        </pc:picChg>
      </pc:sldChg>
      <pc:sldChg chg="add">
        <pc:chgData name="Ivana Milošević" userId="b0335bbdf88494d3" providerId="LiveId" clId="{23CA2138-3DF4-4DD4-A533-15AA9806C959}" dt="2024-01-23T06:56:48.732" v="663" actId="2890"/>
        <pc:sldMkLst>
          <pc:docMk/>
          <pc:sldMk cId="2742550432" sldId="6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594" name="Rectangle 2"/>
          <p:cNvSpPr>
            <a:spLocks noGrp="1" noChangeArrowheads="1"/>
          </p:cNvSpPr>
          <p:nvPr>
            <p:ph type="hdr" sz="quarter"/>
          </p:nvPr>
        </p:nvSpPr>
        <p:spPr bwMode="auto">
          <a:xfrm>
            <a:off x="0" y="1"/>
            <a:ext cx="3012457" cy="4618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p>
        </p:txBody>
      </p:sp>
      <p:sp>
        <p:nvSpPr>
          <p:cNvPr id="366595" name="Rectangle 3"/>
          <p:cNvSpPr>
            <a:spLocks noGrp="1" noChangeArrowheads="1"/>
          </p:cNvSpPr>
          <p:nvPr>
            <p:ph type="dt" sz="quarter" idx="1"/>
          </p:nvPr>
        </p:nvSpPr>
        <p:spPr bwMode="auto">
          <a:xfrm>
            <a:off x="3937618" y="1"/>
            <a:ext cx="3012457" cy="4618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66596" name="Rectangle 4"/>
          <p:cNvSpPr>
            <a:spLocks noGrp="1" noChangeArrowheads="1"/>
          </p:cNvSpPr>
          <p:nvPr>
            <p:ph type="ftr" sz="quarter" idx="2"/>
          </p:nvPr>
        </p:nvSpPr>
        <p:spPr bwMode="auto">
          <a:xfrm>
            <a:off x="0" y="8774197"/>
            <a:ext cx="3012457" cy="4618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p>
        </p:txBody>
      </p:sp>
      <p:sp>
        <p:nvSpPr>
          <p:cNvPr id="366597" name="Rectangle 5"/>
          <p:cNvSpPr>
            <a:spLocks noGrp="1" noChangeArrowheads="1"/>
          </p:cNvSpPr>
          <p:nvPr>
            <p:ph type="sldNum" sz="quarter" idx="3"/>
          </p:nvPr>
        </p:nvSpPr>
        <p:spPr bwMode="auto">
          <a:xfrm>
            <a:off x="3937618" y="8774197"/>
            <a:ext cx="3012457" cy="4618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F4C1C1-DE8F-4495-9BC5-53850FE543B5}" type="slidenum">
              <a:rPr lang="en-GB"/>
              <a:pPr>
                <a:defRPr/>
              </a:pPr>
              <a:t>‹#›</a:t>
            </a:fld>
            <a:endParaRPr lang="en-GB"/>
          </a:p>
        </p:txBody>
      </p:sp>
    </p:spTree>
    <p:extLst>
      <p:ext uri="{BB962C8B-B14F-4D97-AF65-F5344CB8AC3E}">
        <p14:creationId xmlns:p14="http://schemas.microsoft.com/office/powerpoint/2010/main" val="31917648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1"/>
            <a:ext cx="3012457" cy="4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sr-Latn-RS"/>
          </a:p>
        </p:txBody>
      </p:sp>
      <p:sp>
        <p:nvSpPr>
          <p:cNvPr id="32771" name="Rectangle 3"/>
          <p:cNvSpPr>
            <a:spLocks noGrp="1" noChangeArrowheads="1"/>
          </p:cNvSpPr>
          <p:nvPr>
            <p:ph type="dt" idx="1"/>
          </p:nvPr>
        </p:nvSpPr>
        <p:spPr bwMode="auto">
          <a:xfrm>
            <a:off x="3935996" y="1"/>
            <a:ext cx="3012457" cy="4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65CE7C38-1363-4E20-9B1E-31254D28335B}" type="datetimeFigureOut">
              <a:rPr lang="sr-Latn-CS"/>
              <a:pPr>
                <a:defRPr/>
              </a:pPr>
              <a:t>6.3.2024</a:t>
            </a:fld>
            <a:endParaRPr lang="sr-Latn-RS"/>
          </a:p>
        </p:txBody>
      </p:sp>
      <p:sp>
        <p:nvSpPr>
          <p:cNvPr id="9220" name="Rectangle 4"/>
          <p:cNvSpPr>
            <a:spLocks noGrp="1" noRot="1" noChangeAspect="1" noChangeArrowheads="1" noTextEdit="1"/>
          </p:cNvSpPr>
          <p:nvPr>
            <p:ph type="sldImg" idx="2"/>
          </p:nvPr>
        </p:nvSpPr>
        <p:spPr bwMode="auto">
          <a:xfrm>
            <a:off x="1165225" y="692150"/>
            <a:ext cx="4619625"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94684" y="4387099"/>
            <a:ext cx="5560709" cy="415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r-Latn-RS" noProof="0"/>
              <a:t>Click to edit Master text styles</a:t>
            </a:r>
          </a:p>
          <a:p>
            <a:pPr lvl="1"/>
            <a:r>
              <a:rPr lang="sr-Latn-RS" noProof="0"/>
              <a:t>Second level</a:t>
            </a:r>
          </a:p>
          <a:p>
            <a:pPr lvl="2"/>
            <a:r>
              <a:rPr lang="sr-Latn-RS" noProof="0"/>
              <a:t>Third level</a:t>
            </a:r>
          </a:p>
          <a:p>
            <a:pPr lvl="3"/>
            <a:r>
              <a:rPr lang="sr-Latn-RS" noProof="0"/>
              <a:t>Fourth level</a:t>
            </a:r>
          </a:p>
          <a:p>
            <a:pPr lvl="4"/>
            <a:r>
              <a:rPr lang="sr-Latn-RS" noProof="0"/>
              <a:t>Fifth level</a:t>
            </a:r>
          </a:p>
        </p:txBody>
      </p:sp>
      <p:sp>
        <p:nvSpPr>
          <p:cNvPr id="32774" name="Rectangle 6"/>
          <p:cNvSpPr>
            <a:spLocks noGrp="1" noChangeArrowheads="1"/>
          </p:cNvSpPr>
          <p:nvPr>
            <p:ph type="ftr" sz="quarter" idx="4"/>
          </p:nvPr>
        </p:nvSpPr>
        <p:spPr bwMode="auto">
          <a:xfrm>
            <a:off x="0" y="8772712"/>
            <a:ext cx="3012457" cy="4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sr-Latn-RS"/>
          </a:p>
        </p:txBody>
      </p:sp>
      <p:sp>
        <p:nvSpPr>
          <p:cNvPr id="32775" name="Rectangle 7"/>
          <p:cNvSpPr>
            <a:spLocks noGrp="1" noChangeArrowheads="1"/>
          </p:cNvSpPr>
          <p:nvPr>
            <p:ph type="sldNum" sz="quarter" idx="5"/>
          </p:nvPr>
        </p:nvSpPr>
        <p:spPr bwMode="auto">
          <a:xfrm>
            <a:off x="3935996" y="8772712"/>
            <a:ext cx="3012457" cy="4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5DACDD7-704D-4970-942F-D9A7D8DB3436}" type="slidenum">
              <a:rPr lang="sr-Latn-RS"/>
              <a:pPr>
                <a:defRPr/>
              </a:pPr>
              <a:t>‹#›</a:t>
            </a:fld>
            <a:endParaRPr lang="sr-Latn-RS"/>
          </a:p>
        </p:txBody>
      </p:sp>
    </p:spTree>
    <p:extLst>
      <p:ext uri="{BB962C8B-B14F-4D97-AF65-F5344CB8AC3E}">
        <p14:creationId xmlns:p14="http://schemas.microsoft.com/office/powerpoint/2010/main" val="25913706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19259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199333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199333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2957665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4249510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4249510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4249510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37925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405054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4050545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31714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31714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31714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31714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19933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19933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A1D9627-B693-4369-A213-08AA119AD666}" type="datetime1">
              <a:rPr lang="sr-Latn-RS"/>
              <a:pPr>
                <a:defRPr/>
              </a:pPr>
              <a:t>6.3.2024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20774A-D1F1-47A7-87A6-076EA4DEC9B9}" type="slidenum">
              <a:rPr lang="en-US"/>
              <a:pPr>
                <a:defRPr/>
              </a:pPr>
              <a:t>‹#›</a:t>
            </a:fld>
            <a:endParaRPr lang="en-US"/>
          </a:p>
        </p:txBody>
      </p:sp>
    </p:spTree>
    <p:extLst>
      <p:ext uri="{BB962C8B-B14F-4D97-AF65-F5344CB8AC3E}">
        <p14:creationId xmlns:p14="http://schemas.microsoft.com/office/powerpoint/2010/main" val="261396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B2C8AC9-F06A-4DCE-95EC-16A64BB17E9A}" type="datetime1">
              <a:rPr lang="sr-Latn-RS"/>
              <a:pPr>
                <a:defRPr/>
              </a:pPr>
              <a:t>6.3.2024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3F0AF2-756E-4BFE-84A6-1AB607AC78D8}" type="slidenum">
              <a:rPr lang="en-US"/>
              <a:pPr>
                <a:defRPr/>
              </a:pPr>
              <a:t>‹#›</a:t>
            </a:fld>
            <a:endParaRPr lang="en-US"/>
          </a:p>
        </p:txBody>
      </p:sp>
    </p:spTree>
    <p:extLst>
      <p:ext uri="{BB962C8B-B14F-4D97-AF65-F5344CB8AC3E}">
        <p14:creationId xmlns:p14="http://schemas.microsoft.com/office/powerpoint/2010/main" val="268198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B61E59D-E985-492C-9864-172D90C7EE81}" type="datetime1">
              <a:rPr lang="sr-Latn-RS"/>
              <a:pPr>
                <a:defRPr/>
              </a:pPr>
              <a:t>6.3.2024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EA3A56-E972-45BA-8F49-8C1BA343C4F9}" type="slidenum">
              <a:rPr lang="en-US"/>
              <a:pPr>
                <a:defRPr/>
              </a:pPr>
              <a:t>‹#›</a:t>
            </a:fld>
            <a:endParaRPr lang="en-US"/>
          </a:p>
        </p:txBody>
      </p:sp>
    </p:spTree>
    <p:extLst>
      <p:ext uri="{BB962C8B-B14F-4D97-AF65-F5344CB8AC3E}">
        <p14:creationId xmlns:p14="http://schemas.microsoft.com/office/powerpoint/2010/main" val="167399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54DED5B-A318-462C-BF31-D773FF2AC785}" type="datetime1">
              <a:rPr lang="sr-Latn-RS"/>
              <a:pPr>
                <a:defRPr/>
              </a:pPr>
              <a:t>6.3.2024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561536-E44F-4922-9430-310EA2C662A2}" type="slidenum">
              <a:rPr lang="en-US"/>
              <a:pPr>
                <a:defRPr/>
              </a:pPr>
              <a:t>‹#›</a:t>
            </a:fld>
            <a:endParaRPr lang="en-US"/>
          </a:p>
        </p:txBody>
      </p:sp>
    </p:spTree>
    <p:extLst>
      <p:ext uri="{BB962C8B-B14F-4D97-AF65-F5344CB8AC3E}">
        <p14:creationId xmlns:p14="http://schemas.microsoft.com/office/powerpoint/2010/main" val="167465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4A6B026-C28B-440F-BC8F-62782CDA23E6}" type="datetime1">
              <a:rPr lang="sr-Latn-RS"/>
              <a:pPr>
                <a:defRPr/>
              </a:pPr>
              <a:t>6.3.2024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43F3A-9ECE-4F8F-B284-5A19820B3220}" type="slidenum">
              <a:rPr lang="en-US"/>
              <a:pPr>
                <a:defRPr/>
              </a:pPr>
              <a:t>‹#›</a:t>
            </a:fld>
            <a:endParaRPr lang="en-US"/>
          </a:p>
        </p:txBody>
      </p:sp>
    </p:spTree>
    <p:extLst>
      <p:ext uri="{BB962C8B-B14F-4D97-AF65-F5344CB8AC3E}">
        <p14:creationId xmlns:p14="http://schemas.microsoft.com/office/powerpoint/2010/main" val="50622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123625F-487D-4720-8FC3-5C326E098E30}" type="datetime1">
              <a:rPr lang="sr-Latn-RS"/>
              <a:pPr>
                <a:defRPr/>
              </a:pPr>
              <a:t>6.3.2024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B99567-4AB3-4B6C-A7EC-862872BBD222}" type="slidenum">
              <a:rPr lang="en-US"/>
              <a:pPr>
                <a:defRPr/>
              </a:pPr>
              <a:t>‹#›</a:t>
            </a:fld>
            <a:endParaRPr lang="en-US"/>
          </a:p>
        </p:txBody>
      </p:sp>
    </p:spTree>
    <p:extLst>
      <p:ext uri="{BB962C8B-B14F-4D97-AF65-F5344CB8AC3E}">
        <p14:creationId xmlns:p14="http://schemas.microsoft.com/office/powerpoint/2010/main" val="366017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E0DF608-BC9A-4281-AF9D-FCDC6FE6A1B8}" type="datetime1">
              <a:rPr lang="sr-Latn-RS"/>
              <a:pPr>
                <a:defRPr/>
              </a:pPr>
              <a:t>6.3.2024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9729E1-5680-4BC3-8E3E-4CB19ACCDDC4}" type="slidenum">
              <a:rPr lang="en-US"/>
              <a:pPr>
                <a:defRPr/>
              </a:pPr>
              <a:t>‹#›</a:t>
            </a:fld>
            <a:endParaRPr lang="en-US"/>
          </a:p>
        </p:txBody>
      </p:sp>
    </p:spTree>
    <p:extLst>
      <p:ext uri="{BB962C8B-B14F-4D97-AF65-F5344CB8AC3E}">
        <p14:creationId xmlns:p14="http://schemas.microsoft.com/office/powerpoint/2010/main" val="209455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4E50C08-CA0A-4545-989A-F90BF3557593}" type="datetime1">
              <a:rPr lang="sr-Latn-RS"/>
              <a:pPr>
                <a:defRPr/>
              </a:pPr>
              <a:t>6.3.2024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07C423A-1C3A-428A-81B8-D4601928B40E}" type="slidenum">
              <a:rPr lang="en-US"/>
              <a:pPr>
                <a:defRPr/>
              </a:pPr>
              <a:t>‹#›</a:t>
            </a:fld>
            <a:endParaRPr lang="en-US"/>
          </a:p>
        </p:txBody>
      </p:sp>
    </p:spTree>
    <p:extLst>
      <p:ext uri="{BB962C8B-B14F-4D97-AF65-F5344CB8AC3E}">
        <p14:creationId xmlns:p14="http://schemas.microsoft.com/office/powerpoint/2010/main" val="97053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698EBB9-B4FA-4E3B-9BED-A00CEE4D996C}" type="datetime1">
              <a:rPr lang="sr-Latn-RS"/>
              <a:pPr>
                <a:defRPr/>
              </a:pPr>
              <a:t>6.3.2024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BA0562-0302-4638-8622-FF4C095E0C76}" type="slidenum">
              <a:rPr lang="en-US"/>
              <a:pPr>
                <a:defRPr/>
              </a:pPr>
              <a:t>‹#›</a:t>
            </a:fld>
            <a:endParaRPr lang="en-US"/>
          </a:p>
        </p:txBody>
      </p:sp>
    </p:spTree>
    <p:extLst>
      <p:ext uri="{BB962C8B-B14F-4D97-AF65-F5344CB8AC3E}">
        <p14:creationId xmlns:p14="http://schemas.microsoft.com/office/powerpoint/2010/main" val="407867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90E31EC-9102-43C1-BAF5-01F40937ED20}" type="datetime1">
              <a:rPr lang="sr-Latn-RS"/>
              <a:pPr>
                <a:defRPr/>
              </a:pPr>
              <a:t>6.3.2024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AF9426-BE75-46C0-B434-4F3EC18EC572}" type="slidenum">
              <a:rPr lang="en-US"/>
              <a:pPr>
                <a:defRPr/>
              </a:pPr>
              <a:t>‹#›</a:t>
            </a:fld>
            <a:endParaRPr lang="en-US"/>
          </a:p>
        </p:txBody>
      </p:sp>
    </p:spTree>
    <p:extLst>
      <p:ext uri="{BB962C8B-B14F-4D97-AF65-F5344CB8AC3E}">
        <p14:creationId xmlns:p14="http://schemas.microsoft.com/office/powerpoint/2010/main" val="390702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E2377A0-882D-4CC6-A916-A3F079D12ED8}" type="datetime1">
              <a:rPr lang="sr-Latn-RS"/>
              <a:pPr>
                <a:defRPr/>
              </a:pPr>
              <a:t>6.3.2024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70F78C-3194-46BD-A05E-8D0BFA215527}" type="slidenum">
              <a:rPr lang="en-US"/>
              <a:pPr>
                <a:defRPr/>
              </a:pPr>
              <a:t>‹#›</a:t>
            </a:fld>
            <a:endParaRPr lang="en-US"/>
          </a:p>
        </p:txBody>
      </p:sp>
    </p:spTree>
    <p:extLst>
      <p:ext uri="{BB962C8B-B14F-4D97-AF65-F5344CB8AC3E}">
        <p14:creationId xmlns:p14="http://schemas.microsoft.com/office/powerpoint/2010/main" val="12699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FCE771C0-B55D-4041-A777-1092B1A5E27C}" type="datetime1">
              <a:rPr lang="sr-Latn-RS"/>
              <a:pPr>
                <a:defRPr/>
              </a:pPr>
              <a:t>6.3.2024</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650C0A3-28FC-47CE-9820-0C053721DB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4106" name="Rectangle 10"/>
          <p:cNvSpPr>
            <a:spLocks noChangeArrowheads="1"/>
          </p:cNvSpPr>
          <p:nvPr/>
        </p:nvSpPr>
        <p:spPr bwMode="auto">
          <a:xfrm>
            <a:off x="693241" y="1790762"/>
            <a:ext cx="7727575" cy="1569660"/>
          </a:xfrm>
          <a:prstGeom prst="rect">
            <a:avLst/>
          </a:prstGeom>
          <a:noFill/>
          <a:ln>
            <a:noFill/>
          </a:ln>
          <a:effectLst>
            <a:glow rad="63500">
              <a:schemeClr val="accent2">
                <a:satMod val="175000"/>
                <a:alpha val="40000"/>
              </a:schemeClr>
            </a:glow>
            <a:prstShdw prst="shdw17" dist="17961" dir="2700000">
              <a:schemeClr val="accent1">
                <a:gamma/>
                <a:shade val="60000"/>
                <a:invGamma/>
              </a:schemeClr>
            </a:prstShdw>
          </a:effectLst>
          <a:scene3d>
            <a:camera prst="orthographicFront"/>
            <a:lightRig rig="threePt" dir="t"/>
          </a:scene3d>
          <a:sp3d>
            <a:bevelT/>
          </a:sp3d>
        </p:spPr>
        <p:txBody>
          <a:bodyPr wrap="square" anchor="b">
            <a:spAutoFit/>
          </a:bodyPr>
          <a:lstStyle/>
          <a:p>
            <a:r>
              <a:rPr lang="en-GB" b="1" dirty="0">
                <a:solidFill>
                  <a:schemeClr val="accent6">
                    <a:lumMod val="75000"/>
                  </a:schemeClr>
                </a:solidFill>
              </a:rPr>
              <a:t>DEPARTMENT</a:t>
            </a:r>
          </a:p>
          <a:p>
            <a:r>
              <a:rPr lang="en-GB" b="1" dirty="0" smtClean="0">
                <a:solidFill>
                  <a:schemeClr val="accent6">
                    <a:lumMod val="75000"/>
                  </a:schemeClr>
                </a:solidFill>
              </a:rPr>
              <a:t>TEXTIL SCHOOL FOR DESIGN, TECHNOLOGY AND MENAGEMENT</a:t>
            </a:r>
            <a:endParaRPr lang="sr-Latn-RS" b="1" dirty="0">
              <a:solidFill>
                <a:srgbClr val="FF0000"/>
              </a:solidFill>
            </a:endParaRPr>
          </a:p>
        </p:txBody>
      </p:sp>
      <p:sp>
        <p:nvSpPr>
          <p:cNvPr id="4108" name="Rectangle 12"/>
          <p:cNvSpPr>
            <a:spLocks noChangeArrowheads="1"/>
          </p:cNvSpPr>
          <p:nvPr/>
        </p:nvSpPr>
        <p:spPr bwMode="auto">
          <a:xfrm>
            <a:off x="693242" y="4299475"/>
            <a:ext cx="3744287" cy="40011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l">
              <a:defRPr/>
            </a:pPr>
            <a:endParaRPr lang="en-GB" sz="2000" b="1" i="1" dirty="0">
              <a:ln>
                <a:solidFill>
                  <a:schemeClr val="tx1"/>
                </a:solidFill>
              </a:ln>
              <a:solidFill>
                <a:srgbClr val="000099"/>
              </a:solidFill>
            </a:endParaRPr>
          </a:p>
        </p:txBody>
      </p:sp>
      <p:sp>
        <p:nvSpPr>
          <p:cNvPr id="2055" name="Slide Number Placeholder 2"/>
          <p:cNvSpPr>
            <a:spLocks noGrp="1"/>
          </p:cNvSpPr>
          <p:nvPr>
            <p:ph type="sldNum" sz="quarter" idx="12"/>
          </p:nvPr>
        </p:nvSpPr>
        <p:spPr>
          <a:xfrm>
            <a:off x="7239000" y="643281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a:t>
            </a:fld>
            <a:endParaRPr lang="en-US" altLang="en-US" sz="1400" dirty="0"/>
          </a:p>
        </p:txBody>
      </p:sp>
      <p:pic>
        <p:nvPicPr>
          <p:cNvPr id="3" name="Picture 2"/>
          <p:cNvPicPr>
            <a:picLocks noChangeAspect="1"/>
          </p:cNvPicPr>
          <p:nvPr/>
        </p:nvPicPr>
        <p:blipFill>
          <a:blip r:embed="rId3"/>
          <a:stretch>
            <a:fillRect/>
          </a:stretch>
        </p:blipFill>
        <p:spPr>
          <a:xfrm>
            <a:off x="1" y="62552"/>
            <a:ext cx="2465293" cy="804258"/>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sp>
        <p:nvSpPr>
          <p:cNvPr id="7" name="Rectangle 6"/>
          <p:cNvSpPr/>
          <p:nvPr/>
        </p:nvSpPr>
        <p:spPr>
          <a:xfrm>
            <a:off x="368518" y="3705797"/>
            <a:ext cx="8542362" cy="461665"/>
          </a:xfrm>
          <a:prstGeom prst="rect">
            <a:avLst/>
          </a:prstGeom>
        </p:spPr>
        <p:txBody>
          <a:bodyPr wrap="square">
            <a:spAutoFit/>
          </a:bodyPr>
          <a:lstStyle/>
          <a:p>
            <a:r>
              <a:rPr lang="en-GB" sz="1200" i="1" dirty="0"/>
              <a:t>"Funded by the European Union. Views and opinions expressed are however those of the author(s) only and do not necessarily reflect those of the European Union. Neither the European Union nor the granting authority can be."</a:t>
            </a:r>
          </a:p>
        </p:txBody>
      </p:sp>
      <p:cxnSp>
        <p:nvCxnSpPr>
          <p:cNvPr id="11" name="Straight Connector 10"/>
          <p:cNvCxnSpPr/>
          <p:nvPr/>
        </p:nvCxnSpPr>
        <p:spPr bwMode="auto">
          <a:xfrm>
            <a:off x="-14971" y="6070763"/>
            <a:ext cx="9144000" cy="10305"/>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a:t>
            </a:r>
            <a:r>
              <a:rPr lang="en-GB" sz="1200" dirty="0">
                <a:solidFill>
                  <a:schemeClr val="accent6">
                    <a:lumMod val="75000"/>
                  </a:schemeClr>
                </a:solidFill>
                <a:latin typeface="+mj-lt"/>
              </a:rPr>
              <a:t>: 101128813</a:t>
            </a:r>
            <a:endParaRPr lang="en-GB" dirty="0">
              <a:solidFill>
                <a:schemeClr val="accent6">
                  <a:lumMod val="75000"/>
                </a:schemeClr>
              </a:solidFill>
            </a:endParaRPr>
          </a:p>
        </p:txBody>
      </p:sp>
      <p:pic>
        <p:nvPicPr>
          <p:cNvPr id="6" name="Picture 5">
            <a:extLst>
              <a:ext uri="{FF2B5EF4-FFF2-40B4-BE49-F238E27FC236}">
                <a16:creationId xmlns:a16="http://schemas.microsoft.com/office/drawing/2014/main" xmlns="" id="{8F61D9CB-8640-8582-FBDF-79826B8941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1598" y="1122864"/>
            <a:ext cx="2212402" cy="8451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10</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xmlns="" id="{64714664-23B7-4FB4-EC20-C6370D9A419C}"/>
              </a:ext>
            </a:extLst>
          </p:cNvPr>
          <p:cNvSpPr>
            <a:spLocks noGrp="1"/>
          </p:cNvSpPr>
          <p:nvPr>
            <p:ph idx="1"/>
          </p:nvPr>
        </p:nvSpPr>
        <p:spPr>
          <a:xfrm>
            <a:off x="384396" y="2786915"/>
            <a:ext cx="8515775" cy="3747700"/>
          </a:xfrm>
        </p:spPr>
        <p:txBody>
          <a:bodyPr/>
          <a:lstStyle/>
          <a:p>
            <a:pPr marL="457200" indent="-457200" algn="just">
              <a:buFont typeface="+mj-lt"/>
              <a:buAutoNum type="arabicPeriod"/>
            </a:pPr>
            <a:r>
              <a:rPr lang="en-US" sz="2000" dirty="0">
                <a:solidFill>
                  <a:srgbClr val="000099"/>
                </a:solidFill>
              </a:rPr>
              <a:t>The basic </a:t>
            </a:r>
            <a:r>
              <a:rPr lang="en-US" sz="2000" dirty="0" err="1">
                <a:solidFill>
                  <a:srgbClr val="000099"/>
                </a:solidFill>
              </a:rPr>
              <a:t>goalofthis</a:t>
            </a:r>
            <a:r>
              <a:rPr lang="en-US" sz="2000" dirty="0">
                <a:solidFill>
                  <a:srgbClr val="000099"/>
                </a:solidFill>
              </a:rPr>
              <a:t> study program is to educate masters of applied engineering while focusing on advanced professional knowledge, competences and skills that would allow them to integrate into textile and apparel companies quickly and in the best possible way</a:t>
            </a:r>
            <a:r>
              <a:rPr lang="en-US" sz="2000" dirty="0" smtClean="0">
                <a:solidFill>
                  <a:srgbClr val="000099"/>
                </a:solidFill>
              </a:rPr>
              <a:t>.</a:t>
            </a:r>
          </a:p>
          <a:p>
            <a:pPr marL="457200" indent="-457200" algn="just">
              <a:buFont typeface="+mj-lt"/>
              <a:buAutoNum type="arabicPeriod"/>
            </a:pPr>
            <a:r>
              <a:rPr lang="en-US" sz="2000" dirty="0">
                <a:solidFill>
                  <a:srgbClr val="000099"/>
                </a:solidFill>
              </a:rPr>
              <a:t>Mastering methods and techniques applied in the production, distribution and exploitation of textile and clothing.</a:t>
            </a:r>
          </a:p>
          <a:p>
            <a:pPr marL="457200" indent="-457200" algn="just">
              <a:buFont typeface="+mj-lt"/>
              <a:buAutoNum type="arabicPeriod"/>
            </a:pPr>
            <a:r>
              <a:rPr lang="en-US" sz="2000" dirty="0">
                <a:solidFill>
                  <a:srgbClr val="000099"/>
                </a:solidFill>
              </a:rPr>
              <a:t>Thorough knowledge and understanding of the textile technology processes.</a:t>
            </a:r>
          </a:p>
          <a:p>
            <a:pPr marL="457200" indent="-457200" algn="just">
              <a:buFont typeface="+mj-lt"/>
              <a:buAutoNum type="arabicPeriod"/>
            </a:pPr>
            <a:r>
              <a:rPr lang="en-US" sz="2000" dirty="0">
                <a:solidFill>
                  <a:srgbClr val="000099"/>
                </a:solidFill>
              </a:rPr>
              <a:t>Competences related to the ecological aspects of manufacturing and </a:t>
            </a:r>
            <a:r>
              <a:rPr lang="en-US" sz="2000" dirty="0" err="1">
                <a:solidFill>
                  <a:srgbClr val="000099"/>
                </a:solidFill>
              </a:rPr>
              <a:t>dispposing</a:t>
            </a:r>
            <a:r>
              <a:rPr lang="en-US" sz="2000" dirty="0">
                <a:solidFill>
                  <a:srgbClr val="000099"/>
                </a:solidFill>
              </a:rPr>
              <a:t> of textile and apparel products.</a:t>
            </a:r>
          </a:p>
          <a:p>
            <a:pPr marL="457200" indent="-457200" algn="just">
              <a:buFont typeface="+mj-lt"/>
              <a:buAutoNum type="arabicPeriod"/>
            </a:pPr>
            <a:endParaRPr lang="en-US" sz="2000" dirty="0" smtClean="0"/>
          </a:p>
          <a:p>
            <a:pPr algn="just"/>
            <a:endParaRPr lang="en-US" sz="2000" dirty="0"/>
          </a:p>
          <a:p>
            <a:pPr marL="514350" indent="-514350">
              <a:buFont typeface="+mj-lt"/>
              <a:buAutoNum type="arabicPeriod"/>
            </a:pPr>
            <a:endParaRPr lang="en-US" sz="2000" dirty="0">
              <a:solidFill>
                <a:srgbClr val="0070BC"/>
              </a:solidFill>
            </a:endParaRPr>
          </a:p>
        </p:txBody>
      </p:sp>
      <p:sp>
        <p:nvSpPr>
          <p:cNvPr id="5" name="Title 1">
            <a:extLst>
              <a:ext uri="{FF2B5EF4-FFF2-40B4-BE49-F238E27FC236}">
                <a16:creationId xmlns:a16="http://schemas.microsoft.com/office/drawing/2014/main" xmlns="" id="{7BBB60DC-593A-1C04-22DA-6F853795623D}"/>
              </a:ext>
            </a:extLst>
          </p:cNvPr>
          <p:cNvSpPr txBox="1">
            <a:spLocks/>
          </p:cNvSpPr>
          <p:nvPr/>
        </p:nvSpPr>
        <p:spPr bwMode="auto">
          <a:xfrm>
            <a:off x="384396" y="1971127"/>
            <a:ext cx="5764264" cy="81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2000" b="1" dirty="0">
                <a:solidFill>
                  <a:schemeClr val="accent6">
                    <a:lumMod val="75000"/>
                  </a:schemeClr>
                </a:solidFill>
              </a:rPr>
              <a:t>Textile Engineering</a:t>
            </a:r>
          </a:p>
        </p:txBody>
      </p:sp>
      <p:sp>
        <p:nvSpPr>
          <p:cNvPr id="6" name="Title 1">
            <a:extLst>
              <a:ext uri="{FF2B5EF4-FFF2-40B4-BE49-F238E27FC236}">
                <a16:creationId xmlns:a16="http://schemas.microsoft.com/office/drawing/2014/main" xmlns="" id="{FC285EA8-A2BD-BC2B-D8C0-DCD3D8F683F6}"/>
              </a:ext>
            </a:extLst>
          </p:cNvPr>
          <p:cNvSpPr>
            <a:spLocks noGrp="1"/>
          </p:cNvSpPr>
          <p:nvPr>
            <p:ph type="title"/>
          </p:nvPr>
        </p:nvSpPr>
        <p:spPr>
          <a:xfrm>
            <a:off x="67103" y="1087857"/>
            <a:ext cx="9076897" cy="857484"/>
          </a:xfrm>
        </p:spPr>
        <p:txBody>
          <a:bodyPr/>
          <a:lstStyle/>
          <a:p>
            <a:r>
              <a:rPr lang="en-GB" sz="2800" b="1" dirty="0">
                <a:solidFill>
                  <a:srgbClr val="000099"/>
                </a:solidFill>
              </a:rPr>
              <a:t>Department </a:t>
            </a:r>
            <a:r>
              <a:rPr lang="en-GB" sz="2800" b="1" dirty="0" err="1">
                <a:solidFill>
                  <a:srgbClr val="000099"/>
                </a:solidFill>
              </a:rPr>
              <a:t>Textil</a:t>
            </a:r>
            <a:r>
              <a:rPr lang="en-GB" sz="2800" b="1" dirty="0">
                <a:solidFill>
                  <a:srgbClr val="000099"/>
                </a:solidFill>
              </a:rPr>
              <a:t> School for Design, Technology and </a:t>
            </a:r>
            <a:r>
              <a:rPr lang="en-GB" sz="2800" b="1" dirty="0" err="1" smtClean="0">
                <a:solidFill>
                  <a:srgbClr val="000099"/>
                </a:solidFill>
              </a:rPr>
              <a:t>Menagement</a:t>
            </a:r>
            <a:endParaRPr lang="en-US" sz="2800" dirty="0">
              <a:solidFill>
                <a:srgbClr val="000099"/>
              </a:solidFill>
            </a:endParaRP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1747366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11</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xmlns="" id="{64714664-23B7-4FB4-EC20-C6370D9A419C}"/>
              </a:ext>
            </a:extLst>
          </p:cNvPr>
          <p:cNvSpPr>
            <a:spLocks noGrp="1"/>
          </p:cNvSpPr>
          <p:nvPr>
            <p:ph idx="1"/>
          </p:nvPr>
        </p:nvSpPr>
        <p:spPr>
          <a:xfrm>
            <a:off x="384396" y="2786915"/>
            <a:ext cx="8515775" cy="3747700"/>
          </a:xfrm>
        </p:spPr>
        <p:txBody>
          <a:bodyPr/>
          <a:lstStyle/>
          <a:p>
            <a:pPr marL="457200" indent="-457200" algn="just">
              <a:buFont typeface="+mj-lt"/>
              <a:buAutoNum type="arabicPeriod"/>
            </a:pPr>
            <a:r>
              <a:rPr lang="en-US" sz="2000" dirty="0" smtClean="0">
                <a:solidFill>
                  <a:srgbClr val="000099"/>
                </a:solidFill>
              </a:rPr>
              <a:t>The </a:t>
            </a:r>
            <a:r>
              <a:rPr lang="en-US" sz="2000" dirty="0">
                <a:solidFill>
                  <a:srgbClr val="000099"/>
                </a:solidFill>
              </a:rPr>
              <a:t>basic goal of this study program is to educate masters of applied management while focusing on the abilities of independent management of businesses and other types of organizations in the fashion industry </a:t>
            </a:r>
            <a:r>
              <a:rPr lang="en-US" sz="2000" dirty="0" smtClean="0">
                <a:solidFill>
                  <a:srgbClr val="000099"/>
                </a:solidFill>
              </a:rPr>
              <a:t>;</a:t>
            </a:r>
          </a:p>
          <a:p>
            <a:pPr marL="457200" indent="-457200" algn="just">
              <a:buFont typeface="+mj-lt"/>
              <a:buAutoNum type="arabicPeriod"/>
            </a:pPr>
            <a:r>
              <a:rPr lang="en-US" sz="2000" dirty="0" smtClean="0">
                <a:solidFill>
                  <a:srgbClr val="000099"/>
                </a:solidFill>
              </a:rPr>
              <a:t>Mastering </a:t>
            </a:r>
            <a:r>
              <a:rPr lang="en-US" sz="2000" dirty="0">
                <a:solidFill>
                  <a:srgbClr val="000099"/>
                </a:solidFill>
              </a:rPr>
              <a:t>theoretical and highly specialized knowledge, practical skills, methods and procedures related to procurement, production, distribution, sales and services;</a:t>
            </a:r>
          </a:p>
          <a:p>
            <a:pPr marL="457200" indent="-457200" algn="just">
              <a:buFont typeface="+mj-lt"/>
              <a:buAutoNum type="arabicPeriod"/>
            </a:pPr>
            <a:r>
              <a:rPr lang="en-US" sz="2000" dirty="0" smtClean="0">
                <a:solidFill>
                  <a:srgbClr val="000099"/>
                </a:solidFill>
              </a:rPr>
              <a:t>Connecting </a:t>
            </a:r>
            <a:r>
              <a:rPr lang="en-US" sz="2000" dirty="0">
                <a:solidFill>
                  <a:srgbClr val="000099"/>
                </a:solidFill>
              </a:rPr>
              <a:t>and implementing basic knowledge in the fields of management, textile engineering, and textile and apparel design; keeping up with contemporary achievements and innovations in the fashion industry;</a:t>
            </a:r>
          </a:p>
          <a:p>
            <a:pPr marL="457200" indent="-457200" algn="just">
              <a:buFont typeface="+mj-lt"/>
              <a:buAutoNum type="arabicPeriod"/>
            </a:pPr>
            <a:endParaRPr lang="en-US" sz="2000" dirty="0">
              <a:solidFill>
                <a:srgbClr val="000099"/>
              </a:solidFill>
            </a:endParaRPr>
          </a:p>
        </p:txBody>
      </p:sp>
      <p:sp>
        <p:nvSpPr>
          <p:cNvPr id="5" name="Title 1">
            <a:extLst>
              <a:ext uri="{FF2B5EF4-FFF2-40B4-BE49-F238E27FC236}">
                <a16:creationId xmlns:a16="http://schemas.microsoft.com/office/drawing/2014/main" xmlns="" id="{7BBB60DC-593A-1C04-22DA-6F853795623D}"/>
              </a:ext>
            </a:extLst>
          </p:cNvPr>
          <p:cNvSpPr txBox="1">
            <a:spLocks/>
          </p:cNvSpPr>
          <p:nvPr/>
        </p:nvSpPr>
        <p:spPr bwMode="auto">
          <a:xfrm>
            <a:off x="384396" y="1971127"/>
            <a:ext cx="5764264" cy="81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2000" b="1" dirty="0">
                <a:solidFill>
                  <a:schemeClr val="accent6">
                    <a:lumMod val="75000"/>
                  </a:schemeClr>
                </a:solidFill>
              </a:rPr>
              <a:t>Management in the Fashion Industry</a:t>
            </a:r>
          </a:p>
        </p:txBody>
      </p:sp>
      <p:sp>
        <p:nvSpPr>
          <p:cNvPr id="6" name="Title 1">
            <a:extLst>
              <a:ext uri="{FF2B5EF4-FFF2-40B4-BE49-F238E27FC236}">
                <a16:creationId xmlns:a16="http://schemas.microsoft.com/office/drawing/2014/main" xmlns="" id="{FC285EA8-A2BD-BC2B-D8C0-DCD3D8F683F6}"/>
              </a:ext>
            </a:extLst>
          </p:cNvPr>
          <p:cNvSpPr>
            <a:spLocks noGrp="1"/>
          </p:cNvSpPr>
          <p:nvPr>
            <p:ph type="title"/>
          </p:nvPr>
        </p:nvSpPr>
        <p:spPr>
          <a:xfrm>
            <a:off x="67103" y="1087857"/>
            <a:ext cx="9076897" cy="857484"/>
          </a:xfrm>
        </p:spPr>
        <p:txBody>
          <a:bodyPr/>
          <a:lstStyle/>
          <a:p>
            <a:r>
              <a:rPr lang="en-GB" sz="2800" b="1" dirty="0">
                <a:solidFill>
                  <a:srgbClr val="000099"/>
                </a:solidFill>
              </a:rPr>
              <a:t>Department </a:t>
            </a:r>
            <a:r>
              <a:rPr lang="en-GB" sz="2800" b="1" dirty="0" err="1">
                <a:solidFill>
                  <a:srgbClr val="000099"/>
                </a:solidFill>
              </a:rPr>
              <a:t>Textil</a:t>
            </a:r>
            <a:r>
              <a:rPr lang="en-GB" sz="2800" b="1" dirty="0">
                <a:solidFill>
                  <a:srgbClr val="000099"/>
                </a:solidFill>
              </a:rPr>
              <a:t> School for Design, Technology and </a:t>
            </a:r>
            <a:r>
              <a:rPr lang="en-GB" sz="2800" b="1" dirty="0" err="1" smtClean="0">
                <a:solidFill>
                  <a:srgbClr val="000099"/>
                </a:solidFill>
              </a:rPr>
              <a:t>Menagement</a:t>
            </a:r>
            <a:endParaRPr lang="en-US" sz="2800" dirty="0">
              <a:solidFill>
                <a:srgbClr val="000099"/>
              </a:solidFill>
            </a:endParaRP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2924088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12</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xmlns="" id="{64714664-23B7-4FB4-EC20-C6370D9A419C}"/>
              </a:ext>
            </a:extLst>
          </p:cNvPr>
          <p:cNvSpPr>
            <a:spLocks noGrp="1"/>
          </p:cNvSpPr>
          <p:nvPr>
            <p:ph idx="1"/>
          </p:nvPr>
        </p:nvSpPr>
        <p:spPr>
          <a:xfrm>
            <a:off x="67103" y="2833547"/>
            <a:ext cx="7874408" cy="2895600"/>
          </a:xfrm>
        </p:spPr>
        <p:txBody>
          <a:bodyPr/>
          <a:lstStyle/>
          <a:p>
            <a:r>
              <a:rPr lang="en-GB" sz="2000" b="1" dirty="0">
                <a:solidFill>
                  <a:schemeClr val="accent6">
                    <a:lumMod val="75000"/>
                  </a:schemeClr>
                </a:solidFill>
                <a:latin typeface="+mj-lt"/>
                <a:ea typeface="+mj-ea"/>
                <a:cs typeface="+mj-cs"/>
              </a:rPr>
              <a:t>Cooperation</a:t>
            </a:r>
            <a:r>
              <a:rPr lang="sr-Latn-RS" sz="2000" b="1" dirty="0">
                <a:solidFill>
                  <a:schemeClr val="accent6">
                    <a:lumMod val="75000"/>
                  </a:schemeClr>
                </a:solidFill>
                <a:latin typeface="+mj-lt"/>
                <a:ea typeface="+mj-ea"/>
                <a:cs typeface="+mj-cs"/>
              </a:rPr>
              <a:t> with </a:t>
            </a:r>
            <a:r>
              <a:rPr lang="sr-Latn-RS" sz="2000" b="1" dirty="0" smtClean="0">
                <a:solidFill>
                  <a:schemeClr val="accent6">
                    <a:lumMod val="75000"/>
                  </a:schemeClr>
                </a:solidFill>
                <a:latin typeface="+mj-lt"/>
                <a:ea typeface="+mj-ea"/>
                <a:cs typeface="+mj-cs"/>
              </a:rPr>
              <a:t>industry</a:t>
            </a:r>
            <a:endParaRPr lang="en-US" sz="2000" b="1" dirty="0" smtClean="0">
              <a:solidFill>
                <a:schemeClr val="accent6">
                  <a:lumMod val="75000"/>
                </a:schemeClr>
              </a:solidFill>
              <a:latin typeface="+mj-lt"/>
              <a:ea typeface="+mj-ea"/>
              <a:cs typeface="+mj-cs"/>
            </a:endParaRPr>
          </a:p>
          <a:p>
            <a:r>
              <a:rPr lang="en-US" sz="2000" b="1" dirty="0">
                <a:solidFill>
                  <a:schemeClr val="accent6">
                    <a:lumMod val="75000"/>
                  </a:schemeClr>
                </a:solidFill>
                <a:latin typeface="+mj-lt"/>
                <a:ea typeface="+mj-ea"/>
                <a:cs typeface="+mj-cs"/>
              </a:rPr>
              <a:t>Cooperation with secondary textile schools in Serbia</a:t>
            </a:r>
            <a:endParaRPr lang="sr-Cyrl-RS" sz="2000" b="1" dirty="0">
              <a:solidFill>
                <a:schemeClr val="accent6">
                  <a:lumMod val="75000"/>
                </a:schemeClr>
              </a:solidFill>
              <a:latin typeface="+mj-lt"/>
              <a:ea typeface="+mj-ea"/>
              <a:cs typeface="+mj-cs"/>
            </a:endParaRPr>
          </a:p>
          <a:p>
            <a:r>
              <a:rPr lang="en-GB" sz="2000" b="1" dirty="0">
                <a:solidFill>
                  <a:schemeClr val="accent6">
                    <a:lumMod val="75000"/>
                  </a:schemeClr>
                </a:solidFill>
                <a:latin typeface="+mj-lt"/>
                <a:ea typeface="+mj-ea"/>
                <a:cs typeface="+mj-cs"/>
              </a:rPr>
              <a:t>Cooperation with </a:t>
            </a:r>
            <a:r>
              <a:rPr lang="en-GB" sz="2000" b="1" dirty="0" smtClean="0">
                <a:solidFill>
                  <a:schemeClr val="accent6">
                    <a:lumMod val="75000"/>
                  </a:schemeClr>
                </a:solidFill>
                <a:latin typeface="+mj-lt"/>
                <a:ea typeface="+mj-ea"/>
                <a:cs typeface="+mj-cs"/>
              </a:rPr>
              <a:t>fashion apparel cluster Serbia</a:t>
            </a:r>
            <a:endParaRPr lang="en-GB" sz="2000" b="1" dirty="0">
              <a:solidFill>
                <a:srgbClr val="FF0000"/>
              </a:solidFill>
              <a:latin typeface="+mj-lt"/>
              <a:ea typeface="+mj-ea"/>
              <a:cs typeface="+mj-cs"/>
            </a:endParaRPr>
          </a:p>
        </p:txBody>
      </p:sp>
      <p:sp>
        <p:nvSpPr>
          <p:cNvPr id="6" name="Title 1">
            <a:extLst>
              <a:ext uri="{FF2B5EF4-FFF2-40B4-BE49-F238E27FC236}">
                <a16:creationId xmlns:a16="http://schemas.microsoft.com/office/drawing/2014/main" xmlns="" id="{516EFFEB-4987-0D72-52E7-FB3F6596B744}"/>
              </a:ext>
            </a:extLst>
          </p:cNvPr>
          <p:cNvSpPr txBox="1">
            <a:spLocks/>
          </p:cNvSpPr>
          <p:nvPr/>
        </p:nvSpPr>
        <p:spPr bwMode="auto">
          <a:xfrm>
            <a:off x="67103" y="1087857"/>
            <a:ext cx="9076897" cy="8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sr-Latn-RS" sz="2600" b="1" kern="0" dirty="0" err="1">
                <a:solidFill>
                  <a:schemeClr val="accent6">
                    <a:lumMod val="75000"/>
                  </a:schemeClr>
                </a:solidFill>
              </a:rPr>
              <a:t>National</a:t>
            </a:r>
            <a:r>
              <a:rPr lang="en-GB" sz="2600" b="1" kern="0" dirty="0">
                <a:solidFill>
                  <a:schemeClr val="accent6">
                    <a:lumMod val="75000"/>
                  </a:schemeClr>
                </a:solidFill>
              </a:rPr>
              <a:t> Cooperation</a:t>
            </a:r>
            <a:endParaRPr lang="hr-HR" sz="2800" kern="0" dirty="0">
              <a:solidFill>
                <a:schemeClr val="accent6">
                  <a:lumMod val="75000"/>
                </a:schemeClr>
              </a:solidFill>
            </a:endParaRPr>
          </a:p>
        </p:txBody>
      </p:sp>
      <p:pic>
        <p:nvPicPr>
          <p:cNvPr id="10" name="Picture 9"/>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3843253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13</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xmlns="" id="{64714664-23B7-4FB4-EC20-C6370D9A419C}"/>
              </a:ext>
            </a:extLst>
          </p:cNvPr>
          <p:cNvSpPr>
            <a:spLocks noGrp="1"/>
          </p:cNvSpPr>
          <p:nvPr>
            <p:ph idx="1"/>
          </p:nvPr>
        </p:nvSpPr>
        <p:spPr>
          <a:xfrm>
            <a:off x="223220" y="2313331"/>
            <a:ext cx="7874408" cy="2895600"/>
          </a:xfrm>
        </p:spPr>
        <p:txBody>
          <a:bodyPr/>
          <a:lstStyle/>
          <a:p>
            <a:pPr algn="just"/>
            <a:r>
              <a:rPr lang="en-US" sz="2000" dirty="0">
                <a:solidFill>
                  <a:srgbClr val="000099"/>
                </a:solidFill>
                <a:latin typeface="+mj-lt"/>
                <a:ea typeface="+mj-ea"/>
                <a:cs typeface="+mj-cs"/>
              </a:rPr>
              <a:t>As part of the </a:t>
            </a:r>
            <a:r>
              <a:rPr lang="en-US" sz="2000" b="1" dirty="0">
                <a:solidFill>
                  <a:srgbClr val="000099"/>
                </a:solidFill>
                <a:latin typeface="+mj-lt"/>
                <a:ea typeface="+mj-ea"/>
                <a:cs typeface="+mj-cs"/>
              </a:rPr>
              <a:t>Erasmus+ FASHIORATION </a:t>
            </a:r>
            <a:r>
              <a:rPr lang="en-US" sz="2000" dirty="0">
                <a:solidFill>
                  <a:srgbClr val="000099"/>
                </a:solidFill>
                <a:latin typeface="+mj-lt"/>
                <a:ea typeface="+mj-ea"/>
                <a:cs typeface="+mj-cs"/>
              </a:rPr>
              <a:t>project, a workshop dedicated to the modern interpretation of folk costumes was organized. The models produced were displayed at an exhibition in Belgrade during June</a:t>
            </a:r>
            <a:r>
              <a:rPr lang="en-US" sz="2000" dirty="0" smtClean="0">
                <a:solidFill>
                  <a:srgbClr val="000099"/>
                </a:solidFill>
                <a:latin typeface="+mj-lt"/>
                <a:ea typeface="+mj-ea"/>
                <a:cs typeface="+mj-cs"/>
              </a:rPr>
              <a:t>.</a:t>
            </a:r>
          </a:p>
          <a:p>
            <a:pPr algn="just"/>
            <a:r>
              <a:rPr lang="en-US" sz="2000" dirty="0">
                <a:solidFill>
                  <a:srgbClr val="000099"/>
                </a:solidFill>
                <a:latin typeface="+mj-lt"/>
                <a:ea typeface="+mj-ea"/>
                <a:cs typeface="+mj-cs"/>
              </a:rPr>
              <a:t>They will participate in the </a:t>
            </a:r>
            <a:r>
              <a:rPr lang="en-US" sz="2000" b="1" dirty="0">
                <a:solidFill>
                  <a:srgbClr val="000099"/>
                </a:solidFill>
                <a:latin typeface="+mj-lt"/>
                <a:ea typeface="+mj-ea"/>
                <a:cs typeface="+mj-cs"/>
              </a:rPr>
              <a:t>Belgrade Fashion Week </a:t>
            </a:r>
            <a:r>
              <a:rPr lang="en-US" sz="2000" dirty="0">
                <a:solidFill>
                  <a:srgbClr val="000099"/>
                </a:solidFill>
                <a:latin typeface="+mj-lt"/>
                <a:ea typeface="+mj-ea"/>
                <a:cs typeface="+mj-cs"/>
              </a:rPr>
              <a:t>in 2023 and BAFE (</a:t>
            </a:r>
            <a:r>
              <a:rPr lang="en-US" sz="2000" b="1" dirty="0">
                <a:solidFill>
                  <a:srgbClr val="000099"/>
                </a:solidFill>
                <a:latin typeface="+mj-lt"/>
                <a:ea typeface="+mj-ea"/>
                <a:cs typeface="+mj-cs"/>
              </a:rPr>
              <a:t>Balkan Art Fashion Event</a:t>
            </a:r>
            <a:r>
              <a:rPr lang="en-US" sz="2000" dirty="0">
                <a:solidFill>
                  <a:srgbClr val="000099"/>
                </a:solidFill>
                <a:latin typeface="+mj-lt"/>
                <a:ea typeface="+mj-ea"/>
                <a:cs typeface="+mj-cs"/>
              </a:rPr>
              <a:t>) fashion shows</a:t>
            </a:r>
            <a:r>
              <a:rPr lang="en-US" sz="2000" dirty="0" smtClean="0">
                <a:solidFill>
                  <a:srgbClr val="000099"/>
                </a:solidFill>
                <a:latin typeface="+mj-lt"/>
                <a:ea typeface="+mj-ea"/>
                <a:cs typeface="+mj-cs"/>
              </a:rPr>
              <a:t>.</a:t>
            </a:r>
            <a:endParaRPr lang="en-US" sz="2000" dirty="0">
              <a:solidFill>
                <a:srgbClr val="000099"/>
              </a:solidFill>
              <a:latin typeface="+mj-lt"/>
              <a:ea typeface="+mj-ea"/>
              <a:cs typeface="+mj-cs"/>
            </a:endParaRPr>
          </a:p>
          <a:p>
            <a:pPr marL="0" indent="0">
              <a:buNone/>
            </a:pPr>
            <a:endParaRPr lang="en-US" sz="2400" dirty="0">
              <a:solidFill>
                <a:srgbClr val="0070BC"/>
              </a:solidFill>
            </a:endParaRPr>
          </a:p>
        </p:txBody>
      </p:sp>
      <p:sp>
        <p:nvSpPr>
          <p:cNvPr id="6" name="Title 1">
            <a:extLst>
              <a:ext uri="{FF2B5EF4-FFF2-40B4-BE49-F238E27FC236}">
                <a16:creationId xmlns:a16="http://schemas.microsoft.com/office/drawing/2014/main" xmlns="" id="{516EFFEB-4987-0D72-52E7-FB3F6596B744}"/>
              </a:ext>
            </a:extLst>
          </p:cNvPr>
          <p:cNvSpPr txBox="1">
            <a:spLocks/>
          </p:cNvSpPr>
          <p:nvPr/>
        </p:nvSpPr>
        <p:spPr bwMode="auto">
          <a:xfrm>
            <a:off x="67103" y="1087857"/>
            <a:ext cx="9076897" cy="8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600" b="1" kern="0" dirty="0">
                <a:solidFill>
                  <a:schemeClr val="accent6">
                    <a:lumMod val="75000"/>
                  </a:schemeClr>
                </a:solidFill>
              </a:rPr>
              <a:t>International Cooperation</a:t>
            </a:r>
            <a:endParaRPr lang="hr-HR" sz="2800" kern="0" dirty="0">
              <a:solidFill>
                <a:schemeClr val="accent6">
                  <a:lumMod val="75000"/>
                </a:schemeClr>
              </a:solidFill>
            </a:endParaRPr>
          </a:p>
        </p:txBody>
      </p:sp>
    </p:spTree>
    <p:extLst>
      <p:ext uri="{BB962C8B-B14F-4D97-AF65-F5344CB8AC3E}">
        <p14:creationId xmlns:p14="http://schemas.microsoft.com/office/powerpoint/2010/main" val="2742550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14</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xmlns="" id="{64714664-23B7-4FB4-EC20-C6370D9A419C}"/>
              </a:ext>
            </a:extLst>
          </p:cNvPr>
          <p:cNvSpPr>
            <a:spLocks noGrp="1"/>
          </p:cNvSpPr>
          <p:nvPr>
            <p:ph idx="1"/>
          </p:nvPr>
        </p:nvSpPr>
        <p:spPr>
          <a:xfrm>
            <a:off x="212069" y="1945341"/>
            <a:ext cx="7874408" cy="2895600"/>
          </a:xfrm>
        </p:spPr>
        <p:txBody>
          <a:bodyPr/>
          <a:lstStyle/>
          <a:p>
            <a:pPr algn="just"/>
            <a:r>
              <a:rPr lang="en-US" sz="2000" dirty="0">
                <a:solidFill>
                  <a:srgbClr val="000099"/>
                </a:solidFill>
                <a:latin typeface="+mj-lt"/>
                <a:ea typeface="+mj-ea"/>
                <a:cs typeface="+mj-cs"/>
              </a:rPr>
              <a:t>Assistant Sonja </a:t>
            </a:r>
            <a:r>
              <a:rPr lang="en-US" sz="2000" dirty="0" err="1">
                <a:solidFill>
                  <a:srgbClr val="000099"/>
                </a:solidFill>
                <a:latin typeface="+mj-lt"/>
                <a:ea typeface="+mj-ea"/>
                <a:cs typeface="+mj-cs"/>
              </a:rPr>
              <a:t>Jocić</a:t>
            </a:r>
            <a:r>
              <a:rPr lang="en-US" sz="2000" dirty="0">
                <a:solidFill>
                  <a:srgbClr val="000099"/>
                </a:solidFill>
                <a:latin typeface="+mj-lt"/>
                <a:ea typeface="+mj-ea"/>
                <a:cs typeface="+mj-cs"/>
              </a:rPr>
              <a:t>, as a representative of the Republic of Serbia, opened the </a:t>
            </a:r>
            <a:r>
              <a:rPr lang="en-US" sz="2000" b="1" dirty="0">
                <a:solidFill>
                  <a:srgbClr val="000099"/>
                </a:solidFill>
                <a:latin typeface="+mj-lt"/>
                <a:ea typeface="+mj-ea"/>
                <a:cs typeface="+mj-cs"/>
              </a:rPr>
              <a:t>She Inspires </a:t>
            </a:r>
            <a:r>
              <a:rPr lang="en-US" sz="2000" dirty="0">
                <a:solidFill>
                  <a:srgbClr val="000099"/>
                </a:solidFill>
                <a:latin typeface="+mj-lt"/>
                <a:ea typeface="+mj-ea"/>
                <a:cs typeface="+mj-cs"/>
              </a:rPr>
              <a:t>fashion show with her models, held as part of the general assembly of the World Intellectual Property Organization in Geneva</a:t>
            </a:r>
            <a:r>
              <a:rPr lang="en-US" sz="2000" dirty="0" smtClean="0">
                <a:solidFill>
                  <a:srgbClr val="000099"/>
                </a:solidFill>
                <a:latin typeface="+mj-lt"/>
                <a:ea typeface="+mj-ea"/>
                <a:cs typeface="+mj-cs"/>
              </a:rPr>
              <a:t>.</a:t>
            </a:r>
          </a:p>
          <a:p>
            <a:pPr marL="0" indent="0">
              <a:buNone/>
            </a:pPr>
            <a:endParaRPr lang="en-US" sz="2400" dirty="0">
              <a:solidFill>
                <a:srgbClr val="0070BC"/>
              </a:solidFill>
            </a:endParaRPr>
          </a:p>
        </p:txBody>
      </p:sp>
      <p:sp>
        <p:nvSpPr>
          <p:cNvPr id="6" name="Title 1">
            <a:extLst>
              <a:ext uri="{FF2B5EF4-FFF2-40B4-BE49-F238E27FC236}">
                <a16:creationId xmlns:a16="http://schemas.microsoft.com/office/drawing/2014/main" xmlns="" id="{516EFFEB-4987-0D72-52E7-FB3F6596B744}"/>
              </a:ext>
            </a:extLst>
          </p:cNvPr>
          <p:cNvSpPr txBox="1">
            <a:spLocks/>
          </p:cNvSpPr>
          <p:nvPr/>
        </p:nvSpPr>
        <p:spPr bwMode="auto">
          <a:xfrm>
            <a:off x="67103" y="1087857"/>
            <a:ext cx="9076897" cy="8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600" b="1" kern="0" dirty="0">
                <a:solidFill>
                  <a:schemeClr val="accent6">
                    <a:lumMod val="75000"/>
                  </a:schemeClr>
                </a:solidFill>
              </a:rPr>
              <a:t>International Cooperation</a:t>
            </a:r>
            <a:endParaRPr lang="hr-HR" sz="2800" kern="0" dirty="0">
              <a:solidFill>
                <a:schemeClr val="accent6">
                  <a:lumMod val="75000"/>
                </a:schemeClr>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9411" y="3188115"/>
            <a:ext cx="4065177" cy="2705601"/>
          </a:xfrm>
          <a:prstGeom prst="rect">
            <a:avLst/>
          </a:prstGeom>
        </p:spPr>
      </p:pic>
    </p:spTree>
    <p:extLst>
      <p:ext uri="{BB962C8B-B14F-4D97-AF65-F5344CB8AC3E}">
        <p14:creationId xmlns:p14="http://schemas.microsoft.com/office/powerpoint/2010/main" val="770417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15</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xmlns="" id="{64714664-23B7-4FB4-EC20-C6370D9A419C}"/>
              </a:ext>
            </a:extLst>
          </p:cNvPr>
          <p:cNvSpPr>
            <a:spLocks noGrp="1"/>
          </p:cNvSpPr>
          <p:nvPr>
            <p:ph idx="1"/>
          </p:nvPr>
        </p:nvSpPr>
        <p:spPr>
          <a:xfrm>
            <a:off x="212069" y="1945341"/>
            <a:ext cx="7874408" cy="2895600"/>
          </a:xfrm>
        </p:spPr>
        <p:txBody>
          <a:bodyPr/>
          <a:lstStyle/>
          <a:p>
            <a:pPr algn="just"/>
            <a:r>
              <a:rPr lang="en-US" sz="2000" dirty="0">
                <a:solidFill>
                  <a:srgbClr val="000099"/>
                </a:solidFill>
                <a:latin typeface="+mj-lt"/>
                <a:ea typeface="+mj-ea"/>
                <a:cs typeface="+mj-cs"/>
              </a:rPr>
              <a:t>Solemn inauguration of the cooperation between the Republic of Serbia and the Chinese Association for the Cooperation of Industry and Education, as well as the </a:t>
            </a:r>
            <a:r>
              <a:rPr lang="en-US" sz="2000" b="1" dirty="0">
                <a:solidFill>
                  <a:srgbClr val="000099"/>
                </a:solidFill>
                <a:latin typeface="+mj-lt"/>
                <a:ea typeface="+mj-ea"/>
                <a:cs typeface="+mj-cs"/>
              </a:rPr>
              <a:t>Hong Bang </a:t>
            </a:r>
            <a:r>
              <a:rPr lang="en-US" sz="2000" dirty="0">
                <a:solidFill>
                  <a:srgbClr val="000099"/>
                </a:solidFill>
                <a:latin typeface="+mj-lt"/>
                <a:ea typeface="+mj-ea"/>
                <a:cs typeface="+mj-cs"/>
              </a:rPr>
              <a:t>workshop for making traditional Chinese costumes.</a:t>
            </a:r>
            <a:endParaRPr lang="en-US" sz="2400" dirty="0">
              <a:solidFill>
                <a:srgbClr val="0070BC"/>
              </a:solidFill>
            </a:endParaRPr>
          </a:p>
        </p:txBody>
      </p:sp>
      <p:sp>
        <p:nvSpPr>
          <p:cNvPr id="6" name="Title 1">
            <a:extLst>
              <a:ext uri="{FF2B5EF4-FFF2-40B4-BE49-F238E27FC236}">
                <a16:creationId xmlns:a16="http://schemas.microsoft.com/office/drawing/2014/main" xmlns="" id="{516EFFEB-4987-0D72-52E7-FB3F6596B744}"/>
              </a:ext>
            </a:extLst>
          </p:cNvPr>
          <p:cNvSpPr txBox="1">
            <a:spLocks/>
          </p:cNvSpPr>
          <p:nvPr/>
        </p:nvSpPr>
        <p:spPr bwMode="auto">
          <a:xfrm>
            <a:off x="67103" y="1087857"/>
            <a:ext cx="9076897" cy="8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600" b="1" kern="0" dirty="0">
                <a:solidFill>
                  <a:schemeClr val="accent6">
                    <a:lumMod val="75000"/>
                  </a:schemeClr>
                </a:solidFill>
              </a:rPr>
              <a:t>International Cooperation</a:t>
            </a:r>
            <a:endParaRPr lang="hr-HR" sz="2800" kern="0" dirty="0">
              <a:solidFill>
                <a:schemeClr val="accent6">
                  <a:lumMod val="75000"/>
                </a:schemeClr>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4185" y="3267240"/>
            <a:ext cx="3035629" cy="2472606"/>
          </a:xfrm>
          <a:prstGeom prst="rect">
            <a:avLst/>
          </a:prstGeom>
        </p:spPr>
      </p:pic>
    </p:spTree>
    <p:extLst>
      <p:ext uri="{BB962C8B-B14F-4D97-AF65-F5344CB8AC3E}">
        <p14:creationId xmlns:p14="http://schemas.microsoft.com/office/powerpoint/2010/main" val="3780561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16</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xmlns="" id="{C68E905E-EA6D-411C-6058-58A0DBBE289E}"/>
              </a:ext>
            </a:extLst>
          </p:cNvPr>
          <p:cNvSpPr>
            <a:spLocks noGrp="1"/>
          </p:cNvSpPr>
          <p:nvPr>
            <p:ph type="title"/>
          </p:nvPr>
        </p:nvSpPr>
        <p:spPr>
          <a:xfrm>
            <a:off x="67103" y="5331010"/>
            <a:ext cx="2229770" cy="695017"/>
          </a:xfrm>
        </p:spPr>
        <p:txBody>
          <a:bodyPr/>
          <a:lstStyle/>
          <a:p>
            <a:r>
              <a:rPr lang="sr-Cyrl-RS" sz="2800" dirty="0">
                <a:solidFill>
                  <a:schemeClr val="accent6">
                    <a:lumMod val="75000"/>
                  </a:schemeClr>
                </a:solidFill>
              </a:rPr>
              <a:t/>
            </a:r>
            <a:br>
              <a:rPr lang="sr-Cyrl-RS" sz="2800" dirty="0">
                <a:solidFill>
                  <a:schemeClr val="accent6">
                    <a:lumMod val="75000"/>
                  </a:schemeClr>
                </a:solidFill>
              </a:rPr>
            </a:br>
            <a:r>
              <a:rPr lang="sr-Latn-RS" sz="2800" b="1" dirty="0">
                <a:solidFill>
                  <a:schemeClr val="accent6">
                    <a:lumMod val="75000"/>
                  </a:schemeClr>
                </a:solidFill>
              </a:rPr>
              <a:t/>
            </a:r>
            <a:br>
              <a:rPr lang="sr-Latn-RS" sz="2800" b="1" dirty="0">
                <a:solidFill>
                  <a:schemeClr val="accent6">
                    <a:lumMod val="75000"/>
                  </a:schemeClr>
                </a:solidFill>
              </a:rPr>
            </a:br>
            <a:endParaRPr lang="hr-HR" sz="2800" b="1" dirty="0">
              <a:solidFill>
                <a:schemeClr val="accent6">
                  <a:lumMod val="75000"/>
                </a:schemeClr>
              </a:solidFill>
            </a:endParaRPr>
          </a:p>
        </p:txBody>
      </p:sp>
      <p:sp>
        <p:nvSpPr>
          <p:cNvPr id="2" name="Title 1">
            <a:extLst>
              <a:ext uri="{FF2B5EF4-FFF2-40B4-BE49-F238E27FC236}">
                <a16:creationId xmlns:a16="http://schemas.microsoft.com/office/drawing/2014/main" xmlns="" id="{0E3B3782-F515-3733-5868-18532990AC1E}"/>
              </a:ext>
            </a:extLst>
          </p:cNvPr>
          <p:cNvSpPr txBox="1">
            <a:spLocks/>
          </p:cNvSpPr>
          <p:nvPr/>
        </p:nvSpPr>
        <p:spPr bwMode="auto">
          <a:xfrm>
            <a:off x="67103" y="930018"/>
            <a:ext cx="8686604" cy="14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b="1" kern="0" dirty="0">
                <a:solidFill>
                  <a:schemeClr val="accent6">
                    <a:lumMod val="75000"/>
                  </a:schemeClr>
                </a:solidFill>
              </a:rPr>
              <a:t>Welcome </a:t>
            </a:r>
            <a:r>
              <a:rPr lang="en-US" b="1" kern="0" dirty="0" smtClean="0">
                <a:solidFill>
                  <a:schemeClr val="accent6">
                    <a:lumMod val="75000"/>
                  </a:schemeClr>
                </a:solidFill>
              </a:rPr>
              <a:t>to VT</a:t>
            </a:r>
            <a:r>
              <a:rPr lang="sr-Latn-RS" b="1" kern="0" dirty="0" smtClean="0">
                <a:solidFill>
                  <a:schemeClr val="accent6">
                    <a:lumMod val="75000"/>
                  </a:schemeClr>
                </a:solidFill>
              </a:rPr>
              <a:t>Š</a:t>
            </a:r>
            <a:r>
              <a:rPr lang="en-US" b="1" kern="0" dirty="0" smtClean="0">
                <a:solidFill>
                  <a:schemeClr val="accent6">
                    <a:lumMod val="75000"/>
                  </a:schemeClr>
                </a:solidFill>
              </a:rPr>
              <a:t>DTM</a:t>
            </a:r>
            <a:endParaRPr lang="hr-HR" kern="0" dirty="0">
              <a:solidFill>
                <a:schemeClr val="tx1"/>
              </a:solidFill>
            </a:endParaRP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117" y="2162583"/>
            <a:ext cx="8920426" cy="3369939"/>
          </a:xfrm>
          <a:prstGeom prst="rect">
            <a:avLst/>
          </a:prstGeom>
        </p:spPr>
      </p:pic>
    </p:spTree>
    <p:extLst>
      <p:ext uri="{BB962C8B-B14F-4D97-AF65-F5344CB8AC3E}">
        <p14:creationId xmlns:p14="http://schemas.microsoft.com/office/powerpoint/2010/main" val="4238260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2</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6" name="Content Placeholder 6">
            <a:extLst>
              <a:ext uri="{FF2B5EF4-FFF2-40B4-BE49-F238E27FC236}">
                <a16:creationId xmlns:a16="http://schemas.microsoft.com/office/drawing/2014/main" xmlns="" id="{4EF747FE-7929-D7BE-7E01-3BA7FF3E6323}"/>
              </a:ext>
            </a:extLst>
          </p:cNvPr>
          <p:cNvSpPr txBox="1">
            <a:spLocks/>
          </p:cNvSpPr>
          <p:nvPr/>
        </p:nvSpPr>
        <p:spPr bwMode="auto">
          <a:xfrm>
            <a:off x="191588" y="1949457"/>
            <a:ext cx="8830669" cy="408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sr-Cyrl-CS" sz="2400" b="1" dirty="0" smtClean="0">
                <a:solidFill>
                  <a:schemeClr val="accent6">
                    <a:lumMod val="75000"/>
                  </a:schemeClr>
                </a:solidFill>
                <a:ea typeface="+mj-ea"/>
                <a:cs typeface="+mj-cs"/>
              </a:rPr>
              <a:t>19</a:t>
            </a:r>
            <a:r>
              <a:rPr lang="en-US" sz="2400" b="1" dirty="0" smtClean="0">
                <a:solidFill>
                  <a:schemeClr val="accent6">
                    <a:lumMod val="75000"/>
                  </a:schemeClr>
                </a:solidFill>
                <a:ea typeface="+mj-ea"/>
                <a:cs typeface="+mj-cs"/>
              </a:rPr>
              <a:t>58</a:t>
            </a:r>
            <a:r>
              <a:rPr lang="en-GB" sz="2400" dirty="0" smtClean="0">
                <a:solidFill>
                  <a:schemeClr val="accent6">
                    <a:lumMod val="75000"/>
                  </a:schemeClr>
                </a:solidFill>
                <a:ea typeface="+mj-ea"/>
                <a:cs typeface="+mj-cs"/>
              </a:rPr>
              <a:t> </a:t>
            </a:r>
            <a:r>
              <a:rPr lang="en-GB" sz="2400" dirty="0">
                <a:solidFill>
                  <a:schemeClr val="accent6">
                    <a:lumMod val="75000"/>
                  </a:schemeClr>
                </a:solidFill>
                <a:ea typeface="+mj-ea"/>
                <a:cs typeface="+mj-cs"/>
              </a:rPr>
              <a:t>– Higher Technical Textile </a:t>
            </a:r>
            <a:r>
              <a:rPr lang="en-GB" sz="2400" dirty="0" smtClean="0">
                <a:solidFill>
                  <a:schemeClr val="accent6">
                    <a:lumMod val="75000"/>
                  </a:schemeClr>
                </a:solidFill>
                <a:ea typeface="+mj-ea"/>
                <a:cs typeface="+mj-cs"/>
              </a:rPr>
              <a:t>School;</a:t>
            </a:r>
            <a:endParaRPr lang="sr-Cyrl-CS" sz="2400" dirty="0">
              <a:solidFill>
                <a:schemeClr val="accent6">
                  <a:lumMod val="75000"/>
                </a:schemeClr>
              </a:solidFill>
              <a:ea typeface="+mj-ea"/>
              <a:cs typeface="+mj-cs"/>
            </a:endParaRPr>
          </a:p>
          <a:p>
            <a:pPr>
              <a:lnSpc>
                <a:spcPct val="150000"/>
              </a:lnSpc>
            </a:pPr>
            <a:r>
              <a:rPr lang="en-US" sz="2400" b="1" dirty="0">
                <a:solidFill>
                  <a:srgbClr val="000099"/>
                </a:solidFill>
              </a:rPr>
              <a:t>1960/61</a:t>
            </a:r>
            <a:r>
              <a:rPr lang="en-GB" sz="2400" dirty="0" smtClean="0">
                <a:solidFill>
                  <a:schemeClr val="accent6">
                    <a:lumMod val="75000"/>
                  </a:schemeClr>
                </a:solidFill>
                <a:ea typeface="+mj-ea"/>
                <a:cs typeface="+mj-cs"/>
              </a:rPr>
              <a:t> </a:t>
            </a:r>
            <a:r>
              <a:rPr lang="en-GB" sz="2400" dirty="0">
                <a:solidFill>
                  <a:schemeClr val="accent6">
                    <a:lumMod val="75000"/>
                  </a:schemeClr>
                </a:solidFill>
                <a:ea typeface="+mj-ea"/>
                <a:cs typeface="+mj-cs"/>
              </a:rPr>
              <a:t>– </a:t>
            </a:r>
            <a:r>
              <a:rPr lang="en-GB" sz="2400" dirty="0" smtClean="0">
                <a:solidFill>
                  <a:schemeClr val="accent6">
                    <a:lumMod val="75000"/>
                  </a:schemeClr>
                </a:solidFill>
                <a:ea typeface="+mj-ea"/>
                <a:cs typeface="+mj-cs"/>
              </a:rPr>
              <a:t>Mechanical-textile, </a:t>
            </a:r>
            <a:r>
              <a:rPr lang="en-US" sz="2400" dirty="0">
                <a:solidFill>
                  <a:srgbClr val="000099"/>
                </a:solidFill>
              </a:rPr>
              <a:t>Chemical and textile </a:t>
            </a:r>
            <a:r>
              <a:rPr lang="en-US" sz="2400" dirty="0" smtClean="0">
                <a:solidFill>
                  <a:srgbClr val="000099"/>
                </a:solidFill>
              </a:rPr>
              <a:t>industry;</a:t>
            </a:r>
          </a:p>
          <a:p>
            <a:pPr>
              <a:lnSpc>
                <a:spcPct val="150000"/>
              </a:lnSpc>
            </a:pPr>
            <a:r>
              <a:rPr lang="sr-Cyrl-CS" sz="2400" b="1" dirty="0" smtClean="0">
                <a:solidFill>
                  <a:srgbClr val="000099"/>
                </a:solidFill>
              </a:rPr>
              <a:t>1974</a:t>
            </a:r>
            <a:r>
              <a:rPr lang="en-US" sz="2400" b="1" dirty="0">
                <a:solidFill>
                  <a:srgbClr val="000099"/>
                </a:solidFill>
              </a:rPr>
              <a:t> </a:t>
            </a:r>
            <a:r>
              <a:rPr lang="en-GB" sz="2400" dirty="0">
                <a:solidFill>
                  <a:schemeClr val="accent6">
                    <a:lumMod val="75000"/>
                  </a:schemeClr>
                </a:solidFill>
              </a:rPr>
              <a:t>– Ready-made knitwear </a:t>
            </a:r>
            <a:r>
              <a:rPr lang="en-GB" sz="2400" dirty="0" smtClean="0">
                <a:solidFill>
                  <a:schemeClr val="accent6">
                    <a:lumMod val="75000"/>
                  </a:schemeClr>
                </a:solidFill>
              </a:rPr>
              <a:t>course;</a:t>
            </a:r>
          </a:p>
          <a:p>
            <a:pPr>
              <a:lnSpc>
                <a:spcPct val="150000"/>
              </a:lnSpc>
            </a:pPr>
            <a:r>
              <a:rPr lang="en-US" sz="2400" dirty="0" smtClean="0">
                <a:solidFill>
                  <a:srgbClr val="000099"/>
                </a:solidFill>
              </a:rPr>
              <a:t>The direction:</a:t>
            </a:r>
          </a:p>
          <a:p>
            <a:pPr lvl="1">
              <a:lnSpc>
                <a:spcPct val="150000"/>
              </a:lnSpc>
            </a:pPr>
            <a:r>
              <a:rPr lang="en-US" sz="2000" b="1" dirty="0" smtClean="0">
                <a:solidFill>
                  <a:srgbClr val="000099"/>
                </a:solidFill>
              </a:rPr>
              <a:t>1993/94 </a:t>
            </a:r>
            <a:r>
              <a:rPr lang="en-GB" sz="2000" dirty="0" smtClean="0">
                <a:solidFill>
                  <a:schemeClr val="accent6">
                    <a:lumMod val="75000"/>
                  </a:schemeClr>
                </a:solidFill>
              </a:rPr>
              <a:t>– </a:t>
            </a:r>
            <a:r>
              <a:rPr lang="en-US" sz="2000" dirty="0">
                <a:solidFill>
                  <a:schemeClr val="accent6">
                    <a:lumMod val="75000"/>
                  </a:schemeClr>
                </a:solidFill>
              </a:rPr>
              <a:t>Design for textiles and </a:t>
            </a:r>
            <a:r>
              <a:rPr lang="en-US" sz="2000" dirty="0" smtClean="0">
                <a:solidFill>
                  <a:schemeClr val="accent6">
                    <a:lumMod val="75000"/>
                  </a:schemeClr>
                </a:solidFill>
              </a:rPr>
              <a:t>clothing</a:t>
            </a:r>
          </a:p>
          <a:p>
            <a:pPr lvl="1">
              <a:lnSpc>
                <a:spcPct val="150000"/>
              </a:lnSpc>
            </a:pPr>
            <a:r>
              <a:rPr lang="en-US" sz="2000" b="1" dirty="0" smtClean="0">
                <a:solidFill>
                  <a:srgbClr val="000099"/>
                </a:solidFill>
              </a:rPr>
              <a:t>1994/95 </a:t>
            </a:r>
            <a:r>
              <a:rPr lang="en-GB" sz="2000" dirty="0" smtClean="0">
                <a:solidFill>
                  <a:srgbClr val="000099"/>
                </a:solidFill>
              </a:rPr>
              <a:t>–</a:t>
            </a:r>
            <a:r>
              <a:rPr lang="en-GB" sz="2000" dirty="0" smtClean="0">
                <a:solidFill>
                  <a:schemeClr val="accent6">
                    <a:lumMod val="75000"/>
                  </a:schemeClr>
                </a:solidFill>
              </a:rPr>
              <a:t> </a:t>
            </a:r>
            <a:r>
              <a:rPr lang="en-US" sz="2000" dirty="0" smtClean="0">
                <a:solidFill>
                  <a:schemeClr val="accent6">
                    <a:lumMod val="75000"/>
                  </a:schemeClr>
                </a:solidFill>
              </a:rPr>
              <a:t>Management </a:t>
            </a:r>
            <a:r>
              <a:rPr lang="en-US" sz="2000" dirty="0">
                <a:solidFill>
                  <a:schemeClr val="accent6">
                    <a:lumMod val="75000"/>
                  </a:schemeClr>
                </a:solidFill>
              </a:rPr>
              <a:t>and quality management in the textile </a:t>
            </a:r>
            <a:r>
              <a:rPr lang="en-US" sz="2000" dirty="0" smtClean="0">
                <a:solidFill>
                  <a:schemeClr val="accent6">
                    <a:lumMod val="75000"/>
                  </a:schemeClr>
                </a:solidFill>
              </a:rPr>
              <a:t>industry</a:t>
            </a:r>
          </a:p>
          <a:p>
            <a:pPr lvl="1">
              <a:lnSpc>
                <a:spcPct val="150000"/>
              </a:lnSpc>
            </a:pPr>
            <a:r>
              <a:rPr lang="en-US" sz="2000" b="1" dirty="0" smtClean="0">
                <a:solidFill>
                  <a:srgbClr val="000099"/>
                </a:solidFill>
              </a:rPr>
              <a:t>1998/99 </a:t>
            </a:r>
            <a:r>
              <a:rPr lang="en-GB" sz="2000" dirty="0" smtClean="0">
                <a:solidFill>
                  <a:srgbClr val="000099"/>
                </a:solidFill>
              </a:rPr>
              <a:t>– </a:t>
            </a:r>
            <a:r>
              <a:rPr lang="sr-Cyrl-CS" sz="2000" b="1" dirty="0"/>
              <a:t> </a:t>
            </a:r>
            <a:r>
              <a:rPr lang="en-US" sz="2000" dirty="0">
                <a:solidFill>
                  <a:srgbClr val="000099"/>
                </a:solidFill>
              </a:rPr>
              <a:t>Modeling and construction department</a:t>
            </a:r>
            <a:endParaRPr lang="en-US" sz="2000" dirty="0" smtClean="0">
              <a:solidFill>
                <a:srgbClr val="000099"/>
              </a:solidFill>
            </a:endParaRPr>
          </a:p>
        </p:txBody>
      </p:sp>
      <p:sp>
        <p:nvSpPr>
          <p:cNvPr id="9" name="Title 1">
            <a:extLst>
              <a:ext uri="{FF2B5EF4-FFF2-40B4-BE49-F238E27FC236}">
                <a16:creationId xmlns:a16="http://schemas.microsoft.com/office/drawing/2014/main" xmlns="" id="{D1CA369D-1048-976A-D565-0D52537C3B36}"/>
              </a:ext>
            </a:extLst>
          </p:cNvPr>
          <p:cNvSpPr>
            <a:spLocks noGrp="1"/>
          </p:cNvSpPr>
          <p:nvPr>
            <p:ph type="title"/>
          </p:nvPr>
        </p:nvSpPr>
        <p:spPr>
          <a:xfrm>
            <a:off x="67103" y="1087857"/>
            <a:ext cx="9076897" cy="857484"/>
          </a:xfrm>
        </p:spPr>
        <p:txBody>
          <a:bodyPr/>
          <a:lstStyle/>
          <a:p>
            <a:r>
              <a:rPr lang="en-GB" sz="2600" b="1" dirty="0" smtClean="0">
                <a:solidFill>
                  <a:schemeClr val="accent6">
                    <a:lumMod val="75000"/>
                  </a:schemeClr>
                </a:solidFill>
              </a:rPr>
              <a:t>VT</a:t>
            </a:r>
            <a:r>
              <a:rPr lang="sr-Latn-RS" sz="2600" b="1" dirty="0" smtClean="0">
                <a:solidFill>
                  <a:schemeClr val="accent6">
                    <a:lumMod val="75000"/>
                  </a:schemeClr>
                </a:solidFill>
              </a:rPr>
              <a:t>Š</a:t>
            </a:r>
            <a:r>
              <a:rPr lang="en-US" sz="2600" b="1" dirty="0" smtClean="0">
                <a:solidFill>
                  <a:schemeClr val="accent6">
                    <a:lumMod val="75000"/>
                  </a:schemeClr>
                </a:solidFill>
              </a:rPr>
              <a:t>DTM</a:t>
            </a:r>
            <a:r>
              <a:rPr lang="en-GB" sz="2600" b="1" dirty="0" smtClean="0">
                <a:solidFill>
                  <a:schemeClr val="accent6">
                    <a:lumMod val="75000"/>
                  </a:schemeClr>
                </a:solidFill>
              </a:rPr>
              <a:t> </a:t>
            </a:r>
            <a:r>
              <a:rPr lang="en-GB" sz="2600" b="1" dirty="0">
                <a:solidFill>
                  <a:schemeClr val="accent6">
                    <a:lumMod val="75000"/>
                  </a:schemeClr>
                </a:solidFill>
              </a:rPr>
              <a:t>History</a:t>
            </a:r>
            <a:endParaRPr lang="hr-HR" sz="2800" dirty="0">
              <a:solidFill>
                <a:schemeClr val="accent6">
                  <a:lumMod val="75000"/>
                </a:schemeClr>
              </a:solidFill>
            </a:endParaRP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1835149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3</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6" name="Content Placeholder 6">
            <a:extLst>
              <a:ext uri="{FF2B5EF4-FFF2-40B4-BE49-F238E27FC236}">
                <a16:creationId xmlns:a16="http://schemas.microsoft.com/office/drawing/2014/main" xmlns="" id="{4EF747FE-7929-D7BE-7E01-3BA7FF3E6323}"/>
              </a:ext>
            </a:extLst>
          </p:cNvPr>
          <p:cNvSpPr txBox="1">
            <a:spLocks/>
          </p:cNvSpPr>
          <p:nvPr/>
        </p:nvSpPr>
        <p:spPr bwMode="auto">
          <a:xfrm>
            <a:off x="191588" y="1949457"/>
            <a:ext cx="8830669" cy="408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sr-Cyrl-CS" sz="2400" b="1" dirty="0">
                <a:solidFill>
                  <a:schemeClr val="accent6">
                    <a:lumMod val="75000"/>
                  </a:schemeClr>
                </a:solidFill>
              </a:rPr>
              <a:t>2007</a:t>
            </a:r>
            <a:r>
              <a:rPr lang="en-US" sz="2400" dirty="0">
                <a:solidFill>
                  <a:srgbClr val="000099"/>
                </a:solidFill>
              </a:rPr>
              <a:t> – </a:t>
            </a:r>
            <a:r>
              <a:rPr lang="en-GB" sz="2400" dirty="0">
                <a:solidFill>
                  <a:schemeClr val="accent6">
                    <a:lumMod val="75000"/>
                  </a:schemeClr>
                </a:solidFill>
              </a:rPr>
              <a:t>1</a:t>
            </a:r>
            <a:r>
              <a:rPr lang="en-GB" sz="2400" baseline="30000" dirty="0">
                <a:solidFill>
                  <a:schemeClr val="accent6">
                    <a:lumMod val="75000"/>
                  </a:schemeClr>
                </a:solidFill>
              </a:rPr>
              <a:t>st</a:t>
            </a:r>
            <a:r>
              <a:rPr lang="en-GB" sz="2400" dirty="0">
                <a:solidFill>
                  <a:schemeClr val="accent6">
                    <a:lumMod val="75000"/>
                  </a:schemeClr>
                </a:solidFill>
              </a:rPr>
              <a:t> Accreditation by the new Law on Higher Education</a:t>
            </a:r>
          </a:p>
          <a:p>
            <a:pPr lvl="1"/>
            <a:r>
              <a:rPr lang="en-US" sz="2000" dirty="0" smtClean="0">
                <a:solidFill>
                  <a:srgbClr val="000099"/>
                </a:solidFill>
              </a:rPr>
              <a:t>Textile </a:t>
            </a:r>
            <a:r>
              <a:rPr lang="en-US" sz="2000" dirty="0">
                <a:solidFill>
                  <a:srgbClr val="000099"/>
                </a:solidFill>
              </a:rPr>
              <a:t>and Apparel Design;</a:t>
            </a:r>
          </a:p>
          <a:p>
            <a:pPr lvl="1"/>
            <a:r>
              <a:rPr lang="en-US" sz="2000" dirty="0" smtClean="0">
                <a:solidFill>
                  <a:srgbClr val="000099"/>
                </a:solidFill>
              </a:rPr>
              <a:t>Textile </a:t>
            </a:r>
            <a:r>
              <a:rPr lang="en-US" sz="2000" dirty="0">
                <a:solidFill>
                  <a:srgbClr val="000099"/>
                </a:solidFill>
              </a:rPr>
              <a:t>Engineering;</a:t>
            </a:r>
          </a:p>
          <a:p>
            <a:pPr lvl="1"/>
            <a:r>
              <a:rPr lang="en-US" sz="2000" dirty="0" smtClean="0">
                <a:solidFill>
                  <a:schemeClr val="accent6">
                    <a:lumMod val="75000"/>
                  </a:schemeClr>
                </a:solidFill>
                <a:ea typeface="+mj-ea"/>
                <a:cs typeface="+mj-cs"/>
              </a:rPr>
              <a:t>Clothing </a:t>
            </a:r>
            <a:r>
              <a:rPr lang="en-US" sz="2000" dirty="0">
                <a:solidFill>
                  <a:schemeClr val="accent6">
                    <a:lumMod val="75000"/>
                  </a:schemeClr>
                </a:solidFill>
                <a:ea typeface="+mj-ea"/>
                <a:cs typeface="+mj-cs"/>
              </a:rPr>
              <a:t>technology (with two modules, technological and modeling and construction</a:t>
            </a:r>
            <a:r>
              <a:rPr lang="en-US" sz="2000" dirty="0" smtClean="0">
                <a:solidFill>
                  <a:schemeClr val="accent6">
                    <a:lumMod val="75000"/>
                  </a:schemeClr>
                </a:solidFill>
                <a:ea typeface="+mj-ea"/>
                <a:cs typeface="+mj-cs"/>
              </a:rPr>
              <a:t>);</a:t>
            </a:r>
          </a:p>
          <a:p>
            <a:pPr lvl="1"/>
            <a:r>
              <a:rPr lang="en-US" sz="2000" dirty="0" smtClean="0">
                <a:solidFill>
                  <a:schemeClr val="accent6">
                    <a:lumMod val="75000"/>
                  </a:schemeClr>
                </a:solidFill>
                <a:ea typeface="+mj-ea"/>
                <a:cs typeface="+mj-cs"/>
              </a:rPr>
              <a:t>Management </a:t>
            </a:r>
            <a:r>
              <a:rPr lang="en-US" sz="2000" dirty="0">
                <a:solidFill>
                  <a:schemeClr val="accent6">
                    <a:lumMod val="75000"/>
                  </a:schemeClr>
                </a:solidFill>
                <a:ea typeface="+mj-ea"/>
                <a:cs typeface="+mj-cs"/>
              </a:rPr>
              <a:t>in the textile industry.</a:t>
            </a:r>
            <a:endParaRPr lang="en-US" sz="2000" dirty="0" smtClean="0">
              <a:solidFill>
                <a:schemeClr val="accent6">
                  <a:lumMod val="75000"/>
                </a:schemeClr>
              </a:solidFill>
              <a:ea typeface="+mj-ea"/>
              <a:cs typeface="+mj-cs"/>
            </a:endParaRPr>
          </a:p>
          <a:p>
            <a:r>
              <a:rPr lang="en-US" sz="2400" b="1" dirty="0" smtClean="0">
                <a:solidFill>
                  <a:schemeClr val="accent6">
                    <a:lumMod val="75000"/>
                  </a:schemeClr>
                </a:solidFill>
                <a:ea typeface="+mj-ea"/>
                <a:cs typeface="+mj-cs"/>
              </a:rPr>
              <a:t>2020</a:t>
            </a:r>
            <a:r>
              <a:rPr lang="en-US" sz="2400" dirty="0" smtClean="0">
                <a:solidFill>
                  <a:schemeClr val="accent6">
                    <a:lumMod val="75000"/>
                  </a:schemeClr>
                </a:solidFill>
                <a:ea typeface="+mj-ea"/>
                <a:cs typeface="+mj-cs"/>
              </a:rPr>
              <a:t> </a:t>
            </a:r>
            <a:r>
              <a:rPr lang="en-US" sz="2400" dirty="0">
                <a:solidFill>
                  <a:schemeClr val="accent6">
                    <a:lumMod val="75000"/>
                  </a:schemeClr>
                </a:solidFill>
                <a:ea typeface="+mj-ea"/>
                <a:cs typeface="+mj-cs"/>
              </a:rPr>
              <a:t>– The </a:t>
            </a:r>
            <a:r>
              <a:rPr lang="en-GB" sz="2400" dirty="0">
                <a:solidFill>
                  <a:schemeClr val="accent6">
                    <a:lumMod val="75000"/>
                  </a:schemeClr>
                </a:solidFill>
                <a:ea typeface="+mj-ea"/>
                <a:cs typeface="+mj-cs"/>
              </a:rPr>
              <a:t>Academy of Technical and Art Applied Studies Belgrade – Department </a:t>
            </a:r>
            <a:r>
              <a:rPr lang="en-GB" sz="2400" dirty="0" err="1">
                <a:solidFill>
                  <a:srgbClr val="000099"/>
                </a:solidFill>
              </a:rPr>
              <a:t>Textil</a:t>
            </a:r>
            <a:r>
              <a:rPr lang="en-GB" sz="2400" dirty="0">
                <a:solidFill>
                  <a:srgbClr val="000099"/>
                </a:solidFill>
              </a:rPr>
              <a:t> school for design, technology and </a:t>
            </a:r>
            <a:r>
              <a:rPr lang="en-GB" sz="2400" dirty="0" err="1">
                <a:solidFill>
                  <a:srgbClr val="000099"/>
                </a:solidFill>
              </a:rPr>
              <a:t>menagement</a:t>
            </a:r>
            <a:endParaRPr lang="en-US" sz="2400" dirty="0">
              <a:solidFill>
                <a:srgbClr val="000099"/>
              </a:solidFill>
            </a:endParaRPr>
          </a:p>
        </p:txBody>
      </p:sp>
      <p:sp>
        <p:nvSpPr>
          <p:cNvPr id="9" name="Title 1">
            <a:extLst>
              <a:ext uri="{FF2B5EF4-FFF2-40B4-BE49-F238E27FC236}">
                <a16:creationId xmlns:a16="http://schemas.microsoft.com/office/drawing/2014/main" xmlns="" id="{D1CA369D-1048-976A-D565-0D52537C3B36}"/>
              </a:ext>
            </a:extLst>
          </p:cNvPr>
          <p:cNvSpPr>
            <a:spLocks noGrp="1"/>
          </p:cNvSpPr>
          <p:nvPr>
            <p:ph type="title"/>
          </p:nvPr>
        </p:nvSpPr>
        <p:spPr>
          <a:xfrm>
            <a:off x="67103" y="1087857"/>
            <a:ext cx="9076897" cy="857484"/>
          </a:xfrm>
        </p:spPr>
        <p:txBody>
          <a:bodyPr/>
          <a:lstStyle/>
          <a:p>
            <a:r>
              <a:rPr lang="en-GB" sz="2600" b="1" dirty="0" smtClean="0">
                <a:solidFill>
                  <a:schemeClr val="accent6">
                    <a:lumMod val="75000"/>
                  </a:schemeClr>
                </a:solidFill>
              </a:rPr>
              <a:t>VT</a:t>
            </a:r>
            <a:r>
              <a:rPr lang="sr-Latn-RS" sz="2600" b="1" dirty="0" smtClean="0">
                <a:solidFill>
                  <a:schemeClr val="accent6">
                    <a:lumMod val="75000"/>
                  </a:schemeClr>
                </a:solidFill>
              </a:rPr>
              <a:t>Š</a:t>
            </a:r>
            <a:r>
              <a:rPr lang="en-US" sz="2600" b="1" dirty="0" smtClean="0">
                <a:solidFill>
                  <a:schemeClr val="accent6">
                    <a:lumMod val="75000"/>
                  </a:schemeClr>
                </a:solidFill>
              </a:rPr>
              <a:t>DTM</a:t>
            </a:r>
            <a:r>
              <a:rPr lang="en-GB" sz="2600" b="1" dirty="0" smtClean="0">
                <a:solidFill>
                  <a:schemeClr val="accent6">
                    <a:lumMod val="75000"/>
                  </a:schemeClr>
                </a:solidFill>
              </a:rPr>
              <a:t> </a:t>
            </a:r>
            <a:r>
              <a:rPr lang="en-GB" sz="2600" b="1" dirty="0">
                <a:solidFill>
                  <a:schemeClr val="accent6">
                    <a:lumMod val="75000"/>
                  </a:schemeClr>
                </a:solidFill>
              </a:rPr>
              <a:t>History</a:t>
            </a:r>
            <a:endParaRPr lang="hr-HR" sz="2800" dirty="0">
              <a:solidFill>
                <a:schemeClr val="accent6">
                  <a:lumMod val="75000"/>
                </a:schemeClr>
              </a:solidFill>
            </a:endParaRP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202116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4</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xmlns="" id="{C68E905E-EA6D-411C-6058-58A0DBBE289E}"/>
              </a:ext>
            </a:extLst>
          </p:cNvPr>
          <p:cNvSpPr>
            <a:spLocks noGrp="1"/>
          </p:cNvSpPr>
          <p:nvPr>
            <p:ph type="title"/>
          </p:nvPr>
        </p:nvSpPr>
        <p:spPr>
          <a:xfrm>
            <a:off x="67103" y="1087857"/>
            <a:ext cx="9076897" cy="857484"/>
          </a:xfrm>
        </p:spPr>
        <p:txBody>
          <a:bodyPr/>
          <a:lstStyle/>
          <a:p>
            <a:r>
              <a:rPr lang="en-GB" sz="2800" b="1" dirty="0">
                <a:solidFill>
                  <a:srgbClr val="000099"/>
                </a:solidFill>
              </a:rPr>
              <a:t>Department </a:t>
            </a:r>
            <a:r>
              <a:rPr lang="en-GB" sz="2800" b="1" dirty="0" err="1">
                <a:solidFill>
                  <a:srgbClr val="000099"/>
                </a:solidFill>
              </a:rPr>
              <a:t>Textil</a:t>
            </a:r>
            <a:r>
              <a:rPr lang="en-GB" sz="2800" b="1" dirty="0">
                <a:solidFill>
                  <a:srgbClr val="000099"/>
                </a:solidFill>
              </a:rPr>
              <a:t> School for Design, Technology and </a:t>
            </a:r>
            <a:r>
              <a:rPr lang="en-GB" sz="2800" b="1" dirty="0" err="1" smtClean="0">
                <a:solidFill>
                  <a:srgbClr val="000099"/>
                </a:solidFill>
              </a:rPr>
              <a:t>Menagement</a:t>
            </a:r>
            <a:endParaRPr lang="en-US" sz="2800" dirty="0">
              <a:solidFill>
                <a:srgbClr val="000099"/>
              </a:solidFill>
            </a:endParaRPr>
          </a:p>
        </p:txBody>
      </p:sp>
      <p:sp>
        <p:nvSpPr>
          <p:cNvPr id="2" name="Content Placeholder 8">
            <a:extLst>
              <a:ext uri="{FF2B5EF4-FFF2-40B4-BE49-F238E27FC236}">
                <a16:creationId xmlns:a16="http://schemas.microsoft.com/office/drawing/2014/main" xmlns="" id="{64714664-23B7-4FB4-EC20-C6370D9A419C}"/>
              </a:ext>
            </a:extLst>
          </p:cNvPr>
          <p:cNvSpPr>
            <a:spLocks noGrp="1"/>
          </p:cNvSpPr>
          <p:nvPr>
            <p:ph idx="1"/>
          </p:nvPr>
        </p:nvSpPr>
        <p:spPr>
          <a:xfrm>
            <a:off x="383177" y="3074682"/>
            <a:ext cx="8397533" cy="2910263"/>
          </a:xfrm>
        </p:spPr>
        <p:txBody>
          <a:bodyPr/>
          <a:lstStyle/>
          <a:p>
            <a:pPr marL="457200" indent="-457200">
              <a:spcBef>
                <a:spcPct val="0"/>
              </a:spcBef>
              <a:buFont typeface="+mj-lt"/>
              <a:buAutoNum type="arabicPeriod"/>
            </a:pPr>
            <a:r>
              <a:rPr lang="en-US" sz="2000" dirty="0">
                <a:solidFill>
                  <a:srgbClr val="000099"/>
                </a:solidFill>
              </a:rPr>
              <a:t>Textile and Apparel </a:t>
            </a:r>
            <a:r>
              <a:rPr lang="en-US" sz="2000" dirty="0" smtClean="0">
                <a:solidFill>
                  <a:srgbClr val="000099"/>
                </a:solidFill>
              </a:rPr>
              <a:t>Design</a:t>
            </a:r>
            <a:r>
              <a:rPr lang="en-US" sz="2000" dirty="0" smtClean="0">
                <a:solidFill>
                  <a:srgbClr val="000099"/>
                </a:solidFill>
                <a:latin typeface="+mj-lt"/>
                <a:ea typeface="+mj-ea"/>
                <a:cs typeface="+mj-cs"/>
              </a:rPr>
              <a:t>;</a:t>
            </a:r>
          </a:p>
          <a:p>
            <a:pPr marL="457200" indent="-457200">
              <a:spcBef>
                <a:spcPct val="0"/>
              </a:spcBef>
              <a:buFont typeface="+mj-lt"/>
              <a:buAutoNum type="arabicPeriod"/>
            </a:pPr>
            <a:r>
              <a:rPr lang="en-US" sz="2000" dirty="0">
                <a:solidFill>
                  <a:srgbClr val="000099"/>
                </a:solidFill>
              </a:rPr>
              <a:t>Textile </a:t>
            </a:r>
            <a:r>
              <a:rPr lang="en-US" sz="2000" dirty="0" smtClean="0">
                <a:solidFill>
                  <a:srgbClr val="000099"/>
                </a:solidFill>
              </a:rPr>
              <a:t>Engineering</a:t>
            </a:r>
            <a:r>
              <a:rPr lang="en-US" sz="2000" dirty="0" smtClean="0">
                <a:solidFill>
                  <a:srgbClr val="000099"/>
                </a:solidFill>
                <a:latin typeface="+mj-lt"/>
                <a:ea typeface="+mj-ea"/>
                <a:cs typeface="+mj-cs"/>
              </a:rPr>
              <a:t>;</a:t>
            </a:r>
          </a:p>
          <a:p>
            <a:pPr marL="457200" indent="-457200">
              <a:spcBef>
                <a:spcPct val="0"/>
              </a:spcBef>
              <a:buFont typeface="+mj-lt"/>
              <a:buAutoNum type="arabicPeriod"/>
            </a:pPr>
            <a:r>
              <a:rPr lang="en-US" sz="2000" dirty="0" smtClean="0">
                <a:solidFill>
                  <a:schemeClr val="accent6">
                    <a:lumMod val="75000"/>
                  </a:schemeClr>
                </a:solidFill>
                <a:latin typeface="+mj-lt"/>
                <a:ea typeface="+mj-ea"/>
                <a:cs typeface="+mj-cs"/>
              </a:rPr>
              <a:t>Management </a:t>
            </a:r>
            <a:r>
              <a:rPr lang="en-US" sz="2000" dirty="0">
                <a:solidFill>
                  <a:schemeClr val="accent6">
                    <a:lumMod val="75000"/>
                  </a:schemeClr>
                </a:solidFill>
                <a:latin typeface="+mj-lt"/>
                <a:ea typeface="+mj-ea"/>
                <a:cs typeface="+mj-cs"/>
              </a:rPr>
              <a:t>in the </a:t>
            </a:r>
            <a:r>
              <a:rPr lang="en-US" sz="2000" dirty="0" smtClean="0">
                <a:solidFill>
                  <a:schemeClr val="accent6">
                    <a:lumMod val="75000"/>
                  </a:schemeClr>
                </a:solidFill>
                <a:latin typeface="+mj-lt"/>
                <a:ea typeface="+mj-ea"/>
                <a:cs typeface="+mj-cs"/>
              </a:rPr>
              <a:t>Textile Industry</a:t>
            </a:r>
            <a:r>
              <a:rPr lang="en-US" sz="2000" dirty="0">
                <a:solidFill>
                  <a:schemeClr val="accent6">
                    <a:lumMod val="75000"/>
                  </a:schemeClr>
                </a:solidFill>
                <a:latin typeface="+mj-lt"/>
                <a:ea typeface="+mj-ea"/>
                <a:cs typeface="+mj-cs"/>
              </a:rPr>
              <a:t>.</a:t>
            </a:r>
          </a:p>
        </p:txBody>
      </p:sp>
      <p:sp>
        <p:nvSpPr>
          <p:cNvPr id="5" name="Title 1">
            <a:extLst>
              <a:ext uri="{FF2B5EF4-FFF2-40B4-BE49-F238E27FC236}">
                <a16:creationId xmlns:a16="http://schemas.microsoft.com/office/drawing/2014/main" xmlns="" id="{97F430BA-FD01-1B18-DEAD-6916CAE28886}"/>
              </a:ext>
            </a:extLst>
          </p:cNvPr>
          <p:cNvSpPr txBox="1">
            <a:spLocks/>
          </p:cNvSpPr>
          <p:nvPr/>
        </p:nvSpPr>
        <p:spPr bwMode="auto">
          <a:xfrm>
            <a:off x="383177" y="2381029"/>
            <a:ext cx="6855335" cy="46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457200" indent="-457200" algn="l">
              <a:buFont typeface="Arial" panose="020B0604020202020204" pitchFamily="34" charset="0"/>
              <a:buChar char="•"/>
            </a:pPr>
            <a:r>
              <a:rPr lang="sr-Latn-RS" sz="2000" b="1" kern="0" dirty="0">
                <a:solidFill>
                  <a:schemeClr val="accent6">
                    <a:lumMod val="75000"/>
                  </a:schemeClr>
                </a:solidFill>
              </a:rPr>
              <a:t>Undergraduate</a:t>
            </a:r>
            <a:r>
              <a:rPr lang="sr-Latn-RS" sz="2000" kern="0" dirty="0">
                <a:solidFill>
                  <a:schemeClr val="accent6">
                    <a:lumMod val="75000"/>
                  </a:schemeClr>
                </a:solidFill>
              </a:rPr>
              <a:t> applied studies (180 ECTS)</a:t>
            </a:r>
            <a:endParaRPr lang="hr-HR" sz="2000" kern="0" dirty="0">
              <a:solidFill>
                <a:schemeClr val="accent6">
                  <a:lumMod val="75000"/>
                </a:schemeClr>
              </a:solidFill>
            </a:endParaRP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2120428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5</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xmlns="" id="{C68E905E-EA6D-411C-6058-58A0DBBE289E}"/>
              </a:ext>
            </a:extLst>
          </p:cNvPr>
          <p:cNvSpPr>
            <a:spLocks noGrp="1"/>
          </p:cNvSpPr>
          <p:nvPr>
            <p:ph type="title"/>
          </p:nvPr>
        </p:nvSpPr>
        <p:spPr>
          <a:xfrm>
            <a:off x="67103" y="1087857"/>
            <a:ext cx="9076897" cy="857484"/>
          </a:xfrm>
        </p:spPr>
        <p:txBody>
          <a:bodyPr/>
          <a:lstStyle/>
          <a:p>
            <a:r>
              <a:rPr lang="en-GB" sz="2800" b="1" dirty="0">
                <a:solidFill>
                  <a:srgbClr val="000099"/>
                </a:solidFill>
              </a:rPr>
              <a:t>Department </a:t>
            </a:r>
            <a:r>
              <a:rPr lang="en-GB" sz="2800" b="1" dirty="0" err="1">
                <a:solidFill>
                  <a:srgbClr val="000099"/>
                </a:solidFill>
              </a:rPr>
              <a:t>Textil</a:t>
            </a:r>
            <a:r>
              <a:rPr lang="en-GB" sz="2800" b="1" dirty="0">
                <a:solidFill>
                  <a:srgbClr val="000099"/>
                </a:solidFill>
              </a:rPr>
              <a:t> School for Design, Technology and </a:t>
            </a:r>
            <a:r>
              <a:rPr lang="en-GB" sz="2800" b="1" dirty="0" err="1" smtClean="0">
                <a:solidFill>
                  <a:srgbClr val="000099"/>
                </a:solidFill>
              </a:rPr>
              <a:t>Menagement</a:t>
            </a:r>
            <a:endParaRPr lang="en-US" sz="2800" dirty="0">
              <a:solidFill>
                <a:srgbClr val="000099"/>
              </a:solidFill>
            </a:endParaRPr>
          </a:p>
        </p:txBody>
      </p:sp>
      <p:sp>
        <p:nvSpPr>
          <p:cNvPr id="2" name="Content Placeholder 8">
            <a:extLst>
              <a:ext uri="{FF2B5EF4-FFF2-40B4-BE49-F238E27FC236}">
                <a16:creationId xmlns:a16="http://schemas.microsoft.com/office/drawing/2014/main" xmlns="" id="{64714664-23B7-4FB4-EC20-C6370D9A419C}"/>
              </a:ext>
            </a:extLst>
          </p:cNvPr>
          <p:cNvSpPr>
            <a:spLocks noGrp="1"/>
          </p:cNvSpPr>
          <p:nvPr>
            <p:ph idx="1"/>
          </p:nvPr>
        </p:nvSpPr>
        <p:spPr>
          <a:xfrm>
            <a:off x="369837" y="2650936"/>
            <a:ext cx="8397533" cy="3292664"/>
          </a:xfrm>
        </p:spPr>
        <p:txBody>
          <a:bodyPr/>
          <a:lstStyle/>
          <a:p>
            <a:pPr marL="457200" indent="-457200">
              <a:spcBef>
                <a:spcPct val="0"/>
              </a:spcBef>
              <a:buFont typeface="+mj-lt"/>
              <a:buAutoNum type="arabicPeriod"/>
            </a:pPr>
            <a:r>
              <a:rPr lang="en-US" sz="1800" dirty="0">
                <a:solidFill>
                  <a:srgbClr val="000099"/>
                </a:solidFill>
              </a:rPr>
              <a:t>This study program belongs to the broader educational field of </a:t>
            </a:r>
            <a:r>
              <a:rPr lang="en-US" sz="1800" i="1" dirty="0">
                <a:solidFill>
                  <a:srgbClr val="000099"/>
                </a:solidFill>
              </a:rPr>
              <a:t>art</a:t>
            </a:r>
            <a:r>
              <a:rPr lang="en-US" sz="1800" dirty="0">
                <a:solidFill>
                  <a:srgbClr val="000099"/>
                </a:solidFill>
              </a:rPr>
              <a:t>, and the artistic </a:t>
            </a:r>
            <a:r>
              <a:rPr lang="en-US" sz="1800" dirty="0" smtClean="0">
                <a:solidFill>
                  <a:srgbClr val="000099"/>
                </a:solidFill>
              </a:rPr>
              <a:t>field </a:t>
            </a:r>
            <a:r>
              <a:rPr lang="en-US" sz="1800" i="1" dirty="0" smtClean="0">
                <a:solidFill>
                  <a:srgbClr val="000099"/>
                </a:solidFill>
              </a:rPr>
              <a:t>applied </a:t>
            </a:r>
            <a:r>
              <a:rPr lang="en-US" sz="1800" i="1" dirty="0">
                <a:solidFill>
                  <a:srgbClr val="000099"/>
                </a:solidFill>
              </a:rPr>
              <a:t>arts and design</a:t>
            </a:r>
            <a:r>
              <a:rPr lang="en-US" sz="1800" dirty="0" smtClean="0">
                <a:solidFill>
                  <a:srgbClr val="000099"/>
                </a:solidFill>
              </a:rPr>
              <a:t>.</a:t>
            </a:r>
          </a:p>
          <a:p>
            <a:pPr marL="457200" indent="-457200">
              <a:spcBef>
                <a:spcPct val="0"/>
              </a:spcBef>
              <a:buFont typeface="+mj-lt"/>
              <a:buAutoNum type="arabicPeriod"/>
            </a:pPr>
            <a:r>
              <a:rPr lang="en-US" sz="1800" dirty="0" smtClean="0">
                <a:solidFill>
                  <a:srgbClr val="000099"/>
                </a:solidFill>
              </a:rPr>
              <a:t>The </a:t>
            </a:r>
            <a:r>
              <a:rPr lang="en-US" sz="1800" dirty="0">
                <a:solidFill>
                  <a:srgbClr val="000099"/>
                </a:solidFill>
              </a:rPr>
              <a:t>ability to express themselves artistically when designing textile and clothing by applying different methods, techniques and materials</a:t>
            </a:r>
            <a:r>
              <a:rPr lang="en-US" sz="1800" dirty="0" smtClean="0">
                <a:solidFill>
                  <a:srgbClr val="000099"/>
                </a:solidFill>
              </a:rPr>
              <a:t>;</a:t>
            </a:r>
          </a:p>
          <a:p>
            <a:pPr marL="457200" indent="-457200">
              <a:spcBef>
                <a:spcPct val="0"/>
              </a:spcBef>
              <a:buFont typeface="+mj-lt"/>
              <a:buAutoNum type="arabicPeriod"/>
            </a:pPr>
            <a:r>
              <a:rPr lang="en-US" sz="1800" dirty="0" smtClean="0">
                <a:solidFill>
                  <a:srgbClr val="000099"/>
                </a:solidFill>
              </a:rPr>
              <a:t>Creating </a:t>
            </a:r>
            <a:r>
              <a:rPr lang="en-US" sz="1800" dirty="0">
                <a:solidFill>
                  <a:srgbClr val="000099"/>
                </a:solidFill>
              </a:rPr>
              <a:t>unique textile and garments through the application of modern methods and conceptual solutions</a:t>
            </a:r>
            <a:r>
              <a:rPr lang="en-US" sz="1800" dirty="0" smtClean="0">
                <a:solidFill>
                  <a:srgbClr val="000099"/>
                </a:solidFill>
              </a:rPr>
              <a:t>;</a:t>
            </a:r>
          </a:p>
          <a:p>
            <a:pPr marL="457200" indent="-457200">
              <a:spcBef>
                <a:spcPct val="0"/>
              </a:spcBef>
              <a:buFont typeface="+mj-lt"/>
              <a:buAutoNum type="arabicPeriod"/>
            </a:pPr>
            <a:r>
              <a:rPr lang="en-US" sz="1800" dirty="0" smtClean="0">
                <a:solidFill>
                  <a:srgbClr val="000099"/>
                </a:solidFill>
              </a:rPr>
              <a:t>Basic </a:t>
            </a:r>
            <a:r>
              <a:rPr lang="en-US" sz="1800" dirty="0">
                <a:solidFill>
                  <a:srgbClr val="000099"/>
                </a:solidFill>
              </a:rPr>
              <a:t>construction and modeling of certain items of women’s, men’s and children’s clothing</a:t>
            </a:r>
            <a:r>
              <a:rPr lang="en-US" sz="1800" dirty="0" smtClean="0">
                <a:solidFill>
                  <a:srgbClr val="000099"/>
                </a:solidFill>
              </a:rPr>
              <a:t>;</a:t>
            </a:r>
          </a:p>
          <a:p>
            <a:pPr marL="457200" indent="-457200" algn="just">
              <a:spcBef>
                <a:spcPct val="0"/>
              </a:spcBef>
              <a:buFont typeface="+mj-lt"/>
              <a:buAutoNum type="arabicPeriod"/>
            </a:pPr>
            <a:r>
              <a:rPr lang="en-US" sz="1800" dirty="0" smtClean="0">
                <a:solidFill>
                  <a:srgbClr val="000099"/>
                </a:solidFill>
              </a:rPr>
              <a:t>Applying </a:t>
            </a:r>
            <a:r>
              <a:rPr lang="en-US" sz="1800" dirty="0">
                <a:solidFill>
                  <a:srgbClr val="000099"/>
                </a:solidFill>
              </a:rPr>
              <a:t>information and communication technologies in mastering modern working methods and keeping up with new tendencies and innovations in the fields of textile and apparel design.</a:t>
            </a:r>
          </a:p>
          <a:p>
            <a:pPr marL="457200" indent="-457200">
              <a:spcBef>
                <a:spcPct val="0"/>
              </a:spcBef>
              <a:buFont typeface="+mj-lt"/>
              <a:buAutoNum type="arabicPeriod"/>
            </a:pPr>
            <a:endParaRPr lang="en-US" sz="1800" dirty="0">
              <a:solidFill>
                <a:srgbClr val="000099"/>
              </a:solidFill>
            </a:endParaRPr>
          </a:p>
          <a:p>
            <a:pPr marL="457200" indent="-457200">
              <a:spcBef>
                <a:spcPct val="0"/>
              </a:spcBef>
              <a:buFont typeface="+mj-lt"/>
              <a:buAutoNum type="arabicPeriod"/>
            </a:pPr>
            <a:endParaRPr lang="en-US" sz="1800" dirty="0">
              <a:solidFill>
                <a:srgbClr val="000099"/>
              </a:solidFill>
            </a:endParaRPr>
          </a:p>
          <a:p>
            <a:pPr marL="457200" indent="-457200">
              <a:spcBef>
                <a:spcPct val="0"/>
              </a:spcBef>
              <a:buFont typeface="+mj-lt"/>
              <a:buAutoNum type="arabicPeriod"/>
            </a:pPr>
            <a:endParaRPr lang="en-US" sz="1800" dirty="0">
              <a:solidFill>
                <a:srgbClr val="000099"/>
              </a:solidFill>
            </a:endParaRPr>
          </a:p>
          <a:p>
            <a:pPr marL="457200" indent="-457200">
              <a:spcBef>
                <a:spcPct val="0"/>
              </a:spcBef>
              <a:buFont typeface="+mj-lt"/>
              <a:buAutoNum type="arabicPeriod"/>
            </a:pPr>
            <a:endParaRPr lang="en-US" sz="1800" dirty="0" smtClean="0">
              <a:solidFill>
                <a:srgbClr val="000099"/>
              </a:solidFill>
            </a:endParaRPr>
          </a:p>
          <a:p>
            <a:pPr marL="457200" indent="-457200">
              <a:spcBef>
                <a:spcPct val="0"/>
              </a:spcBef>
              <a:buFont typeface="+mj-lt"/>
              <a:buAutoNum type="arabicPeriod"/>
            </a:pPr>
            <a:endParaRPr lang="en-US" sz="1800" dirty="0">
              <a:solidFill>
                <a:srgbClr val="000099"/>
              </a:solidFill>
            </a:endParaRPr>
          </a:p>
          <a:p>
            <a:pPr marL="457200" indent="-457200">
              <a:spcBef>
                <a:spcPct val="0"/>
              </a:spcBef>
              <a:buFont typeface="+mj-lt"/>
              <a:buAutoNum type="arabicPeriod"/>
            </a:pPr>
            <a:endParaRPr lang="en-US" sz="1800" dirty="0">
              <a:solidFill>
                <a:srgbClr val="000099"/>
              </a:solidFill>
            </a:endParaRPr>
          </a:p>
          <a:p>
            <a:pPr marL="457200" indent="-457200">
              <a:spcBef>
                <a:spcPct val="0"/>
              </a:spcBef>
              <a:buFont typeface="+mj-lt"/>
              <a:buAutoNum type="arabicPeriod"/>
            </a:pPr>
            <a:endParaRPr lang="en-US" sz="1800" dirty="0" smtClean="0">
              <a:solidFill>
                <a:srgbClr val="000099"/>
              </a:solidFill>
            </a:endParaRPr>
          </a:p>
          <a:p>
            <a:pPr marL="457200" indent="-457200">
              <a:spcBef>
                <a:spcPct val="0"/>
              </a:spcBef>
              <a:buFont typeface="+mj-lt"/>
              <a:buAutoNum type="arabicPeriod"/>
            </a:pPr>
            <a:endParaRPr lang="en-US" sz="1800" dirty="0">
              <a:solidFill>
                <a:srgbClr val="000099"/>
              </a:solidFill>
            </a:endParaRPr>
          </a:p>
          <a:p>
            <a:pPr marL="457200" indent="-457200">
              <a:spcBef>
                <a:spcPct val="0"/>
              </a:spcBef>
              <a:buFont typeface="+mj-lt"/>
              <a:buAutoNum type="arabicPeriod"/>
            </a:pPr>
            <a:endParaRPr lang="en-US" sz="1800" dirty="0">
              <a:solidFill>
                <a:srgbClr val="000099"/>
              </a:solidFill>
              <a:latin typeface="+mj-lt"/>
              <a:ea typeface="+mj-ea"/>
              <a:cs typeface="+mj-cs"/>
            </a:endParaRPr>
          </a:p>
        </p:txBody>
      </p:sp>
      <p:sp>
        <p:nvSpPr>
          <p:cNvPr id="5" name="Title 1">
            <a:extLst>
              <a:ext uri="{FF2B5EF4-FFF2-40B4-BE49-F238E27FC236}">
                <a16:creationId xmlns:a16="http://schemas.microsoft.com/office/drawing/2014/main" xmlns="" id="{97F430BA-FD01-1B18-DEAD-6916CAE28886}"/>
              </a:ext>
            </a:extLst>
          </p:cNvPr>
          <p:cNvSpPr txBox="1">
            <a:spLocks/>
          </p:cNvSpPr>
          <p:nvPr/>
        </p:nvSpPr>
        <p:spPr bwMode="auto">
          <a:xfrm>
            <a:off x="383177" y="2057643"/>
            <a:ext cx="6855335" cy="46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2000" b="1" dirty="0">
                <a:solidFill>
                  <a:srgbClr val="000099"/>
                </a:solidFill>
              </a:rPr>
              <a:t>Textile and Apparel Design</a:t>
            </a: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3534097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6</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xmlns="" id="{C68E905E-EA6D-411C-6058-58A0DBBE289E}"/>
              </a:ext>
            </a:extLst>
          </p:cNvPr>
          <p:cNvSpPr>
            <a:spLocks noGrp="1"/>
          </p:cNvSpPr>
          <p:nvPr>
            <p:ph type="title"/>
          </p:nvPr>
        </p:nvSpPr>
        <p:spPr>
          <a:xfrm>
            <a:off x="67103" y="1087857"/>
            <a:ext cx="9076897" cy="857484"/>
          </a:xfrm>
        </p:spPr>
        <p:txBody>
          <a:bodyPr/>
          <a:lstStyle/>
          <a:p>
            <a:r>
              <a:rPr lang="en-GB" sz="2800" b="1" dirty="0">
                <a:solidFill>
                  <a:srgbClr val="000099"/>
                </a:solidFill>
              </a:rPr>
              <a:t>Department </a:t>
            </a:r>
            <a:r>
              <a:rPr lang="en-GB" sz="2800" b="1" dirty="0" err="1">
                <a:solidFill>
                  <a:srgbClr val="000099"/>
                </a:solidFill>
              </a:rPr>
              <a:t>Textil</a:t>
            </a:r>
            <a:r>
              <a:rPr lang="en-GB" sz="2800" b="1" dirty="0">
                <a:solidFill>
                  <a:srgbClr val="000099"/>
                </a:solidFill>
              </a:rPr>
              <a:t> School for Design, Technology and </a:t>
            </a:r>
            <a:r>
              <a:rPr lang="en-GB" sz="2800" b="1" dirty="0" err="1" smtClean="0">
                <a:solidFill>
                  <a:srgbClr val="000099"/>
                </a:solidFill>
              </a:rPr>
              <a:t>Menagement</a:t>
            </a:r>
            <a:endParaRPr lang="en-US" sz="2800" dirty="0">
              <a:solidFill>
                <a:srgbClr val="000099"/>
              </a:solidFill>
            </a:endParaRPr>
          </a:p>
        </p:txBody>
      </p:sp>
      <p:sp>
        <p:nvSpPr>
          <p:cNvPr id="2" name="Content Placeholder 8">
            <a:extLst>
              <a:ext uri="{FF2B5EF4-FFF2-40B4-BE49-F238E27FC236}">
                <a16:creationId xmlns:a16="http://schemas.microsoft.com/office/drawing/2014/main" xmlns="" id="{64714664-23B7-4FB4-EC20-C6370D9A419C}"/>
              </a:ext>
            </a:extLst>
          </p:cNvPr>
          <p:cNvSpPr>
            <a:spLocks noGrp="1"/>
          </p:cNvSpPr>
          <p:nvPr>
            <p:ph idx="1"/>
          </p:nvPr>
        </p:nvSpPr>
        <p:spPr>
          <a:xfrm>
            <a:off x="383177" y="2524284"/>
            <a:ext cx="8397533" cy="3292664"/>
          </a:xfrm>
        </p:spPr>
        <p:txBody>
          <a:bodyPr/>
          <a:lstStyle/>
          <a:p>
            <a:pPr marL="457200" indent="-457200" algn="just">
              <a:spcBef>
                <a:spcPct val="0"/>
              </a:spcBef>
              <a:buFont typeface="+mj-lt"/>
              <a:buAutoNum type="arabicPeriod"/>
            </a:pPr>
            <a:r>
              <a:rPr lang="en-US" sz="1800" dirty="0">
                <a:solidFill>
                  <a:srgbClr val="000099"/>
                </a:solidFill>
              </a:rPr>
              <a:t>This study program belongs to the broader educational field of </a:t>
            </a:r>
            <a:r>
              <a:rPr lang="en-US" sz="1800" i="1" dirty="0">
                <a:solidFill>
                  <a:srgbClr val="000099"/>
                </a:solidFill>
              </a:rPr>
              <a:t>technical and technological sciences</a:t>
            </a:r>
            <a:r>
              <a:rPr lang="en-US" sz="1800" dirty="0">
                <a:solidFill>
                  <a:srgbClr val="000099"/>
                </a:solidFill>
              </a:rPr>
              <a:t>, the field of </a:t>
            </a:r>
            <a:r>
              <a:rPr lang="en-US" sz="1800" i="1" dirty="0">
                <a:solidFill>
                  <a:srgbClr val="000099"/>
                </a:solidFill>
              </a:rPr>
              <a:t>technological </a:t>
            </a:r>
            <a:r>
              <a:rPr lang="en-US" sz="1800" i="1" dirty="0" err="1">
                <a:solidFill>
                  <a:srgbClr val="000099"/>
                </a:solidFill>
              </a:rPr>
              <a:t>engineering</a:t>
            </a:r>
            <a:r>
              <a:rPr lang="en-US" sz="1800" dirty="0" err="1">
                <a:solidFill>
                  <a:srgbClr val="000099"/>
                </a:solidFill>
              </a:rPr>
              <a:t>and</a:t>
            </a:r>
            <a:r>
              <a:rPr lang="en-US" sz="1800" dirty="0">
                <a:solidFill>
                  <a:srgbClr val="000099"/>
                </a:solidFill>
              </a:rPr>
              <a:t> the narrower field of </a:t>
            </a:r>
            <a:r>
              <a:rPr lang="en-US" sz="1800" i="1" dirty="0">
                <a:solidFill>
                  <a:srgbClr val="000099"/>
                </a:solidFill>
              </a:rPr>
              <a:t>textile engineering</a:t>
            </a:r>
            <a:r>
              <a:rPr lang="en-US" sz="1800" dirty="0">
                <a:solidFill>
                  <a:srgbClr val="000099"/>
                </a:solidFill>
              </a:rPr>
              <a:t>. </a:t>
            </a:r>
            <a:endParaRPr lang="en-US" sz="1800" dirty="0" smtClean="0">
              <a:solidFill>
                <a:srgbClr val="000099"/>
              </a:solidFill>
            </a:endParaRPr>
          </a:p>
          <a:p>
            <a:pPr marL="457200" indent="-457200" algn="just">
              <a:spcBef>
                <a:spcPct val="0"/>
              </a:spcBef>
              <a:buFont typeface="+mj-lt"/>
              <a:buAutoNum type="arabicPeriod"/>
            </a:pPr>
            <a:r>
              <a:rPr lang="en-US" sz="1800" dirty="0">
                <a:solidFill>
                  <a:srgbClr val="000099"/>
                </a:solidFill>
              </a:rPr>
              <a:t>Providing sufficient knowledge and competences that allow the Bachelor of Applied </a:t>
            </a:r>
            <a:r>
              <a:rPr lang="en-US" sz="1800" dirty="0" err="1">
                <a:solidFill>
                  <a:srgbClr val="000099"/>
                </a:solidFill>
              </a:rPr>
              <a:t>Techology</a:t>
            </a:r>
            <a:r>
              <a:rPr lang="en-US" sz="1800" dirty="0">
                <a:solidFill>
                  <a:srgbClr val="000099"/>
                </a:solidFill>
              </a:rPr>
              <a:t> to build a successful career in companies dedicated to the production of textile and clothing, in institutes and laboratories, as teachers of practical classes in high schools; also, to allow the graduate to implement their knowledge into their own production of textile and clothing</a:t>
            </a:r>
            <a:r>
              <a:rPr lang="en-US" sz="1800" dirty="0" smtClean="0">
                <a:solidFill>
                  <a:srgbClr val="000099"/>
                </a:solidFill>
              </a:rPr>
              <a:t>.</a:t>
            </a:r>
          </a:p>
          <a:p>
            <a:pPr marL="457200" indent="-457200" algn="just">
              <a:spcBef>
                <a:spcPct val="0"/>
              </a:spcBef>
              <a:buFont typeface="+mj-lt"/>
              <a:buAutoNum type="arabicPeriod"/>
            </a:pPr>
            <a:r>
              <a:rPr lang="en-US" sz="1800" dirty="0" smtClean="0">
                <a:solidFill>
                  <a:srgbClr val="000099"/>
                </a:solidFill>
              </a:rPr>
              <a:t>Knowledge </a:t>
            </a:r>
            <a:r>
              <a:rPr lang="en-US" sz="1800" dirty="0">
                <a:solidFill>
                  <a:srgbClr val="000099"/>
                </a:solidFill>
              </a:rPr>
              <a:t>of the primary production of textile materials, their structure and characteristics</a:t>
            </a:r>
            <a:r>
              <a:rPr lang="en-US" sz="1800" dirty="0" smtClean="0">
                <a:solidFill>
                  <a:srgbClr val="000099"/>
                </a:solidFill>
              </a:rPr>
              <a:t>;</a:t>
            </a:r>
          </a:p>
          <a:p>
            <a:pPr marL="457200" indent="-457200" algn="just">
              <a:spcBef>
                <a:spcPct val="0"/>
              </a:spcBef>
              <a:buFont typeface="+mj-lt"/>
              <a:buAutoNum type="arabicPeriod"/>
            </a:pPr>
            <a:r>
              <a:rPr lang="en-US" sz="1800" dirty="0" smtClean="0">
                <a:solidFill>
                  <a:srgbClr val="000099"/>
                </a:solidFill>
              </a:rPr>
              <a:t>Planning </a:t>
            </a:r>
            <a:r>
              <a:rPr lang="en-US" sz="1800" dirty="0">
                <a:solidFill>
                  <a:srgbClr val="000099"/>
                </a:solidFill>
              </a:rPr>
              <a:t>and preparing the production in the apparel industry, garment construction and modeling, work study, technology processes related to apparel manufacturing;</a:t>
            </a:r>
          </a:p>
          <a:p>
            <a:pPr marL="457200" indent="-457200" algn="just">
              <a:spcBef>
                <a:spcPct val="0"/>
              </a:spcBef>
              <a:buFont typeface="+mj-lt"/>
              <a:buAutoNum type="arabicPeriod"/>
            </a:pPr>
            <a:endParaRPr lang="en-US" sz="1800" dirty="0" smtClean="0">
              <a:solidFill>
                <a:srgbClr val="000099"/>
              </a:solidFill>
            </a:endParaRPr>
          </a:p>
          <a:p>
            <a:pPr marL="457200" indent="-457200" algn="just">
              <a:spcBef>
                <a:spcPct val="0"/>
              </a:spcBef>
              <a:buFont typeface="+mj-lt"/>
              <a:buAutoNum type="arabicPeriod"/>
            </a:pPr>
            <a:endParaRPr lang="en-US" sz="1800" dirty="0">
              <a:solidFill>
                <a:srgbClr val="000099"/>
              </a:solidFill>
            </a:endParaRPr>
          </a:p>
          <a:p>
            <a:pPr marL="457200" indent="-457200">
              <a:spcBef>
                <a:spcPct val="0"/>
              </a:spcBef>
              <a:buFont typeface="+mj-lt"/>
              <a:buAutoNum type="arabicPeriod"/>
            </a:pPr>
            <a:endParaRPr lang="en-US" sz="1800" dirty="0">
              <a:solidFill>
                <a:srgbClr val="000099"/>
              </a:solidFill>
            </a:endParaRPr>
          </a:p>
          <a:p>
            <a:pPr marL="457200" indent="-457200">
              <a:spcBef>
                <a:spcPct val="0"/>
              </a:spcBef>
              <a:buFont typeface="+mj-lt"/>
              <a:buAutoNum type="arabicPeriod"/>
            </a:pPr>
            <a:endParaRPr lang="en-US" sz="1800" dirty="0" smtClean="0">
              <a:solidFill>
                <a:srgbClr val="000099"/>
              </a:solidFill>
            </a:endParaRPr>
          </a:p>
          <a:p>
            <a:pPr marL="457200" indent="-457200">
              <a:spcBef>
                <a:spcPct val="0"/>
              </a:spcBef>
              <a:buFont typeface="+mj-lt"/>
              <a:buAutoNum type="arabicPeriod"/>
            </a:pPr>
            <a:endParaRPr lang="en-US" sz="1800" dirty="0">
              <a:solidFill>
                <a:srgbClr val="000099"/>
              </a:solidFill>
            </a:endParaRPr>
          </a:p>
          <a:p>
            <a:pPr marL="457200" indent="-457200">
              <a:spcBef>
                <a:spcPct val="0"/>
              </a:spcBef>
              <a:buFont typeface="+mj-lt"/>
              <a:buAutoNum type="arabicPeriod"/>
            </a:pPr>
            <a:endParaRPr lang="en-US" sz="1800" dirty="0">
              <a:solidFill>
                <a:srgbClr val="000099"/>
              </a:solidFill>
              <a:latin typeface="+mj-lt"/>
              <a:ea typeface="+mj-ea"/>
              <a:cs typeface="+mj-cs"/>
            </a:endParaRPr>
          </a:p>
        </p:txBody>
      </p:sp>
      <p:sp>
        <p:nvSpPr>
          <p:cNvPr id="5" name="Title 1">
            <a:extLst>
              <a:ext uri="{FF2B5EF4-FFF2-40B4-BE49-F238E27FC236}">
                <a16:creationId xmlns:a16="http://schemas.microsoft.com/office/drawing/2014/main" xmlns="" id="{97F430BA-FD01-1B18-DEAD-6916CAE28886}"/>
              </a:ext>
            </a:extLst>
          </p:cNvPr>
          <p:cNvSpPr txBox="1">
            <a:spLocks/>
          </p:cNvSpPr>
          <p:nvPr/>
        </p:nvSpPr>
        <p:spPr bwMode="auto">
          <a:xfrm>
            <a:off x="383177" y="2057643"/>
            <a:ext cx="6855335" cy="46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2000" b="1" dirty="0">
                <a:solidFill>
                  <a:srgbClr val="000099"/>
                </a:solidFill>
              </a:rPr>
              <a:t>Textile Engineering</a:t>
            </a: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665317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7</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xmlns="" id="{C68E905E-EA6D-411C-6058-58A0DBBE289E}"/>
              </a:ext>
            </a:extLst>
          </p:cNvPr>
          <p:cNvSpPr>
            <a:spLocks noGrp="1"/>
          </p:cNvSpPr>
          <p:nvPr>
            <p:ph type="title"/>
          </p:nvPr>
        </p:nvSpPr>
        <p:spPr>
          <a:xfrm>
            <a:off x="67103" y="1087857"/>
            <a:ext cx="9076897" cy="857484"/>
          </a:xfrm>
        </p:spPr>
        <p:txBody>
          <a:bodyPr/>
          <a:lstStyle/>
          <a:p>
            <a:r>
              <a:rPr lang="en-GB" sz="2800" b="1" dirty="0">
                <a:solidFill>
                  <a:srgbClr val="000099"/>
                </a:solidFill>
              </a:rPr>
              <a:t>Department </a:t>
            </a:r>
            <a:r>
              <a:rPr lang="en-GB" sz="2800" b="1" dirty="0" err="1">
                <a:solidFill>
                  <a:srgbClr val="000099"/>
                </a:solidFill>
              </a:rPr>
              <a:t>Textil</a:t>
            </a:r>
            <a:r>
              <a:rPr lang="en-GB" sz="2800" b="1" dirty="0">
                <a:solidFill>
                  <a:srgbClr val="000099"/>
                </a:solidFill>
              </a:rPr>
              <a:t> School for Design, Technology and </a:t>
            </a:r>
            <a:r>
              <a:rPr lang="en-GB" sz="2800" b="1" dirty="0" err="1" smtClean="0">
                <a:solidFill>
                  <a:srgbClr val="000099"/>
                </a:solidFill>
              </a:rPr>
              <a:t>Menagement</a:t>
            </a:r>
            <a:endParaRPr lang="en-US" sz="2800" dirty="0">
              <a:solidFill>
                <a:srgbClr val="000099"/>
              </a:solidFill>
            </a:endParaRPr>
          </a:p>
        </p:txBody>
      </p:sp>
      <p:sp>
        <p:nvSpPr>
          <p:cNvPr id="2" name="Content Placeholder 8">
            <a:extLst>
              <a:ext uri="{FF2B5EF4-FFF2-40B4-BE49-F238E27FC236}">
                <a16:creationId xmlns:a16="http://schemas.microsoft.com/office/drawing/2014/main" xmlns="" id="{64714664-23B7-4FB4-EC20-C6370D9A419C}"/>
              </a:ext>
            </a:extLst>
          </p:cNvPr>
          <p:cNvSpPr>
            <a:spLocks noGrp="1"/>
          </p:cNvSpPr>
          <p:nvPr>
            <p:ph idx="1"/>
          </p:nvPr>
        </p:nvSpPr>
        <p:spPr>
          <a:xfrm>
            <a:off x="383177" y="2524284"/>
            <a:ext cx="8397533" cy="3292664"/>
          </a:xfrm>
        </p:spPr>
        <p:txBody>
          <a:bodyPr/>
          <a:lstStyle/>
          <a:p>
            <a:pPr marL="457200" indent="-457200" algn="just">
              <a:spcBef>
                <a:spcPct val="0"/>
              </a:spcBef>
              <a:buFont typeface="+mj-lt"/>
              <a:buAutoNum type="arabicPeriod"/>
            </a:pPr>
            <a:r>
              <a:rPr lang="en-US" sz="1800" dirty="0">
                <a:solidFill>
                  <a:srgbClr val="000099"/>
                </a:solidFill>
              </a:rPr>
              <a:t>This study program belongs to the broader educational field of </a:t>
            </a:r>
            <a:r>
              <a:rPr lang="en-US" sz="1800" i="1" dirty="0">
                <a:solidFill>
                  <a:srgbClr val="000099"/>
                </a:solidFill>
              </a:rPr>
              <a:t>technical and technological sciences</a:t>
            </a:r>
            <a:r>
              <a:rPr lang="en-US" sz="1800" dirty="0">
                <a:solidFill>
                  <a:srgbClr val="000099"/>
                </a:solidFill>
              </a:rPr>
              <a:t>, the field of </a:t>
            </a:r>
            <a:r>
              <a:rPr lang="en-US" sz="1800" i="1" dirty="0">
                <a:solidFill>
                  <a:srgbClr val="000099"/>
                </a:solidFill>
              </a:rPr>
              <a:t>industrial engineering and engineering management</a:t>
            </a:r>
            <a:r>
              <a:rPr lang="en-US" sz="1800" dirty="0">
                <a:solidFill>
                  <a:srgbClr val="000099"/>
                </a:solidFill>
              </a:rPr>
              <a:t>, and the narrower field of </a:t>
            </a:r>
            <a:r>
              <a:rPr lang="en-US" sz="1800" i="1" dirty="0">
                <a:solidFill>
                  <a:srgbClr val="000099"/>
                </a:solidFill>
              </a:rPr>
              <a:t>management</a:t>
            </a:r>
            <a:r>
              <a:rPr lang="en-US" sz="1800" dirty="0" smtClean="0">
                <a:solidFill>
                  <a:srgbClr val="000099"/>
                </a:solidFill>
              </a:rPr>
              <a:t>.</a:t>
            </a:r>
          </a:p>
          <a:p>
            <a:pPr marL="457200" indent="-457200" algn="just">
              <a:spcBef>
                <a:spcPct val="0"/>
              </a:spcBef>
              <a:buFont typeface="+mj-lt"/>
              <a:buAutoNum type="arabicPeriod"/>
            </a:pPr>
            <a:r>
              <a:rPr lang="en-US" sz="1800" dirty="0">
                <a:solidFill>
                  <a:srgbClr val="000099"/>
                </a:solidFill>
              </a:rPr>
              <a:t>By employing engineering managers, the quality of the workforce in the textile and apparel industry will improve. Through their work and knowledge obtained through this study program, our Bachelors of Applied Management will influence the development of the textile and apparel industry, its competitive edge, and through that the development of the society on the whole</a:t>
            </a:r>
            <a:r>
              <a:rPr lang="en-US" sz="1800" dirty="0" smtClean="0">
                <a:solidFill>
                  <a:srgbClr val="000099"/>
                </a:solidFill>
              </a:rPr>
              <a:t>.</a:t>
            </a:r>
          </a:p>
          <a:p>
            <a:pPr marL="457200" indent="-457200" algn="just">
              <a:spcBef>
                <a:spcPct val="0"/>
              </a:spcBef>
              <a:buFont typeface="+mj-lt"/>
              <a:buAutoNum type="arabicPeriod"/>
            </a:pPr>
            <a:r>
              <a:rPr lang="en-US" sz="1800" dirty="0" smtClean="0">
                <a:solidFill>
                  <a:srgbClr val="000099"/>
                </a:solidFill>
              </a:rPr>
              <a:t>Thorough </a:t>
            </a:r>
            <a:r>
              <a:rPr lang="en-US" sz="1800" dirty="0">
                <a:solidFill>
                  <a:srgbClr val="000099"/>
                </a:solidFill>
              </a:rPr>
              <a:t>knowledge and understanding of management in the textile industry</a:t>
            </a:r>
            <a:r>
              <a:rPr lang="en-US" sz="1800" dirty="0" smtClean="0">
                <a:solidFill>
                  <a:srgbClr val="000099"/>
                </a:solidFill>
              </a:rPr>
              <a:t>;</a:t>
            </a:r>
          </a:p>
          <a:p>
            <a:pPr marL="457200" indent="-457200" algn="just">
              <a:spcBef>
                <a:spcPct val="0"/>
              </a:spcBef>
              <a:buFont typeface="+mj-lt"/>
              <a:buAutoNum type="arabicPeriod"/>
            </a:pPr>
            <a:r>
              <a:rPr lang="en-US" sz="1800" dirty="0" smtClean="0">
                <a:solidFill>
                  <a:srgbClr val="000099"/>
                </a:solidFill>
              </a:rPr>
              <a:t>Solving </a:t>
            </a:r>
            <a:r>
              <a:rPr lang="en-US" sz="1800" dirty="0">
                <a:solidFill>
                  <a:srgbClr val="000099"/>
                </a:solidFill>
              </a:rPr>
              <a:t>concrete challenges and problems that come up in textile companies</a:t>
            </a:r>
            <a:r>
              <a:rPr lang="en-US" sz="1800" dirty="0" smtClean="0">
                <a:solidFill>
                  <a:srgbClr val="000099"/>
                </a:solidFill>
              </a:rPr>
              <a:t>;</a:t>
            </a:r>
          </a:p>
          <a:p>
            <a:pPr marL="457200" indent="-457200" algn="just">
              <a:spcBef>
                <a:spcPct val="0"/>
              </a:spcBef>
              <a:buFont typeface="+mj-lt"/>
              <a:buAutoNum type="arabicPeriod"/>
            </a:pPr>
            <a:r>
              <a:rPr lang="en-US" sz="1800" dirty="0" smtClean="0">
                <a:solidFill>
                  <a:srgbClr val="000099"/>
                </a:solidFill>
              </a:rPr>
              <a:t>Management</a:t>
            </a:r>
            <a:r>
              <a:rPr lang="en-US" sz="1800" dirty="0">
                <a:solidFill>
                  <a:srgbClr val="000099"/>
                </a:solidFill>
              </a:rPr>
              <a:t>, organization and control of business processes, starting with a production plan and up to product realization and its placement on the market;</a:t>
            </a:r>
          </a:p>
          <a:p>
            <a:pPr marL="457200" indent="-457200" algn="just">
              <a:spcBef>
                <a:spcPct val="0"/>
              </a:spcBef>
              <a:buFont typeface="+mj-lt"/>
              <a:buAutoNum type="arabicPeriod"/>
            </a:pPr>
            <a:endParaRPr lang="en-US" sz="1800" dirty="0">
              <a:solidFill>
                <a:srgbClr val="000099"/>
              </a:solidFill>
            </a:endParaRPr>
          </a:p>
          <a:p>
            <a:pPr marL="457200" indent="-457200" algn="just">
              <a:spcBef>
                <a:spcPct val="0"/>
              </a:spcBef>
              <a:buFont typeface="+mj-lt"/>
              <a:buAutoNum type="arabicPeriod"/>
            </a:pPr>
            <a:endParaRPr lang="en-US" sz="1800" dirty="0">
              <a:solidFill>
                <a:srgbClr val="000099"/>
              </a:solidFill>
            </a:endParaRPr>
          </a:p>
          <a:p>
            <a:pPr marL="457200" indent="-457200" algn="just">
              <a:spcBef>
                <a:spcPct val="0"/>
              </a:spcBef>
              <a:buFont typeface="+mj-lt"/>
              <a:buAutoNum type="arabicPeriod"/>
            </a:pPr>
            <a:endParaRPr lang="en-US" sz="1800" dirty="0" smtClean="0">
              <a:solidFill>
                <a:srgbClr val="000099"/>
              </a:solidFill>
            </a:endParaRPr>
          </a:p>
          <a:p>
            <a:pPr marL="457200" indent="-457200" algn="just">
              <a:spcBef>
                <a:spcPct val="0"/>
              </a:spcBef>
              <a:buFont typeface="+mj-lt"/>
              <a:buAutoNum type="arabicPeriod"/>
            </a:pPr>
            <a:endParaRPr lang="en-US" sz="1800" dirty="0" smtClean="0">
              <a:solidFill>
                <a:srgbClr val="000099"/>
              </a:solidFill>
            </a:endParaRPr>
          </a:p>
          <a:p>
            <a:pPr marL="457200" indent="-457200" algn="just">
              <a:spcBef>
                <a:spcPct val="0"/>
              </a:spcBef>
              <a:buFont typeface="+mj-lt"/>
              <a:buAutoNum type="arabicPeriod"/>
            </a:pPr>
            <a:endParaRPr lang="en-US" sz="1800" dirty="0">
              <a:solidFill>
                <a:srgbClr val="000099"/>
              </a:solidFill>
            </a:endParaRPr>
          </a:p>
          <a:p>
            <a:pPr marL="457200" indent="-457200">
              <a:spcBef>
                <a:spcPct val="0"/>
              </a:spcBef>
              <a:buFont typeface="+mj-lt"/>
              <a:buAutoNum type="arabicPeriod"/>
            </a:pPr>
            <a:endParaRPr lang="en-US" sz="1800" dirty="0">
              <a:solidFill>
                <a:srgbClr val="000099"/>
              </a:solidFill>
            </a:endParaRPr>
          </a:p>
          <a:p>
            <a:pPr marL="457200" indent="-457200">
              <a:spcBef>
                <a:spcPct val="0"/>
              </a:spcBef>
              <a:buFont typeface="+mj-lt"/>
              <a:buAutoNum type="arabicPeriod"/>
            </a:pPr>
            <a:endParaRPr lang="en-US" sz="1800" dirty="0" smtClean="0">
              <a:solidFill>
                <a:srgbClr val="000099"/>
              </a:solidFill>
            </a:endParaRPr>
          </a:p>
          <a:p>
            <a:pPr marL="457200" indent="-457200">
              <a:spcBef>
                <a:spcPct val="0"/>
              </a:spcBef>
              <a:buFont typeface="+mj-lt"/>
              <a:buAutoNum type="arabicPeriod"/>
            </a:pPr>
            <a:endParaRPr lang="en-US" sz="1800" dirty="0">
              <a:solidFill>
                <a:srgbClr val="000099"/>
              </a:solidFill>
            </a:endParaRPr>
          </a:p>
          <a:p>
            <a:pPr marL="457200" indent="-457200">
              <a:spcBef>
                <a:spcPct val="0"/>
              </a:spcBef>
              <a:buFont typeface="+mj-lt"/>
              <a:buAutoNum type="arabicPeriod"/>
            </a:pPr>
            <a:endParaRPr lang="en-US" sz="1800" dirty="0">
              <a:solidFill>
                <a:srgbClr val="000099"/>
              </a:solidFill>
              <a:latin typeface="+mj-lt"/>
              <a:ea typeface="+mj-ea"/>
              <a:cs typeface="+mj-cs"/>
            </a:endParaRPr>
          </a:p>
        </p:txBody>
      </p:sp>
      <p:sp>
        <p:nvSpPr>
          <p:cNvPr id="5" name="Title 1">
            <a:extLst>
              <a:ext uri="{FF2B5EF4-FFF2-40B4-BE49-F238E27FC236}">
                <a16:creationId xmlns:a16="http://schemas.microsoft.com/office/drawing/2014/main" xmlns="" id="{97F430BA-FD01-1B18-DEAD-6916CAE28886}"/>
              </a:ext>
            </a:extLst>
          </p:cNvPr>
          <p:cNvSpPr txBox="1">
            <a:spLocks/>
          </p:cNvSpPr>
          <p:nvPr/>
        </p:nvSpPr>
        <p:spPr bwMode="auto">
          <a:xfrm>
            <a:off x="383177" y="2057643"/>
            <a:ext cx="6855335" cy="46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2000" b="1" dirty="0">
                <a:solidFill>
                  <a:schemeClr val="accent6">
                    <a:lumMod val="75000"/>
                  </a:schemeClr>
                </a:solidFill>
              </a:rPr>
              <a:t>Management in the Textile Industry.</a:t>
            </a: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4117588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8</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xmlns="" id="{64714664-23B7-4FB4-EC20-C6370D9A419C}"/>
              </a:ext>
            </a:extLst>
          </p:cNvPr>
          <p:cNvSpPr>
            <a:spLocks noGrp="1"/>
          </p:cNvSpPr>
          <p:nvPr>
            <p:ph idx="1"/>
          </p:nvPr>
        </p:nvSpPr>
        <p:spPr>
          <a:xfrm>
            <a:off x="384395" y="2968204"/>
            <a:ext cx="5458843" cy="1351630"/>
          </a:xfrm>
        </p:spPr>
        <p:txBody>
          <a:bodyPr/>
          <a:lstStyle/>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Textile and </a:t>
            </a:r>
            <a:r>
              <a:rPr lang="en-US" sz="2000" dirty="0" smtClean="0">
                <a:solidFill>
                  <a:schemeClr val="accent6">
                    <a:lumMod val="75000"/>
                  </a:schemeClr>
                </a:solidFill>
                <a:latin typeface="+mj-lt"/>
                <a:ea typeface="+mj-ea"/>
                <a:cs typeface="+mj-cs"/>
              </a:rPr>
              <a:t>Apparel Design;</a:t>
            </a:r>
          </a:p>
          <a:p>
            <a:pPr marL="457200" indent="-457200">
              <a:spcBef>
                <a:spcPct val="0"/>
              </a:spcBef>
              <a:buFont typeface="+mj-lt"/>
              <a:buAutoNum type="arabicPeriod"/>
            </a:pPr>
            <a:r>
              <a:rPr lang="en-US" sz="2000" dirty="0" smtClean="0">
                <a:solidFill>
                  <a:schemeClr val="accent6">
                    <a:lumMod val="75000"/>
                  </a:schemeClr>
                </a:solidFill>
                <a:latin typeface="+mj-lt"/>
                <a:ea typeface="+mj-ea"/>
                <a:cs typeface="+mj-cs"/>
              </a:rPr>
              <a:t>Textile Engineering;</a:t>
            </a:r>
          </a:p>
          <a:p>
            <a:pPr marL="457200" indent="-457200">
              <a:spcBef>
                <a:spcPct val="0"/>
              </a:spcBef>
              <a:buFont typeface="+mj-lt"/>
              <a:buAutoNum type="arabicPeriod"/>
            </a:pPr>
            <a:r>
              <a:rPr lang="en-US" sz="2000" dirty="0" smtClean="0">
                <a:solidFill>
                  <a:schemeClr val="accent6">
                    <a:lumMod val="75000"/>
                  </a:schemeClr>
                </a:solidFill>
                <a:latin typeface="+mj-lt"/>
                <a:ea typeface="+mj-ea"/>
                <a:cs typeface="+mj-cs"/>
              </a:rPr>
              <a:t>Management </a:t>
            </a:r>
            <a:r>
              <a:rPr lang="en-US" sz="2000" dirty="0">
                <a:solidFill>
                  <a:schemeClr val="accent6">
                    <a:lumMod val="75000"/>
                  </a:schemeClr>
                </a:solidFill>
                <a:latin typeface="+mj-lt"/>
                <a:ea typeface="+mj-ea"/>
                <a:cs typeface="+mj-cs"/>
              </a:rPr>
              <a:t>in the </a:t>
            </a:r>
            <a:r>
              <a:rPr lang="en-US" sz="2000" dirty="0" smtClean="0">
                <a:solidFill>
                  <a:schemeClr val="accent6">
                    <a:lumMod val="75000"/>
                  </a:schemeClr>
                </a:solidFill>
                <a:latin typeface="+mj-lt"/>
                <a:ea typeface="+mj-ea"/>
                <a:cs typeface="+mj-cs"/>
              </a:rPr>
              <a:t>Fashion Industry.</a:t>
            </a:r>
            <a:endParaRPr lang="en-US" sz="2000" dirty="0">
              <a:solidFill>
                <a:schemeClr val="accent6">
                  <a:lumMod val="75000"/>
                </a:schemeClr>
              </a:solidFill>
              <a:latin typeface="+mj-lt"/>
              <a:ea typeface="+mj-ea"/>
              <a:cs typeface="+mj-cs"/>
            </a:endParaRPr>
          </a:p>
          <a:p>
            <a:pPr marL="514350" indent="-514350">
              <a:buFont typeface="+mj-lt"/>
              <a:buAutoNum type="arabicPeriod"/>
            </a:pPr>
            <a:endParaRPr lang="en-US" sz="2000" dirty="0">
              <a:solidFill>
                <a:srgbClr val="0070BC"/>
              </a:solidFill>
            </a:endParaRPr>
          </a:p>
        </p:txBody>
      </p:sp>
      <p:sp>
        <p:nvSpPr>
          <p:cNvPr id="5" name="Title 1">
            <a:extLst>
              <a:ext uri="{FF2B5EF4-FFF2-40B4-BE49-F238E27FC236}">
                <a16:creationId xmlns:a16="http://schemas.microsoft.com/office/drawing/2014/main" xmlns="" id="{7BBB60DC-593A-1C04-22DA-6F853795623D}"/>
              </a:ext>
            </a:extLst>
          </p:cNvPr>
          <p:cNvSpPr txBox="1">
            <a:spLocks/>
          </p:cNvSpPr>
          <p:nvPr/>
        </p:nvSpPr>
        <p:spPr bwMode="auto">
          <a:xfrm>
            <a:off x="384396" y="2205303"/>
            <a:ext cx="5764264" cy="81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457200" indent="-457200" algn="l">
              <a:buFont typeface="Arial" panose="020B0604020202020204" pitchFamily="34" charset="0"/>
              <a:buChar char="•"/>
            </a:pPr>
            <a:r>
              <a:rPr lang="sr-Latn-RS" sz="2000" b="1" kern="0" dirty="0">
                <a:solidFill>
                  <a:schemeClr val="accent6">
                    <a:lumMod val="75000"/>
                  </a:schemeClr>
                </a:solidFill>
              </a:rPr>
              <a:t>Master</a:t>
            </a:r>
            <a:r>
              <a:rPr lang="sr-Latn-RS" sz="2000" kern="0" dirty="0">
                <a:solidFill>
                  <a:schemeClr val="accent6">
                    <a:lumMod val="75000"/>
                  </a:schemeClr>
                </a:solidFill>
              </a:rPr>
              <a:t> </a:t>
            </a:r>
            <a:r>
              <a:rPr lang="sr-Latn-RS" sz="2000" kern="0" dirty="0" err="1">
                <a:solidFill>
                  <a:schemeClr val="accent6">
                    <a:lumMod val="75000"/>
                  </a:schemeClr>
                </a:solidFill>
              </a:rPr>
              <a:t>applied</a:t>
            </a:r>
            <a:r>
              <a:rPr lang="sr-Latn-RS" sz="2000" kern="0" dirty="0">
                <a:solidFill>
                  <a:schemeClr val="accent6">
                    <a:lumMod val="75000"/>
                  </a:schemeClr>
                </a:solidFill>
              </a:rPr>
              <a:t> </a:t>
            </a:r>
            <a:r>
              <a:rPr lang="sr-Latn-RS" sz="2000" kern="0" dirty="0" err="1">
                <a:solidFill>
                  <a:schemeClr val="accent6">
                    <a:lumMod val="75000"/>
                  </a:schemeClr>
                </a:solidFill>
              </a:rPr>
              <a:t>studies</a:t>
            </a:r>
            <a:r>
              <a:rPr lang="sr-Latn-RS" sz="2000" kern="0" dirty="0">
                <a:solidFill>
                  <a:schemeClr val="accent6">
                    <a:lumMod val="75000"/>
                  </a:schemeClr>
                </a:solidFill>
              </a:rPr>
              <a:t> (120 ECTS)</a:t>
            </a:r>
            <a:endParaRPr lang="hr-HR" sz="2000" kern="0" dirty="0">
              <a:solidFill>
                <a:schemeClr val="accent6">
                  <a:lumMod val="75000"/>
                </a:schemeClr>
              </a:solidFill>
            </a:endParaRPr>
          </a:p>
        </p:txBody>
      </p:sp>
      <p:sp>
        <p:nvSpPr>
          <p:cNvPr id="6" name="Title 1">
            <a:extLst>
              <a:ext uri="{FF2B5EF4-FFF2-40B4-BE49-F238E27FC236}">
                <a16:creationId xmlns:a16="http://schemas.microsoft.com/office/drawing/2014/main" xmlns="" id="{FC285EA8-A2BD-BC2B-D8C0-DCD3D8F683F6}"/>
              </a:ext>
            </a:extLst>
          </p:cNvPr>
          <p:cNvSpPr>
            <a:spLocks noGrp="1"/>
          </p:cNvSpPr>
          <p:nvPr>
            <p:ph type="title"/>
          </p:nvPr>
        </p:nvSpPr>
        <p:spPr>
          <a:xfrm>
            <a:off x="67103" y="1087857"/>
            <a:ext cx="9076897" cy="857484"/>
          </a:xfrm>
        </p:spPr>
        <p:txBody>
          <a:bodyPr/>
          <a:lstStyle/>
          <a:p>
            <a:r>
              <a:rPr lang="en-GB" sz="2800" b="1" dirty="0">
                <a:solidFill>
                  <a:srgbClr val="000099"/>
                </a:solidFill>
              </a:rPr>
              <a:t>Department </a:t>
            </a:r>
            <a:r>
              <a:rPr lang="en-GB" sz="2800" b="1" dirty="0" err="1">
                <a:solidFill>
                  <a:srgbClr val="000099"/>
                </a:solidFill>
              </a:rPr>
              <a:t>Textil</a:t>
            </a:r>
            <a:r>
              <a:rPr lang="en-GB" sz="2800" b="1" dirty="0">
                <a:solidFill>
                  <a:srgbClr val="000099"/>
                </a:solidFill>
              </a:rPr>
              <a:t> School for Design, Technology and </a:t>
            </a:r>
            <a:r>
              <a:rPr lang="en-GB" sz="2800" b="1" dirty="0" err="1" smtClean="0">
                <a:solidFill>
                  <a:srgbClr val="000099"/>
                </a:solidFill>
              </a:rPr>
              <a:t>Menagement</a:t>
            </a:r>
            <a:endParaRPr lang="en-US" sz="2800" dirty="0">
              <a:solidFill>
                <a:srgbClr val="000099"/>
              </a:solidFill>
            </a:endParaRP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2436656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9</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xmlns="" id="{64714664-23B7-4FB4-EC20-C6370D9A419C}"/>
              </a:ext>
            </a:extLst>
          </p:cNvPr>
          <p:cNvSpPr>
            <a:spLocks noGrp="1"/>
          </p:cNvSpPr>
          <p:nvPr>
            <p:ph idx="1"/>
          </p:nvPr>
        </p:nvSpPr>
        <p:spPr>
          <a:xfrm>
            <a:off x="384396" y="2786915"/>
            <a:ext cx="8515775" cy="3747700"/>
          </a:xfrm>
        </p:spPr>
        <p:txBody>
          <a:bodyPr/>
          <a:lstStyle/>
          <a:p>
            <a:pPr marL="457200" indent="-457200">
              <a:spcBef>
                <a:spcPct val="0"/>
              </a:spcBef>
              <a:buFont typeface="+mj-lt"/>
              <a:buAutoNum type="arabicPeriod"/>
            </a:pPr>
            <a:r>
              <a:rPr lang="en-US" sz="2000" dirty="0">
                <a:solidFill>
                  <a:srgbClr val="000099"/>
                </a:solidFill>
              </a:rPr>
              <a:t>The basic goal of this study program is to educate masters of applied textile and apparel design who would actively participate in the textile, apparel and fashion industry and in the field of electronic/digital media through an innovative use of design which takes into account sociological, economic, and ecological sustainability.</a:t>
            </a:r>
          </a:p>
          <a:p>
            <a:pPr marL="457200" indent="-457200">
              <a:spcBef>
                <a:spcPct val="0"/>
              </a:spcBef>
              <a:buFont typeface="+mj-lt"/>
              <a:buAutoNum type="arabicPeriod"/>
            </a:pPr>
            <a:r>
              <a:rPr lang="en-US" sz="2000" dirty="0">
                <a:solidFill>
                  <a:srgbClr val="000099"/>
                </a:solidFill>
              </a:rPr>
              <a:t>Mastering methods and techniques applied in the design and development of new products</a:t>
            </a:r>
          </a:p>
          <a:p>
            <a:pPr marL="457200" indent="-457200">
              <a:spcBef>
                <a:spcPct val="0"/>
              </a:spcBef>
              <a:buFont typeface="+mj-lt"/>
              <a:buAutoNum type="arabicPeriod"/>
            </a:pPr>
            <a:r>
              <a:rPr lang="en-US" sz="2000" dirty="0">
                <a:solidFill>
                  <a:srgbClr val="000099"/>
                </a:solidFill>
              </a:rPr>
              <a:t>Thorough knowledge and understanding of the culture and art that envelop the design process, whose integral part is textile and apparel design.</a:t>
            </a:r>
          </a:p>
          <a:p>
            <a:pPr marL="457200" indent="-457200">
              <a:spcBef>
                <a:spcPct val="0"/>
              </a:spcBef>
              <a:buFont typeface="+mj-lt"/>
              <a:buAutoNum type="arabicPeriod"/>
            </a:pPr>
            <a:r>
              <a:rPr lang="en-US" sz="2000" dirty="0">
                <a:solidFill>
                  <a:srgbClr val="000099"/>
                </a:solidFill>
              </a:rPr>
              <a:t>Actively applying innovative creative techniques during the design process.</a:t>
            </a:r>
          </a:p>
          <a:p>
            <a:pPr marL="457200" indent="-457200">
              <a:spcBef>
                <a:spcPct val="0"/>
              </a:spcBef>
              <a:buFont typeface="+mj-lt"/>
              <a:buAutoNum type="arabicPeriod"/>
            </a:pPr>
            <a:endParaRPr lang="en-US" sz="2000" dirty="0">
              <a:solidFill>
                <a:srgbClr val="000099"/>
              </a:solidFill>
            </a:endParaRPr>
          </a:p>
          <a:p>
            <a:pPr marL="514350" indent="-514350">
              <a:buFont typeface="+mj-lt"/>
              <a:buAutoNum type="arabicPeriod"/>
            </a:pPr>
            <a:endParaRPr lang="en-US" sz="2000" dirty="0">
              <a:solidFill>
                <a:srgbClr val="0070BC"/>
              </a:solidFill>
            </a:endParaRPr>
          </a:p>
        </p:txBody>
      </p:sp>
      <p:sp>
        <p:nvSpPr>
          <p:cNvPr id="5" name="Title 1">
            <a:extLst>
              <a:ext uri="{FF2B5EF4-FFF2-40B4-BE49-F238E27FC236}">
                <a16:creationId xmlns:a16="http://schemas.microsoft.com/office/drawing/2014/main" xmlns="" id="{7BBB60DC-593A-1C04-22DA-6F853795623D}"/>
              </a:ext>
            </a:extLst>
          </p:cNvPr>
          <p:cNvSpPr txBox="1">
            <a:spLocks/>
          </p:cNvSpPr>
          <p:nvPr/>
        </p:nvSpPr>
        <p:spPr bwMode="auto">
          <a:xfrm>
            <a:off x="384396" y="1971127"/>
            <a:ext cx="5764264" cy="81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2000" b="1" dirty="0">
                <a:solidFill>
                  <a:schemeClr val="accent6">
                    <a:lumMod val="75000"/>
                  </a:schemeClr>
                </a:solidFill>
              </a:rPr>
              <a:t>Textile and Apparel </a:t>
            </a:r>
            <a:r>
              <a:rPr lang="en-US" sz="2000" b="1" dirty="0" smtClean="0">
                <a:solidFill>
                  <a:schemeClr val="accent6">
                    <a:lumMod val="75000"/>
                  </a:schemeClr>
                </a:solidFill>
              </a:rPr>
              <a:t>Design</a:t>
            </a:r>
            <a:endParaRPr lang="en-US" sz="2000" b="1" dirty="0">
              <a:solidFill>
                <a:schemeClr val="accent6">
                  <a:lumMod val="75000"/>
                </a:schemeClr>
              </a:solidFill>
            </a:endParaRPr>
          </a:p>
        </p:txBody>
      </p:sp>
      <p:sp>
        <p:nvSpPr>
          <p:cNvPr id="6" name="Title 1">
            <a:extLst>
              <a:ext uri="{FF2B5EF4-FFF2-40B4-BE49-F238E27FC236}">
                <a16:creationId xmlns:a16="http://schemas.microsoft.com/office/drawing/2014/main" xmlns="" id="{FC285EA8-A2BD-BC2B-D8C0-DCD3D8F683F6}"/>
              </a:ext>
            </a:extLst>
          </p:cNvPr>
          <p:cNvSpPr>
            <a:spLocks noGrp="1"/>
          </p:cNvSpPr>
          <p:nvPr>
            <p:ph type="title"/>
          </p:nvPr>
        </p:nvSpPr>
        <p:spPr>
          <a:xfrm>
            <a:off x="67103" y="1087857"/>
            <a:ext cx="9076897" cy="857484"/>
          </a:xfrm>
        </p:spPr>
        <p:txBody>
          <a:bodyPr/>
          <a:lstStyle/>
          <a:p>
            <a:r>
              <a:rPr lang="en-GB" sz="2800" b="1" dirty="0">
                <a:solidFill>
                  <a:srgbClr val="000099"/>
                </a:solidFill>
              </a:rPr>
              <a:t>Department </a:t>
            </a:r>
            <a:r>
              <a:rPr lang="en-GB" sz="2800" b="1" dirty="0" err="1">
                <a:solidFill>
                  <a:srgbClr val="000099"/>
                </a:solidFill>
              </a:rPr>
              <a:t>Textil</a:t>
            </a:r>
            <a:r>
              <a:rPr lang="en-GB" sz="2800" b="1" dirty="0">
                <a:solidFill>
                  <a:srgbClr val="000099"/>
                </a:solidFill>
              </a:rPr>
              <a:t> School for Design, Technology and </a:t>
            </a:r>
            <a:r>
              <a:rPr lang="en-GB" sz="2800" b="1" dirty="0" err="1" smtClean="0">
                <a:solidFill>
                  <a:srgbClr val="000099"/>
                </a:solidFill>
              </a:rPr>
              <a:t>Menagement</a:t>
            </a:r>
            <a:endParaRPr lang="en-US" sz="2800" dirty="0">
              <a:solidFill>
                <a:srgbClr val="000099"/>
              </a:solidFill>
            </a:endParaRP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3393438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27896</TotalTime>
  <Words>986</Words>
  <Application>Microsoft Office PowerPoint</Application>
  <PresentationFormat>On-screen Show (4:3)</PresentationFormat>
  <Paragraphs>161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VTŠDTM History</vt:lpstr>
      <vt:lpstr>VTŠDTM History</vt:lpstr>
      <vt:lpstr>Department Textil School for Design, Technology and Menagement</vt:lpstr>
      <vt:lpstr>Department Textil School for Design, Technology and Menagement</vt:lpstr>
      <vt:lpstr>Department Textil School for Design, Technology and Menagement</vt:lpstr>
      <vt:lpstr>Department Textil School for Design, Technology and Menagement</vt:lpstr>
      <vt:lpstr>Department Textil School for Design, Technology and Menagement</vt:lpstr>
      <vt:lpstr>Department Textil School for Design, Technology and Menagement</vt:lpstr>
      <vt:lpstr>Department Textil School for Design, Technology and Menagement</vt:lpstr>
      <vt:lpstr>Department Textil School for Design, Technology and Menagement</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Name</dc:creator>
  <cp:lastModifiedBy>BМ</cp:lastModifiedBy>
  <cp:revision>1026</cp:revision>
  <cp:lastPrinted>2024-01-18T10:10:40Z</cp:lastPrinted>
  <dcterms:created xsi:type="dcterms:W3CDTF">2002-09-26T09:20:06Z</dcterms:created>
  <dcterms:modified xsi:type="dcterms:W3CDTF">2024-03-06T10:38:47Z</dcterms:modified>
</cp:coreProperties>
</file>