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591" r:id="rId2"/>
    <p:sldId id="680" r:id="rId3"/>
    <p:sldId id="681" r:id="rId4"/>
    <p:sldId id="678" r:id="rId5"/>
    <p:sldId id="679" r:id="rId6"/>
    <p:sldId id="657" r:id="rId7"/>
    <p:sldId id="650" r:id="rId8"/>
    <p:sldId id="660" r:id="rId9"/>
    <p:sldId id="661" r:id="rId10"/>
    <p:sldId id="690" r:id="rId11"/>
    <p:sldId id="691" r:id="rId12"/>
    <p:sldId id="682" r:id="rId13"/>
    <p:sldId id="692" r:id="rId14"/>
    <p:sldId id="686" r:id="rId15"/>
    <p:sldId id="688" r:id="rId16"/>
    <p:sldId id="689" r:id="rId17"/>
    <p:sldId id="685" r:id="rId18"/>
    <p:sldId id="672" r:id="rId19"/>
    <p:sldId id="684" r:id="rId20"/>
    <p:sldId id="667" r:id="rId21"/>
    <p:sldId id="666" r:id="rId22"/>
    <p:sldId id="693" r:id="rId23"/>
    <p:sldId id="677" r:id="rId24"/>
  </p:sldIdLst>
  <p:sldSz cx="9144000" cy="6858000" type="screen4x3"/>
  <p:notesSz cx="6797675" cy="987266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DA145"/>
    <a:srgbClr val="FF9933"/>
    <a:srgbClr val="189654"/>
    <a:srgbClr val="FF00FF"/>
    <a:srgbClr val="FF0000"/>
    <a:srgbClr val="208E4D"/>
    <a:srgbClr val="FFCCFF"/>
    <a:srgbClr val="FF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7" autoAdjust="0"/>
    <p:restoredTop sz="97417" autoAdjust="0"/>
  </p:normalViewPr>
  <p:slideViewPr>
    <p:cSldViewPr snapToGrid="0">
      <p:cViewPr varScale="1">
        <p:scale>
          <a:sx n="85" d="100"/>
          <a:sy n="85" d="100"/>
        </p:scale>
        <p:origin x="1339" y="5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51" d="100"/>
        <a:sy n="5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637DF-2039-4862-946A-99BD39C420B9}"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en-US"/>
        </a:p>
      </dgm:t>
    </dgm:pt>
    <dgm:pt modelId="{161BA63A-9676-4451-BA20-CD01893B1A60}">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2700000" scaled="1"/>
          <a:tileRect/>
        </a:gradFill>
      </dgm:spPr>
      <dgm:t>
        <a:bodyPr/>
        <a:lstStyle/>
        <a:p>
          <a:r>
            <a:rPr lang="sr-Latn-RS" b="1" dirty="0"/>
            <a:t>ATUSS</a:t>
          </a:r>
          <a:endParaRPr lang="en-US" b="1" dirty="0"/>
        </a:p>
      </dgm:t>
    </dgm:pt>
    <dgm:pt modelId="{E5047F11-4039-4200-862F-E4A28C2695CE}" type="parTrans" cxnId="{DEB71005-2212-46D1-B39A-90B639D03E4F}">
      <dgm:prSet/>
      <dgm:spPr/>
      <dgm:t>
        <a:bodyPr/>
        <a:lstStyle/>
        <a:p>
          <a:endParaRPr lang="en-US"/>
        </a:p>
      </dgm:t>
    </dgm:pt>
    <dgm:pt modelId="{083F90BC-0193-46D3-A943-5217D2B728FD}" type="sibTrans" cxnId="{DEB71005-2212-46D1-B39A-90B639D03E4F}">
      <dgm:prSet/>
      <dgm:spPr/>
      <dgm:t>
        <a:bodyPr/>
        <a:lstStyle/>
        <a:p>
          <a:endParaRPr lang="en-US"/>
        </a:p>
      </dgm:t>
    </dgm:pt>
    <dgm:pt modelId="{12E754FC-37A0-42CC-B2C8-5FE65117EA5B}">
      <dgm:prSet custT="1"/>
      <dgm:spPr/>
      <dgm:t>
        <a:bodyPr/>
        <a:lstStyle/>
        <a:p>
          <a:r>
            <a:rPr lang="sr-Latn-RS" sz="1200" b="1" dirty="0">
              <a:solidFill>
                <a:srgbClr val="C00000"/>
              </a:solidFill>
            </a:rPr>
            <a:t>WP1</a:t>
          </a:r>
          <a:endParaRPr lang="en-US" sz="1200" b="1" dirty="0">
            <a:solidFill>
              <a:srgbClr val="C00000"/>
            </a:solidFill>
          </a:endParaRPr>
        </a:p>
      </dgm:t>
    </dgm:pt>
    <dgm:pt modelId="{BA903CDB-041D-413E-A664-49F65DB891F8}" type="parTrans" cxnId="{6B616F51-B515-4BC6-B051-C19D7D95A097}">
      <dgm:prSet/>
      <dgm:spPr/>
      <dgm:t>
        <a:bodyPr/>
        <a:lstStyle/>
        <a:p>
          <a:endParaRPr lang="en-US"/>
        </a:p>
      </dgm:t>
    </dgm:pt>
    <dgm:pt modelId="{AC827C25-676E-4314-8640-A72D60A5D08B}" type="sibTrans" cxnId="{6B616F51-B515-4BC6-B051-C19D7D95A097}">
      <dgm:prSet/>
      <dgm:spPr/>
      <dgm:t>
        <a:bodyPr/>
        <a:lstStyle/>
        <a:p>
          <a:endParaRPr lang="en-US"/>
        </a:p>
      </dgm:t>
    </dgm:pt>
    <dgm:pt modelId="{BF54498F-2BA4-4B86-B768-452F09D9F66C}">
      <dgm:prSet custT="1"/>
      <dgm:spPr/>
      <dgm:t>
        <a:bodyPr/>
        <a:lstStyle/>
        <a:p>
          <a:r>
            <a:rPr lang="sr-Latn-RS" sz="1200" b="1" dirty="0">
              <a:solidFill>
                <a:srgbClr val="C00000"/>
              </a:solidFill>
            </a:rPr>
            <a:t>WP2</a:t>
          </a:r>
          <a:endParaRPr lang="en-US" sz="1200" b="1" dirty="0">
            <a:solidFill>
              <a:srgbClr val="C00000"/>
            </a:solidFill>
          </a:endParaRPr>
        </a:p>
      </dgm:t>
    </dgm:pt>
    <dgm:pt modelId="{63DF4575-250C-4CD3-A1FB-E5C874F11569}" type="parTrans" cxnId="{72882B0B-7E52-4A61-8F5E-ECC6E4E545CF}">
      <dgm:prSet/>
      <dgm:spPr/>
      <dgm:t>
        <a:bodyPr/>
        <a:lstStyle/>
        <a:p>
          <a:endParaRPr lang="en-US"/>
        </a:p>
      </dgm:t>
    </dgm:pt>
    <dgm:pt modelId="{684B8CF1-3B9F-4E7E-8339-1A315627A4DF}" type="sibTrans" cxnId="{72882B0B-7E52-4A61-8F5E-ECC6E4E545CF}">
      <dgm:prSet/>
      <dgm:spPr/>
      <dgm:t>
        <a:bodyPr/>
        <a:lstStyle/>
        <a:p>
          <a:endParaRPr lang="en-US"/>
        </a:p>
      </dgm:t>
    </dgm:pt>
    <dgm:pt modelId="{6F6C4281-E2A5-4B8E-BA0F-C4CD1C794E2F}">
      <dgm:prSet custT="1"/>
      <dgm:spPr/>
      <dgm:t>
        <a:bodyPr/>
        <a:lstStyle/>
        <a:p>
          <a:r>
            <a:rPr lang="sr-Latn-RS" sz="1200" b="1" dirty="0">
              <a:solidFill>
                <a:srgbClr val="C00000"/>
              </a:solidFill>
            </a:rPr>
            <a:t>WP3</a:t>
          </a:r>
          <a:endParaRPr lang="en-US" sz="1200" b="1" dirty="0">
            <a:solidFill>
              <a:srgbClr val="C00000"/>
            </a:solidFill>
          </a:endParaRPr>
        </a:p>
      </dgm:t>
    </dgm:pt>
    <dgm:pt modelId="{000E41B9-AF73-4955-8848-73E1100BE855}" type="parTrans" cxnId="{0295252C-4213-42FD-B0F9-34DCD8AE6699}">
      <dgm:prSet/>
      <dgm:spPr/>
      <dgm:t>
        <a:bodyPr/>
        <a:lstStyle/>
        <a:p>
          <a:endParaRPr lang="en-US"/>
        </a:p>
      </dgm:t>
    </dgm:pt>
    <dgm:pt modelId="{85898F1C-3B08-42D3-B4BA-609C36ACCF77}" type="sibTrans" cxnId="{0295252C-4213-42FD-B0F9-34DCD8AE6699}">
      <dgm:prSet/>
      <dgm:spPr/>
      <dgm:t>
        <a:bodyPr/>
        <a:lstStyle/>
        <a:p>
          <a:endParaRPr lang="en-US"/>
        </a:p>
      </dgm:t>
    </dgm:pt>
    <dgm:pt modelId="{8A58AFC1-138D-47DC-87DE-BAD5E130B528}">
      <dgm:prSet custT="1"/>
      <dgm:spPr/>
      <dgm:t>
        <a:bodyPr/>
        <a:lstStyle/>
        <a:p>
          <a:r>
            <a:rPr lang="sr-Latn-RS" sz="1200" b="1" dirty="0">
              <a:solidFill>
                <a:srgbClr val="C00000"/>
              </a:solidFill>
            </a:rPr>
            <a:t>WP4</a:t>
          </a:r>
          <a:endParaRPr lang="en-US" sz="1200" b="1" dirty="0">
            <a:solidFill>
              <a:srgbClr val="C00000"/>
            </a:solidFill>
          </a:endParaRPr>
        </a:p>
      </dgm:t>
    </dgm:pt>
    <dgm:pt modelId="{825D9C43-859F-49A1-8E01-AA77BF798AAD}" type="parTrans" cxnId="{85711D75-C25E-4C1D-AB10-D89E07AB626C}">
      <dgm:prSet/>
      <dgm:spPr/>
      <dgm:t>
        <a:bodyPr/>
        <a:lstStyle/>
        <a:p>
          <a:endParaRPr lang="en-US"/>
        </a:p>
      </dgm:t>
    </dgm:pt>
    <dgm:pt modelId="{788F2805-7B0E-4EE4-AE93-815936F07C40}" type="sibTrans" cxnId="{85711D75-C25E-4C1D-AB10-D89E07AB626C}">
      <dgm:prSet/>
      <dgm:spPr/>
      <dgm:t>
        <a:bodyPr/>
        <a:lstStyle/>
        <a:p>
          <a:endParaRPr lang="en-US"/>
        </a:p>
      </dgm:t>
    </dgm:pt>
    <dgm:pt modelId="{08A92BD3-4EFE-4AA5-B344-04684F5BBA2D}">
      <dgm:prSet custT="1"/>
      <dgm:spPr/>
      <dgm:t>
        <a:bodyPr/>
        <a:lstStyle/>
        <a:p>
          <a:r>
            <a:rPr lang="sr-Latn-RS" sz="1200" b="1" dirty="0">
              <a:solidFill>
                <a:srgbClr val="C00000"/>
              </a:solidFill>
            </a:rPr>
            <a:t>WP5</a:t>
          </a:r>
          <a:endParaRPr lang="en-US" sz="1200" b="1" dirty="0">
            <a:solidFill>
              <a:srgbClr val="C00000"/>
            </a:solidFill>
          </a:endParaRPr>
        </a:p>
      </dgm:t>
    </dgm:pt>
    <dgm:pt modelId="{34D6B04B-9AEA-4160-AD7A-DA10D1AE4041}" type="parTrans" cxnId="{4B98A0FE-AF06-4B38-8CFD-55AAE54D0AE4}">
      <dgm:prSet/>
      <dgm:spPr/>
      <dgm:t>
        <a:bodyPr/>
        <a:lstStyle/>
        <a:p>
          <a:endParaRPr lang="en-US"/>
        </a:p>
      </dgm:t>
    </dgm:pt>
    <dgm:pt modelId="{EC05BB08-F2F8-48BB-9FE9-A2F60859C97E}" type="sibTrans" cxnId="{4B98A0FE-AF06-4B38-8CFD-55AAE54D0AE4}">
      <dgm:prSet/>
      <dgm:spPr/>
      <dgm:t>
        <a:bodyPr/>
        <a:lstStyle/>
        <a:p>
          <a:endParaRPr lang="en-US"/>
        </a:p>
      </dgm:t>
    </dgm:pt>
    <dgm:pt modelId="{222A8B63-5DDA-47C4-9322-69E24A468463}">
      <dgm:prSet custT="1"/>
      <dgm:spPr/>
      <dgm:t>
        <a:bodyPr/>
        <a:lstStyle/>
        <a:p>
          <a:r>
            <a:rPr lang="sr-Latn-RS" sz="1200" b="1" dirty="0">
              <a:solidFill>
                <a:srgbClr val="C00000"/>
              </a:solidFill>
            </a:rPr>
            <a:t>WP6</a:t>
          </a:r>
          <a:endParaRPr lang="en-US" sz="1200" b="1" dirty="0">
            <a:solidFill>
              <a:srgbClr val="C00000"/>
            </a:solidFill>
          </a:endParaRPr>
        </a:p>
      </dgm:t>
    </dgm:pt>
    <dgm:pt modelId="{247D51D6-8B7B-448F-902E-5B9A0AAA32DC}" type="parTrans" cxnId="{E2D26023-2D2E-45D0-B164-E1C13DC08B16}">
      <dgm:prSet/>
      <dgm:spPr/>
      <dgm:t>
        <a:bodyPr/>
        <a:lstStyle/>
        <a:p>
          <a:endParaRPr lang="en-US"/>
        </a:p>
      </dgm:t>
    </dgm:pt>
    <dgm:pt modelId="{E3DA8467-A93C-4202-A79C-9F4D2720D39F}" type="sibTrans" cxnId="{E2D26023-2D2E-45D0-B164-E1C13DC08B16}">
      <dgm:prSet/>
      <dgm:spPr/>
      <dgm:t>
        <a:bodyPr/>
        <a:lstStyle/>
        <a:p>
          <a:endParaRPr lang="en-US"/>
        </a:p>
      </dgm:t>
    </dgm:pt>
    <dgm:pt modelId="{80116BE1-7FDF-40B7-9F9F-158DFD049E02}">
      <dgm:prSet custT="1"/>
      <dgm:spPr/>
      <dgm:t>
        <a:bodyPr/>
        <a:lstStyle/>
        <a:p>
          <a:r>
            <a:rPr lang="sr-Latn-RS" sz="1200" b="1" dirty="0">
              <a:solidFill>
                <a:srgbClr val="C00000"/>
              </a:solidFill>
            </a:rPr>
            <a:t>WP7</a:t>
          </a:r>
          <a:endParaRPr lang="en-US" sz="1200" b="1" dirty="0">
            <a:solidFill>
              <a:srgbClr val="C00000"/>
            </a:solidFill>
          </a:endParaRPr>
        </a:p>
      </dgm:t>
    </dgm:pt>
    <dgm:pt modelId="{683C1F95-5F27-4554-969E-91BC8719FEB6}" type="parTrans" cxnId="{AF505098-ED86-4179-AF44-4C1D889EDD9D}">
      <dgm:prSet/>
      <dgm:spPr/>
      <dgm:t>
        <a:bodyPr/>
        <a:lstStyle/>
        <a:p>
          <a:endParaRPr lang="en-US"/>
        </a:p>
      </dgm:t>
    </dgm:pt>
    <dgm:pt modelId="{6A02116A-46A5-4D35-B28B-A2F26901834A}" type="sibTrans" cxnId="{AF505098-ED86-4179-AF44-4C1D889EDD9D}">
      <dgm:prSet/>
      <dgm:spPr/>
      <dgm:t>
        <a:bodyPr/>
        <a:lstStyle/>
        <a:p>
          <a:endParaRPr lang="en-US"/>
        </a:p>
      </dgm:t>
    </dgm:pt>
    <dgm:pt modelId="{B353D023-5C29-4B75-93F7-9E4208153752}" type="pres">
      <dgm:prSet presAssocID="{07E637DF-2039-4862-946A-99BD39C420B9}" presName="linearFlow" presStyleCnt="0">
        <dgm:presLayoutVars>
          <dgm:dir/>
          <dgm:animLvl val="lvl"/>
          <dgm:resizeHandles val="exact"/>
        </dgm:presLayoutVars>
      </dgm:prSet>
      <dgm:spPr/>
      <dgm:t>
        <a:bodyPr/>
        <a:lstStyle/>
        <a:p>
          <a:endParaRPr lang="en-US"/>
        </a:p>
      </dgm:t>
    </dgm:pt>
    <dgm:pt modelId="{B88A57BB-9E68-483F-99F3-A9CD532A44CB}" type="pres">
      <dgm:prSet presAssocID="{161BA63A-9676-4451-BA20-CD01893B1A60}" presName="composite" presStyleCnt="0"/>
      <dgm:spPr/>
    </dgm:pt>
    <dgm:pt modelId="{B10F3FB3-6D28-40D7-9B48-08A1E5592D34}" type="pres">
      <dgm:prSet presAssocID="{161BA63A-9676-4451-BA20-CD01893B1A60}" presName="parentText" presStyleLbl="alignNode1" presStyleIdx="0" presStyleCnt="1">
        <dgm:presLayoutVars>
          <dgm:chMax val="1"/>
          <dgm:bulletEnabled val="1"/>
        </dgm:presLayoutVars>
      </dgm:prSet>
      <dgm:spPr/>
      <dgm:t>
        <a:bodyPr/>
        <a:lstStyle/>
        <a:p>
          <a:endParaRPr lang="en-US"/>
        </a:p>
      </dgm:t>
    </dgm:pt>
    <dgm:pt modelId="{993E0215-EA4C-445E-AC0D-3817099240B4}" type="pres">
      <dgm:prSet presAssocID="{161BA63A-9676-4451-BA20-CD01893B1A60}" presName="descendantText" presStyleLbl="alignAcc1" presStyleIdx="0" presStyleCnt="1">
        <dgm:presLayoutVars>
          <dgm:bulletEnabled val="1"/>
        </dgm:presLayoutVars>
      </dgm:prSet>
      <dgm:spPr/>
      <dgm:t>
        <a:bodyPr/>
        <a:lstStyle/>
        <a:p>
          <a:endParaRPr lang="en-US"/>
        </a:p>
      </dgm:t>
    </dgm:pt>
  </dgm:ptLst>
  <dgm:cxnLst>
    <dgm:cxn modelId="{6311C98A-B515-49B6-908B-FADFFA152EC2}" type="presOf" srcId="{08A92BD3-4EFE-4AA5-B344-04684F5BBA2D}" destId="{993E0215-EA4C-445E-AC0D-3817099240B4}" srcOrd="0" destOrd="4" presId="urn:microsoft.com/office/officeart/2005/8/layout/chevron2"/>
    <dgm:cxn modelId="{4C424408-229A-4512-96ED-4CF57A243A13}" type="presOf" srcId="{07E637DF-2039-4862-946A-99BD39C420B9}" destId="{B353D023-5C29-4B75-93F7-9E4208153752}" srcOrd="0" destOrd="0" presId="urn:microsoft.com/office/officeart/2005/8/layout/chevron2"/>
    <dgm:cxn modelId="{942B3FEE-6C91-48E6-AE68-EE3FECC79C59}" type="presOf" srcId="{12E754FC-37A0-42CC-B2C8-5FE65117EA5B}" destId="{993E0215-EA4C-445E-AC0D-3817099240B4}" srcOrd="0" destOrd="0" presId="urn:microsoft.com/office/officeart/2005/8/layout/chevron2"/>
    <dgm:cxn modelId="{DEB71005-2212-46D1-B39A-90B639D03E4F}" srcId="{07E637DF-2039-4862-946A-99BD39C420B9}" destId="{161BA63A-9676-4451-BA20-CD01893B1A60}" srcOrd="0" destOrd="0" parTransId="{E5047F11-4039-4200-862F-E4A28C2695CE}" sibTransId="{083F90BC-0193-46D3-A943-5217D2B728FD}"/>
    <dgm:cxn modelId="{85711D75-C25E-4C1D-AB10-D89E07AB626C}" srcId="{161BA63A-9676-4451-BA20-CD01893B1A60}" destId="{8A58AFC1-138D-47DC-87DE-BAD5E130B528}" srcOrd="3" destOrd="0" parTransId="{825D9C43-859F-49A1-8E01-AA77BF798AAD}" sibTransId="{788F2805-7B0E-4EE4-AE93-815936F07C40}"/>
    <dgm:cxn modelId="{C0AF50B9-FB43-45C8-AE38-70C585729CD1}" type="presOf" srcId="{6F6C4281-E2A5-4B8E-BA0F-C4CD1C794E2F}" destId="{993E0215-EA4C-445E-AC0D-3817099240B4}" srcOrd="0" destOrd="2" presId="urn:microsoft.com/office/officeart/2005/8/layout/chevron2"/>
    <dgm:cxn modelId="{6E141A2D-C67C-4D20-9B39-C9096837849B}" type="presOf" srcId="{161BA63A-9676-4451-BA20-CD01893B1A60}" destId="{B10F3FB3-6D28-40D7-9B48-08A1E5592D34}" srcOrd="0" destOrd="0" presId="urn:microsoft.com/office/officeart/2005/8/layout/chevron2"/>
    <dgm:cxn modelId="{22740E7A-C5C1-448F-9FE6-7933D6DA0EF2}" type="presOf" srcId="{222A8B63-5DDA-47C4-9322-69E24A468463}" destId="{993E0215-EA4C-445E-AC0D-3817099240B4}" srcOrd="0" destOrd="5" presId="urn:microsoft.com/office/officeart/2005/8/layout/chevron2"/>
    <dgm:cxn modelId="{4B98A0FE-AF06-4B38-8CFD-55AAE54D0AE4}" srcId="{161BA63A-9676-4451-BA20-CD01893B1A60}" destId="{08A92BD3-4EFE-4AA5-B344-04684F5BBA2D}" srcOrd="4" destOrd="0" parTransId="{34D6B04B-9AEA-4160-AD7A-DA10D1AE4041}" sibTransId="{EC05BB08-F2F8-48BB-9FE9-A2F60859C97E}"/>
    <dgm:cxn modelId="{AF505098-ED86-4179-AF44-4C1D889EDD9D}" srcId="{161BA63A-9676-4451-BA20-CD01893B1A60}" destId="{80116BE1-7FDF-40B7-9F9F-158DFD049E02}" srcOrd="6" destOrd="0" parTransId="{683C1F95-5F27-4554-969E-91BC8719FEB6}" sibTransId="{6A02116A-46A5-4D35-B28B-A2F26901834A}"/>
    <dgm:cxn modelId="{72882B0B-7E52-4A61-8F5E-ECC6E4E545CF}" srcId="{161BA63A-9676-4451-BA20-CD01893B1A60}" destId="{BF54498F-2BA4-4B86-B768-452F09D9F66C}" srcOrd="1" destOrd="0" parTransId="{63DF4575-250C-4CD3-A1FB-E5C874F11569}" sibTransId="{684B8CF1-3B9F-4E7E-8339-1A315627A4DF}"/>
    <dgm:cxn modelId="{8C4DF5AF-AD1E-4515-95DA-969BA04A89FF}" type="presOf" srcId="{BF54498F-2BA4-4B86-B768-452F09D9F66C}" destId="{993E0215-EA4C-445E-AC0D-3817099240B4}" srcOrd="0" destOrd="1" presId="urn:microsoft.com/office/officeart/2005/8/layout/chevron2"/>
    <dgm:cxn modelId="{0295252C-4213-42FD-B0F9-34DCD8AE6699}" srcId="{161BA63A-9676-4451-BA20-CD01893B1A60}" destId="{6F6C4281-E2A5-4B8E-BA0F-C4CD1C794E2F}" srcOrd="2" destOrd="0" parTransId="{000E41B9-AF73-4955-8848-73E1100BE855}" sibTransId="{85898F1C-3B08-42D3-B4BA-609C36ACCF77}"/>
    <dgm:cxn modelId="{6B616F51-B515-4BC6-B051-C19D7D95A097}" srcId="{161BA63A-9676-4451-BA20-CD01893B1A60}" destId="{12E754FC-37A0-42CC-B2C8-5FE65117EA5B}" srcOrd="0" destOrd="0" parTransId="{BA903CDB-041D-413E-A664-49F65DB891F8}" sibTransId="{AC827C25-676E-4314-8640-A72D60A5D08B}"/>
    <dgm:cxn modelId="{E2D26023-2D2E-45D0-B164-E1C13DC08B16}" srcId="{161BA63A-9676-4451-BA20-CD01893B1A60}" destId="{222A8B63-5DDA-47C4-9322-69E24A468463}" srcOrd="5" destOrd="0" parTransId="{247D51D6-8B7B-448F-902E-5B9A0AAA32DC}" sibTransId="{E3DA8467-A93C-4202-A79C-9F4D2720D39F}"/>
    <dgm:cxn modelId="{447E55A0-EF27-4C15-B9AB-F304EC0730B4}" type="presOf" srcId="{8A58AFC1-138D-47DC-87DE-BAD5E130B528}" destId="{993E0215-EA4C-445E-AC0D-3817099240B4}" srcOrd="0" destOrd="3" presId="urn:microsoft.com/office/officeart/2005/8/layout/chevron2"/>
    <dgm:cxn modelId="{92A427C6-EDB6-4947-A482-2C5706B9B3C3}" type="presOf" srcId="{80116BE1-7FDF-40B7-9F9F-158DFD049E02}" destId="{993E0215-EA4C-445E-AC0D-3817099240B4}" srcOrd="0" destOrd="6" presId="urn:microsoft.com/office/officeart/2005/8/layout/chevron2"/>
    <dgm:cxn modelId="{9E30C985-6651-40DC-912C-1266A4436F66}" type="presParOf" srcId="{B353D023-5C29-4B75-93F7-9E4208153752}" destId="{B88A57BB-9E68-483F-99F3-A9CD532A44CB}" srcOrd="0" destOrd="0" presId="urn:microsoft.com/office/officeart/2005/8/layout/chevron2"/>
    <dgm:cxn modelId="{3628EF68-7B24-432C-9E9F-E6B2B68C3E7D}" type="presParOf" srcId="{B88A57BB-9E68-483F-99F3-A9CD532A44CB}" destId="{B10F3FB3-6D28-40D7-9B48-08A1E5592D34}" srcOrd="0" destOrd="0" presId="urn:microsoft.com/office/officeart/2005/8/layout/chevron2"/>
    <dgm:cxn modelId="{F056608D-526A-4D4F-BA0C-52ACECA96DEE}" type="presParOf" srcId="{B88A57BB-9E68-483F-99F3-A9CD532A44CB}" destId="{993E0215-EA4C-445E-AC0D-3817099240B4}"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E637DF-2039-4862-946A-99BD39C420B9}"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en-US"/>
        </a:p>
      </dgm:t>
    </dgm:pt>
    <dgm:pt modelId="{161BA63A-9676-4451-BA20-CD01893B1A60}">
      <dgm:prSet phldrT="[Text]"/>
      <dgm:spPr/>
      <dgm:t>
        <a:bodyPr/>
        <a:lstStyle/>
        <a:p>
          <a:r>
            <a:rPr lang="sr-Latn-RS" b="1" dirty="0"/>
            <a:t>WP1</a:t>
          </a:r>
          <a:endParaRPr lang="en-US" b="1" dirty="0"/>
        </a:p>
      </dgm:t>
    </dgm:pt>
    <dgm:pt modelId="{E5047F11-4039-4200-862F-E4A28C2695CE}" type="parTrans" cxnId="{DEB71005-2212-46D1-B39A-90B639D03E4F}">
      <dgm:prSet/>
      <dgm:spPr/>
      <dgm:t>
        <a:bodyPr/>
        <a:lstStyle/>
        <a:p>
          <a:endParaRPr lang="en-US"/>
        </a:p>
      </dgm:t>
    </dgm:pt>
    <dgm:pt modelId="{083F90BC-0193-46D3-A943-5217D2B728FD}" type="sibTrans" cxnId="{DEB71005-2212-46D1-B39A-90B639D03E4F}">
      <dgm:prSet/>
      <dgm:spPr/>
      <dgm:t>
        <a:bodyPr/>
        <a:lstStyle/>
        <a:p>
          <a:endParaRPr lang="en-US"/>
        </a:p>
      </dgm:t>
    </dgm:pt>
    <dgm:pt modelId="{12E754FC-37A0-42CC-B2C8-5FE65117EA5B}">
      <dgm:prSet custT="1"/>
      <dgm:spPr/>
      <dgm:t>
        <a:bodyPr/>
        <a:lstStyle/>
        <a:p>
          <a:r>
            <a:rPr lang="sr-Latn-RS" sz="1200" b="1" dirty="0">
              <a:solidFill>
                <a:srgbClr val="C00000"/>
              </a:solidFill>
            </a:rPr>
            <a:t>ATUSS</a:t>
          </a:r>
          <a:endParaRPr lang="en-US" sz="1200" b="1" dirty="0">
            <a:solidFill>
              <a:srgbClr val="C00000"/>
            </a:solidFill>
          </a:endParaRPr>
        </a:p>
      </dgm:t>
    </dgm:pt>
    <dgm:pt modelId="{BA903CDB-041D-413E-A664-49F65DB891F8}" type="parTrans" cxnId="{6B616F51-B515-4BC6-B051-C19D7D95A097}">
      <dgm:prSet/>
      <dgm:spPr/>
      <dgm:t>
        <a:bodyPr/>
        <a:lstStyle/>
        <a:p>
          <a:endParaRPr lang="en-US"/>
        </a:p>
      </dgm:t>
    </dgm:pt>
    <dgm:pt modelId="{AC827C25-676E-4314-8640-A72D60A5D08B}" type="sibTrans" cxnId="{6B616F51-B515-4BC6-B051-C19D7D95A097}">
      <dgm:prSet/>
      <dgm:spPr/>
      <dgm:t>
        <a:bodyPr/>
        <a:lstStyle/>
        <a:p>
          <a:endParaRPr lang="en-US"/>
        </a:p>
      </dgm:t>
    </dgm:pt>
    <dgm:pt modelId="{BF54498F-2BA4-4B86-B768-452F09D9F66C}">
      <dgm:prSet custT="1"/>
      <dgm:spPr/>
      <dgm:t>
        <a:bodyPr/>
        <a:lstStyle/>
        <a:p>
          <a:r>
            <a:rPr lang="sr-Latn-RS" sz="1200" b="1" dirty="0">
              <a:solidFill>
                <a:srgbClr val="C00000"/>
              </a:solidFill>
            </a:rPr>
            <a:t>ULFE</a:t>
          </a:r>
          <a:endParaRPr lang="en-US" sz="1200" b="1" dirty="0">
            <a:solidFill>
              <a:srgbClr val="C00000"/>
            </a:solidFill>
          </a:endParaRPr>
        </a:p>
      </dgm:t>
    </dgm:pt>
    <dgm:pt modelId="{63DF4575-250C-4CD3-A1FB-E5C874F11569}" type="parTrans" cxnId="{72882B0B-7E52-4A61-8F5E-ECC6E4E545CF}">
      <dgm:prSet/>
      <dgm:spPr/>
      <dgm:t>
        <a:bodyPr/>
        <a:lstStyle/>
        <a:p>
          <a:endParaRPr lang="en-US"/>
        </a:p>
      </dgm:t>
    </dgm:pt>
    <dgm:pt modelId="{684B8CF1-3B9F-4E7E-8339-1A315627A4DF}" type="sibTrans" cxnId="{72882B0B-7E52-4A61-8F5E-ECC6E4E545CF}">
      <dgm:prSet/>
      <dgm:spPr/>
      <dgm:t>
        <a:bodyPr/>
        <a:lstStyle/>
        <a:p>
          <a:endParaRPr lang="en-US"/>
        </a:p>
      </dgm:t>
    </dgm:pt>
    <dgm:pt modelId="{6F6C4281-E2A5-4B8E-BA0F-C4CD1C794E2F}">
      <dgm:prSet custT="1"/>
      <dgm:spPr/>
      <dgm:t>
        <a:bodyPr/>
        <a:lstStyle/>
        <a:p>
          <a:r>
            <a:rPr lang="sr-Latn-RS" sz="1200" b="1" dirty="0">
              <a:solidFill>
                <a:srgbClr val="C00000"/>
              </a:solidFill>
            </a:rPr>
            <a:t>UPM</a:t>
          </a:r>
          <a:endParaRPr lang="en-US" sz="1200" b="1" dirty="0">
            <a:solidFill>
              <a:srgbClr val="C00000"/>
            </a:solidFill>
          </a:endParaRPr>
        </a:p>
      </dgm:t>
    </dgm:pt>
    <dgm:pt modelId="{000E41B9-AF73-4955-8848-73E1100BE855}" type="parTrans" cxnId="{0295252C-4213-42FD-B0F9-34DCD8AE6699}">
      <dgm:prSet/>
      <dgm:spPr/>
      <dgm:t>
        <a:bodyPr/>
        <a:lstStyle/>
        <a:p>
          <a:endParaRPr lang="en-US"/>
        </a:p>
      </dgm:t>
    </dgm:pt>
    <dgm:pt modelId="{85898F1C-3B08-42D3-B4BA-609C36ACCF77}" type="sibTrans" cxnId="{0295252C-4213-42FD-B0F9-34DCD8AE6699}">
      <dgm:prSet/>
      <dgm:spPr/>
      <dgm:t>
        <a:bodyPr/>
        <a:lstStyle/>
        <a:p>
          <a:endParaRPr lang="en-US"/>
        </a:p>
      </dgm:t>
    </dgm:pt>
    <dgm:pt modelId="{8A58AFC1-138D-47DC-87DE-BAD5E130B528}">
      <dgm:prSet custT="1"/>
      <dgm:spPr/>
      <dgm:t>
        <a:bodyPr/>
        <a:lstStyle/>
        <a:p>
          <a:r>
            <a:rPr lang="sr-Latn-RS" sz="1200" b="1" dirty="0">
              <a:solidFill>
                <a:srgbClr val="C00000"/>
              </a:solidFill>
            </a:rPr>
            <a:t>AASKM</a:t>
          </a:r>
          <a:endParaRPr lang="en-US" sz="1200" b="1" dirty="0">
            <a:solidFill>
              <a:srgbClr val="C00000"/>
            </a:solidFill>
          </a:endParaRPr>
        </a:p>
      </dgm:t>
    </dgm:pt>
    <dgm:pt modelId="{825D9C43-859F-49A1-8E01-AA77BF798AAD}" type="parTrans" cxnId="{85711D75-C25E-4C1D-AB10-D89E07AB626C}">
      <dgm:prSet/>
      <dgm:spPr/>
      <dgm:t>
        <a:bodyPr/>
        <a:lstStyle/>
        <a:p>
          <a:endParaRPr lang="en-US"/>
        </a:p>
      </dgm:t>
    </dgm:pt>
    <dgm:pt modelId="{788F2805-7B0E-4EE4-AE93-815936F07C40}" type="sibTrans" cxnId="{85711D75-C25E-4C1D-AB10-D89E07AB626C}">
      <dgm:prSet/>
      <dgm:spPr/>
      <dgm:t>
        <a:bodyPr/>
        <a:lstStyle/>
        <a:p>
          <a:endParaRPr lang="en-US"/>
        </a:p>
      </dgm:t>
    </dgm:pt>
    <dgm:pt modelId="{08A92BD3-4EFE-4AA5-B344-04684F5BBA2D}">
      <dgm:prSet custT="1"/>
      <dgm:spPr/>
      <dgm:t>
        <a:bodyPr/>
        <a:lstStyle/>
        <a:p>
          <a:r>
            <a:rPr lang="sr-Latn-RS" sz="1200" b="1" dirty="0">
              <a:solidFill>
                <a:srgbClr val="C00000"/>
              </a:solidFill>
            </a:rPr>
            <a:t>SVEHERC</a:t>
          </a:r>
          <a:endParaRPr lang="en-US" sz="1200" b="1" dirty="0">
            <a:solidFill>
              <a:srgbClr val="C00000"/>
            </a:solidFill>
          </a:endParaRPr>
        </a:p>
      </dgm:t>
    </dgm:pt>
    <dgm:pt modelId="{34D6B04B-9AEA-4160-AD7A-DA10D1AE4041}" type="parTrans" cxnId="{4B98A0FE-AF06-4B38-8CFD-55AAE54D0AE4}">
      <dgm:prSet/>
      <dgm:spPr/>
      <dgm:t>
        <a:bodyPr/>
        <a:lstStyle/>
        <a:p>
          <a:endParaRPr lang="en-US"/>
        </a:p>
      </dgm:t>
    </dgm:pt>
    <dgm:pt modelId="{EC05BB08-F2F8-48BB-9FE9-A2F60859C97E}" type="sibTrans" cxnId="{4B98A0FE-AF06-4B38-8CFD-55AAE54D0AE4}">
      <dgm:prSet/>
      <dgm:spPr/>
      <dgm:t>
        <a:bodyPr/>
        <a:lstStyle/>
        <a:p>
          <a:endParaRPr lang="en-US"/>
        </a:p>
      </dgm:t>
    </dgm:pt>
    <dgm:pt modelId="{222A8B63-5DDA-47C4-9322-69E24A468463}">
      <dgm:prSet custT="1"/>
      <dgm:spPr/>
      <dgm:t>
        <a:bodyPr/>
        <a:lstStyle/>
        <a:p>
          <a:r>
            <a:rPr lang="sr-Latn-RS" sz="1200" b="1" dirty="0">
              <a:solidFill>
                <a:srgbClr val="C00000"/>
              </a:solidFill>
            </a:rPr>
            <a:t> UNBI</a:t>
          </a:r>
          <a:endParaRPr lang="en-US" sz="1200" b="1" dirty="0">
            <a:solidFill>
              <a:srgbClr val="C00000"/>
            </a:solidFill>
          </a:endParaRPr>
        </a:p>
      </dgm:t>
    </dgm:pt>
    <dgm:pt modelId="{247D51D6-8B7B-448F-902E-5B9A0AAA32DC}" type="parTrans" cxnId="{E2D26023-2D2E-45D0-B164-E1C13DC08B16}">
      <dgm:prSet/>
      <dgm:spPr/>
      <dgm:t>
        <a:bodyPr/>
        <a:lstStyle/>
        <a:p>
          <a:endParaRPr lang="en-US"/>
        </a:p>
      </dgm:t>
    </dgm:pt>
    <dgm:pt modelId="{E3DA8467-A93C-4202-A79C-9F4D2720D39F}" type="sibTrans" cxnId="{E2D26023-2D2E-45D0-B164-E1C13DC08B16}">
      <dgm:prSet/>
      <dgm:spPr/>
      <dgm:t>
        <a:bodyPr/>
        <a:lstStyle/>
        <a:p>
          <a:endParaRPr lang="en-US"/>
        </a:p>
      </dgm:t>
    </dgm:pt>
    <dgm:pt modelId="{80116BE1-7FDF-40B7-9F9F-158DFD049E02}">
      <dgm:prSet custT="1"/>
      <dgm:spPr/>
      <dgm:t>
        <a:bodyPr/>
        <a:lstStyle/>
        <a:p>
          <a:r>
            <a:rPr lang="sr-Latn-RS" sz="1200" b="1" dirty="0">
              <a:solidFill>
                <a:srgbClr val="C00000"/>
              </a:solidFill>
            </a:rPr>
            <a:t>W3LAB</a:t>
          </a:r>
          <a:endParaRPr lang="en-US" sz="1200" b="1" dirty="0">
            <a:solidFill>
              <a:srgbClr val="C00000"/>
            </a:solidFill>
          </a:endParaRPr>
        </a:p>
      </dgm:t>
    </dgm:pt>
    <dgm:pt modelId="{683C1F95-5F27-4554-969E-91BC8719FEB6}" type="parTrans" cxnId="{AF505098-ED86-4179-AF44-4C1D889EDD9D}">
      <dgm:prSet/>
      <dgm:spPr/>
      <dgm:t>
        <a:bodyPr/>
        <a:lstStyle/>
        <a:p>
          <a:endParaRPr lang="en-US"/>
        </a:p>
      </dgm:t>
    </dgm:pt>
    <dgm:pt modelId="{6A02116A-46A5-4D35-B28B-A2F26901834A}" type="sibTrans" cxnId="{AF505098-ED86-4179-AF44-4C1D889EDD9D}">
      <dgm:prSet/>
      <dgm:spPr/>
      <dgm:t>
        <a:bodyPr/>
        <a:lstStyle/>
        <a:p>
          <a:endParaRPr lang="en-US"/>
        </a:p>
      </dgm:t>
    </dgm:pt>
    <dgm:pt modelId="{1D431419-E869-4064-B1A7-496506728442}">
      <dgm:prSet custT="1"/>
      <dgm:spPr/>
      <dgm:t>
        <a:bodyPr/>
        <a:lstStyle/>
        <a:p>
          <a:r>
            <a:rPr lang="sr-Latn-RS" sz="1200" b="1" dirty="0">
              <a:solidFill>
                <a:srgbClr val="C00000"/>
              </a:solidFill>
            </a:rPr>
            <a:t>UPKM</a:t>
          </a:r>
          <a:endParaRPr lang="en-US" sz="1200" b="1" dirty="0">
            <a:solidFill>
              <a:srgbClr val="C00000"/>
            </a:solidFill>
          </a:endParaRPr>
        </a:p>
      </dgm:t>
    </dgm:pt>
    <dgm:pt modelId="{92A1D7DB-5BAF-464F-8BD4-7522C7072A0E}" type="parTrans" cxnId="{5589F2FC-C40A-41F8-8ACA-D71FA5E64E56}">
      <dgm:prSet/>
      <dgm:spPr/>
      <dgm:t>
        <a:bodyPr/>
        <a:lstStyle/>
        <a:p>
          <a:endParaRPr lang="en-US"/>
        </a:p>
      </dgm:t>
    </dgm:pt>
    <dgm:pt modelId="{47775506-3C28-40E6-897D-63799742E873}" type="sibTrans" cxnId="{5589F2FC-C40A-41F8-8ACA-D71FA5E64E56}">
      <dgm:prSet/>
      <dgm:spPr/>
      <dgm:t>
        <a:bodyPr/>
        <a:lstStyle/>
        <a:p>
          <a:endParaRPr lang="en-US"/>
        </a:p>
      </dgm:t>
    </dgm:pt>
    <dgm:pt modelId="{5F9CC5AA-C5EB-4536-B4FE-7760748FA3F3}">
      <dgm:prSet custT="1"/>
      <dgm:spPr/>
      <dgm:t>
        <a:bodyPr/>
        <a:lstStyle/>
        <a:p>
          <a:r>
            <a:rPr lang="sr-Latn-RS" sz="1200" b="1" dirty="0">
              <a:solidFill>
                <a:srgbClr val="C00000"/>
              </a:solidFill>
            </a:rPr>
            <a:t> ASRPU</a:t>
          </a:r>
          <a:endParaRPr lang="en-US" sz="1200" b="1" dirty="0">
            <a:solidFill>
              <a:srgbClr val="C00000"/>
            </a:solidFill>
          </a:endParaRPr>
        </a:p>
      </dgm:t>
    </dgm:pt>
    <dgm:pt modelId="{58A0E877-B209-4002-AEC4-DA470467B734}" type="parTrans" cxnId="{FC4F9F45-C6FD-4C57-BF20-C1AA0DC80CA9}">
      <dgm:prSet/>
      <dgm:spPr/>
      <dgm:t>
        <a:bodyPr/>
        <a:lstStyle/>
        <a:p>
          <a:endParaRPr lang="en-US"/>
        </a:p>
      </dgm:t>
    </dgm:pt>
    <dgm:pt modelId="{2CBF1695-89F3-4F22-A38D-58F6E0F134C6}" type="sibTrans" cxnId="{FC4F9F45-C6FD-4C57-BF20-C1AA0DC80CA9}">
      <dgm:prSet/>
      <dgm:spPr/>
      <dgm:t>
        <a:bodyPr/>
        <a:lstStyle/>
        <a:p>
          <a:endParaRPr lang="en-US"/>
        </a:p>
      </dgm:t>
    </dgm:pt>
    <dgm:pt modelId="{B353D023-5C29-4B75-93F7-9E4208153752}" type="pres">
      <dgm:prSet presAssocID="{07E637DF-2039-4862-946A-99BD39C420B9}" presName="linearFlow" presStyleCnt="0">
        <dgm:presLayoutVars>
          <dgm:dir/>
          <dgm:animLvl val="lvl"/>
          <dgm:resizeHandles val="exact"/>
        </dgm:presLayoutVars>
      </dgm:prSet>
      <dgm:spPr/>
      <dgm:t>
        <a:bodyPr/>
        <a:lstStyle/>
        <a:p>
          <a:endParaRPr lang="en-US"/>
        </a:p>
      </dgm:t>
    </dgm:pt>
    <dgm:pt modelId="{B88A57BB-9E68-483F-99F3-A9CD532A44CB}" type="pres">
      <dgm:prSet presAssocID="{161BA63A-9676-4451-BA20-CD01893B1A60}" presName="composite" presStyleCnt="0"/>
      <dgm:spPr/>
    </dgm:pt>
    <dgm:pt modelId="{B10F3FB3-6D28-40D7-9B48-08A1E5592D34}" type="pres">
      <dgm:prSet presAssocID="{161BA63A-9676-4451-BA20-CD01893B1A60}" presName="parentText" presStyleLbl="alignNode1" presStyleIdx="0" presStyleCnt="1">
        <dgm:presLayoutVars>
          <dgm:chMax val="1"/>
          <dgm:bulletEnabled val="1"/>
        </dgm:presLayoutVars>
      </dgm:prSet>
      <dgm:spPr/>
      <dgm:t>
        <a:bodyPr/>
        <a:lstStyle/>
        <a:p>
          <a:endParaRPr lang="en-US"/>
        </a:p>
      </dgm:t>
    </dgm:pt>
    <dgm:pt modelId="{993E0215-EA4C-445E-AC0D-3817099240B4}" type="pres">
      <dgm:prSet presAssocID="{161BA63A-9676-4451-BA20-CD01893B1A60}" presName="descendantText" presStyleLbl="alignAcc1" presStyleIdx="0" presStyleCnt="1" custScaleY="193947" custLinFactNeighborX="1568" custLinFactNeighborY="-13705">
        <dgm:presLayoutVars>
          <dgm:bulletEnabled val="1"/>
        </dgm:presLayoutVars>
      </dgm:prSet>
      <dgm:spPr/>
      <dgm:t>
        <a:bodyPr/>
        <a:lstStyle/>
        <a:p>
          <a:endParaRPr lang="en-US"/>
        </a:p>
      </dgm:t>
    </dgm:pt>
  </dgm:ptLst>
  <dgm:cxnLst>
    <dgm:cxn modelId="{24EC07DB-AE4F-4A67-84DE-B665DE11E44F}" type="presOf" srcId="{12E754FC-37A0-42CC-B2C8-5FE65117EA5B}" destId="{993E0215-EA4C-445E-AC0D-3817099240B4}" srcOrd="0" destOrd="0" presId="urn:microsoft.com/office/officeart/2005/8/layout/chevron2"/>
    <dgm:cxn modelId="{DEB71005-2212-46D1-B39A-90B639D03E4F}" srcId="{07E637DF-2039-4862-946A-99BD39C420B9}" destId="{161BA63A-9676-4451-BA20-CD01893B1A60}" srcOrd="0" destOrd="0" parTransId="{E5047F11-4039-4200-862F-E4A28C2695CE}" sibTransId="{083F90BC-0193-46D3-A943-5217D2B728FD}"/>
    <dgm:cxn modelId="{85711D75-C25E-4C1D-AB10-D89E07AB626C}" srcId="{161BA63A-9676-4451-BA20-CD01893B1A60}" destId="{8A58AFC1-138D-47DC-87DE-BAD5E130B528}" srcOrd="4" destOrd="0" parTransId="{825D9C43-859F-49A1-8E01-AA77BF798AAD}" sibTransId="{788F2805-7B0E-4EE4-AE93-815936F07C40}"/>
    <dgm:cxn modelId="{864C9529-6FB4-4B74-8735-71A576B0CFF6}" type="presOf" srcId="{BF54498F-2BA4-4B86-B768-452F09D9F66C}" destId="{993E0215-EA4C-445E-AC0D-3817099240B4}" srcOrd="0" destOrd="1" presId="urn:microsoft.com/office/officeart/2005/8/layout/chevron2"/>
    <dgm:cxn modelId="{CA0FD6EC-4D25-4733-9DD6-A4C199607A11}" type="presOf" srcId="{1D431419-E869-4064-B1A7-496506728442}" destId="{993E0215-EA4C-445E-AC0D-3817099240B4}" srcOrd="0" destOrd="3" presId="urn:microsoft.com/office/officeart/2005/8/layout/chevron2"/>
    <dgm:cxn modelId="{76D65F25-18ED-48EA-9103-6F556FAD7BB2}" type="presOf" srcId="{6F6C4281-E2A5-4B8E-BA0F-C4CD1C794E2F}" destId="{993E0215-EA4C-445E-AC0D-3817099240B4}" srcOrd="0" destOrd="2" presId="urn:microsoft.com/office/officeart/2005/8/layout/chevron2"/>
    <dgm:cxn modelId="{5CD01C6F-0D4F-4408-9BA9-B2A953BEEE77}" type="presOf" srcId="{07E637DF-2039-4862-946A-99BD39C420B9}" destId="{B353D023-5C29-4B75-93F7-9E4208153752}" srcOrd="0" destOrd="0" presId="urn:microsoft.com/office/officeart/2005/8/layout/chevron2"/>
    <dgm:cxn modelId="{5589F2FC-C40A-41F8-8ACA-D71FA5E64E56}" srcId="{161BA63A-9676-4451-BA20-CD01893B1A60}" destId="{1D431419-E869-4064-B1A7-496506728442}" srcOrd="3" destOrd="0" parTransId="{92A1D7DB-5BAF-464F-8BD4-7522C7072A0E}" sibTransId="{47775506-3C28-40E6-897D-63799742E873}"/>
    <dgm:cxn modelId="{E76A3507-E0B7-453F-B1F3-18D000526456}" type="presOf" srcId="{161BA63A-9676-4451-BA20-CD01893B1A60}" destId="{B10F3FB3-6D28-40D7-9B48-08A1E5592D34}" srcOrd="0" destOrd="0" presId="urn:microsoft.com/office/officeart/2005/8/layout/chevron2"/>
    <dgm:cxn modelId="{4B98A0FE-AF06-4B38-8CFD-55AAE54D0AE4}" srcId="{161BA63A-9676-4451-BA20-CD01893B1A60}" destId="{08A92BD3-4EFE-4AA5-B344-04684F5BBA2D}" srcOrd="5" destOrd="0" parTransId="{34D6B04B-9AEA-4160-AD7A-DA10D1AE4041}" sibTransId="{EC05BB08-F2F8-48BB-9FE9-A2F60859C97E}"/>
    <dgm:cxn modelId="{FC4F9F45-C6FD-4C57-BF20-C1AA0DC80CA9}" srcId="{161BA63A-9676-4451-BA20-CD01893B1A60}" destId="{5F9CC5AA-C5EB-4536-B4FE-7760748FA3F3}" srcOrd="8" destOrd="0" parTransId="{58A0E877-B209-4002-AEC4-DA470467B734}" sibTransId="{2CBF1695-89F3-4F22-A38D-58F6E0F134C6}"/>
    <dgm:cxn modelId="{AF505098-ED86-4179-AF44-4C1D889EDD9D}" srcId="{161BA63A-9676-4451-BA20-CD01893B1A60}" destId="{80116BE1-7FDF-40B7-9F9F-158DFD049E02}" srcOrd="7" destOrd="0" parTransId="{683C1F95-5F27-4554-969E-91BC8719FEB6}" sibTransId="{6A02116A-46A5-4D35-B28B-A2F26901834A}"/>
    <dgm:cxn modelId="{72882B0B-7E52-4A61-8F5E-ECC6E4E545CF}" srcId="{161BA63A-9676-4451-BA20-CD01893B1A60}" destId="{BF54498F-2BA4-4B86-B768-452F09D9F66C}" srcOrd="1" destOrd="0" parTransId="{63DF4575-250C-4CD3-A1FB-E5C874F11569}" sibTransId="{684B8CF1-3B9F-4E7E-8339-1A315627A4DF}"/>
    <dgm:cxn modelId="{57FF797B-A0C5-4996-88C1-BBF2F284AA7C}" type="presOf" srcId="{80116BE1-7FDF-40B7-9F9F-158DFD049E02}" destId="{993E0215-EA4C-445E-AC0D-3817099240B4}" srcOrd="0" destOrd="7" presId="urn:microsoft.com/office/officeart/2005/8/layout/chevron2"/>
    <dgm:cxn modelId="{0295252C-4213-42FD-B0F9-34DCD8AE6699}" srcId="{161BA63A-9676-4451-BA20-CD01893B1A60}" destId="{6F6C4281-E2A5-4B8E-BA0F-C4CD1C794E2F}" srcOrd="2" destOrd="0" parTransId="{000E41B9-AF73-4955-8848-73E1100BE855}" sibTransId="{85898F1C-3B08-42D3-B4BA-609C36ACCF77}"/>
    <dgm:cxn modelId="{F70CC21D-7ED7-4163-8E45-9A8E66EBA202}" type="presOf" srcId="{222A8B63-5DDA-47C4-9322-69E24A468463}" destId="{993E0215-EA4C-445E-AC0D-3817099240B4}" srcOrd="0" destOrd="6" presId="urn:microsoft.com/office/officeart/2005/8/layout/chevron2"/>
    <dgm:cxn modelId="{6B616F51-B515-4BC6-B051-C19D7D95A097}" srcId="{161BA63A-9676-4451-BA20-CD01893B1A60}" destId="{12E754FC-37A0-42CC-B2C8-5FE65117EA5B}" srcOrd="0" destOrd="0" parTransId="{BA903CDB-041D-413E-A664-49F65DB891F8}" sibTransId="{AC827C25-676E-4314-8640-A72D60A5D08B}"/>
    <dgm:cxn modelId="{E2D26023-2D2E-45D0-B164-E1C13DC08B16}" srcId="{161BA63A-9676-4451-BA20-CD01893B1A60}" destId="{222A8B63-5DDA-47C4-9322-69E24A468463}" srcOrd="6" destOrd="0" parTransId="{247D51D6-8B7B-448F-902E-5B9A0AAA32DC}" sibTransId="{E3DA8467-A93C-4202-A79C-9F4D2720D39F}"/>
    <dgm:cxn modelId="{2FA6DB64-2FEC-46B3-971D-3BD2675AEE38}" type="presOf" srcId="{8A58AFC1-138D-47DC-87DE-BAD5E130B528}" destId="{993E0215-EA4C-445E-AC0D-3817099240B4}" srcOrd="0" destOrd="4" presId="urn:microsoft.com/office/officeart/2005/8/layout/chevron2"/>
    <dgm:cxn modelId="{AA3905C0-1766-4814-9AE8-03F6076AD855}" type="presOf" srcId="{5F9CC5AA-C5EB-4536-B4FE-7760748FA3F3}" destId="{993E0215-EA4C-445E-AC0D-3817099240B4}" srcOrd="0" destOrd="8" presId="urn:microsoft.com/office/officeart/2005/8/layout/chevron2"/>
    <dgm:cxn modelId="{329F6F70-0EE5-46F6-B6EC-DDD9CB7454DC}" type="presOf" srcId="{08A92BD3-4EFE-4AA5-B344-04684F5BBA2D}" destId="{993E0215-EA4C-445E-AC0D-3817099240B4}" srcOrd="0" destOrd="5" presId="urn:microsoft.com/office/officeart/2005/8/layout/chevron2"/>
    <dgm:cxn modelId="{AA1305D1-9C61-4876-BC7A-DA770DE29A87}" type="presParOf" srcId="{B353D023-5C29-4B75-93F7-9E4208153752}" destId="{B88A57BB-9E68-483F-99F3-A9CD532A44CB}" srcOrd="0" destOrd="0" presId="urn:microsoft.com/office/officeart/2005/8/layout/chevron2"/>
    <dgm:cxn modelId="{502C310E-6224-4D62-B809-4DB250183114}" type="presParOf" srcId="{B88A57BB-9E68-483F-99F3-A9CD532A44CB}" destId="{B10F3FB3-6D28-40D7-9B48-08A1E5592D34}" srcOrd="0" destOrd="0" presId="urn:microsoft.com/office/officeart/2005/8/layout/chevron2"/>
    <dgm:cxn modelId="{4BB29018-BF50-4F4F-ABEB-CF0A79512A56}" type="presParOf" srcId="{B88A57BB-9E68-483F-99F3-A9CD532A44CB}" destId="{993E0215-EA4C-445E-AC0D-3817099240B4}"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59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p>
        </p:txBody>
      </p:sp>
      <p:sp>
        <p:nvSpPr>
          <p:cNvPr id="366595" name="Rectangle 3"/>
          <p:cNvSpPr>
            <a:spLocks noGrp="1" noChangeArrowheads="1"/>
          </p:cNvSpPr>
          <p:nvPr>
            <p:ph type="dt" sz="quarter" idx="1"/>
          </p:nvPr>
        </p:nvSpPr>
        <p:spPr bwMode="auto">
          <a:xfrm>
            <a:off x="3851275"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66596"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p>
        </p:txBody>
      </p:sp>
      <p:sp>
        <p:nvSpPr>
          <p:cNvPr id="366597" name="Rectangle 5"/>
          <p:cNvSpPr>
            <a:spLocks noGrp="1" noChangeArrowheads="1"/>
          </p:cNvSpPr>
          <p:nvPr>
            <p:ph type="sldNum" sz="quarter" idx="3"/>
          </p:nvPr>
        </p:nvSpPr>
        <p:spPr bwMode="auto">
          <a:xfrm>
            <a:off x="3851275"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F4C1C1-DE8F-4495-9BC5-53850FE543B5}" type="slidenum">
              <a:rPr lang="en-GB"/>
              <a:pPr>
                <a:defRPr/>
              </a:pPr>
              <a:t>‹#›</a:t>
            </a:fld>
            <a:endParaRPr lang="en-GB"/>
          </a:p>
        </p:txBody>
      </p:sp>
    </p:spTree>
    <p:extLst>
      <p:ext uri="{BB962C8B-B14F-4D97-AF65-F5344CB8AC3E}">
        <p14:creationId xmlns:p14="http://schemas.microsoft.com/office/powerpoint/2010/main" val="31917648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sr-Latn-RS"/>
          </a:p>
        </p:txBody>
      </p:sp>
      <p:sp>
        <p:nvSpPr>
          <p:cNvPr id="32771" name="Rectangle 3"/>
          <p:cNvSpPr>
            <a:spLocks noGrp="1" noChangeArrowheads="1"/>
          </p:cNvSpPr>
          <p:nvPr>
            <p:ph type="dt" idx="1"/>
          </p:nvPr>
        </p:nvSpPr>
        <p:spPr bwMode="auto">
          <a:xfrm>
            <a:off x="3849688"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65CE7C38-1363-4E20-9B1E-31254D28335B}" type="datetimeFigureOut">
              <a:rPr lang="sr-Latn-CS"/>
              <a:pPr>
                <a:defRPr/>
              </a:pPr>
              <a:t>16.4.2024.</a:t>
            </a:fld>
            <a:endParaRPr lang="sr-Latn-RS"/>
          </a:p>
        </p:txBody>
      </p:sp>
      <p:sp>
        <p:nvSpPr>
          <p:cNvPr id="9220"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79450" y="4689475"/>
            <a:ext cx="5438775"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r-Latn-RS" noProof="0"/>
              <a:t>Click to edit Master text styles</a:t>
            </a:r>
          </a:p>
          <a:p>
            <a:pPr lvl="1"/>
            <a:r>
              <a:rPr lang="sr-Latn-RS" noProof="0"/>
              <a:t>Second level</a:t>
            </a:r>
          </a:p>
          <a:p>
            <a:pPr lvl="2"/>
            <a:r>
              <a:rPr lang="sr-Latn-RS" noProof="0"/>
              <a:t>Third level</a:t>
            </a:r>
          </a:p>
          <a:p>
            <a:pPr lvl="3"/>
            <a:r>
              <a:rPr lang="sr-Latn-RS" noProof="0"/>
              <a:t>Fourth level</a:t>
            </a:r>
          </a:p>
          <a:p>
            <a:pPr lvl="4"/>
            <a:r>
              <a:rPr lang="sr-Latn-RS" noProof="0"/>
              <a:t>Fifth level</a:t>
            </a:r>
          </a:p>
        </p:txBody>
      </p:sp>
      <p:sp>
        <p:nvSpPr>
          <p:cNvPr id="32774" name="Rectangle 6"/>
          <p:cNvSpPr>
            <a:spLocks noGrp="1" noChangeArrowheads="1"/>
          </p:cNvSpPr>
          <p:nvPr>
            <p:ph type="ftr" sz="quarter" idx="4"/>
          </p:nvPr>
        </p:nvSpPr>
        <p:spPr bwMode="auto">
          <a:xfrm>
            <a:off x="0" y="9377363"/>
            <a:ext cx="29464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sr-Latn-RS"/>
          </a:p>
        </p:txBody>
      </p:sp>
      <p:sp>
        <p:nvSpPr>
          <p:cNvPr id="32775" name="Rectangle 7"/>
          <p:cNvSpPr>
            <a:spLocks noGrp="1" noChangeArrowheads="1"/>
          </p:cNvSpPr>
          <p:nvPr>
            <p:ph type="sldNum" sz="quarter" idx="5"/>
          </p:nvPr>
        </p:nvSpPr>
        <p:spPr bwMode="auto">
          <a:xfrm>
            <a:off x="3849688" y="9377363"/>
            <a:ext cx="29464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5DACDD7-704D-4970-942F-D9A7D8DB3436}" type="slidenum">
              <a:rPr lang="sr-Latn-RS"/>
              <a:pPr>
                <a:defRPr/>
              </a:pPr>
              <a:t>‹#›</a:t>
            </a:fld>
            <a:endParaRPr lang="sr-Latn-RS"/>
          </a:p>
        </p:txBody>
      </p:sp>
    </p:spTree>
    <p:extLst>
      <p:ext uri="{BB962C8B-B14F-4D97-AF65-F5344CB8AC3E}">
        <p14:creationId xmlns:p14="http://schemas.microsoft.com/office/powerpoint/2010/main" val="25913706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19259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2118717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84625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467693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071410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4246652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605815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012120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75523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963271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15519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891837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619687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226172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058207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69450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70928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178409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85376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507150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4050545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2638300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214980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A1D9627-B693-4369-A213-08AA119AD666}" type="datetime1">
              <a:rPr lang="sr-Latn-RS"/>
              <a:pPr>
                <a:defRPr/>
              </a:pPr>
              <a:t>16.4.2024.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20774A-D1F1-47A7-87A6-076EA4DEC9B9}" type="slidenum">
              <a:rPr lang="en-US"/>
              <a:pPr>
                <a:defRPr/>
              </a:pPr>
              <a:t>‹#›</a:t>
            </a:fld>
            <a:endParaRPr lang="en-US"/>
          </a:p>
        </p:txBody>
      </p:sp>
    </p:spTree>
    <p:extLst>
      <p:ext uri="{BB962C8B-B14F-4D97-AF65-F5344CB8AC3E}">
        <p14:creationId xmlns:p14="http://schemas.microsoft.com/office/powerpoint/2010/main" val="261396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B2C8AC9-F06A-4DCE-95EC-16A64BB17E9A}" type="datetime1">
              <a:rPr lang="sr-Latn-RS"/>
              <a:pPr>
                <a:defRPr/>
              </a:pPr>
              <a:t>16.4.2024.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3F0AF2-756E-4BFE-84A6-1AB607AC78D8}" type="slidenum">
              <a:rPr lang="en-US"/>
              <a:pPr>
                <a:defRPr/>
              </a:pPr>
              <a:t>‹#›</a:t>
            </a:fld>
            <a:endParaRPr lang="en-US"/>
          </a:p>
        </p:txBody>
      </p:sp>
    </p:spTree>
    <p:extLst>
      <p:ext uri="{BB962C8B-B14F-4D97-AF65-F5344CB8AC3E}">
        <p14:creationId xmlns:p14="http://schemas.microsoft.com/office/powerpoint/2010/main" val="268198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B61E59D-E985-492C-9864-172D90C7EE81}" type="datetime1">
              <a:rPr lang="sr-Latn-RS"/>
              <a:pPr>
                <a:defRPr/>
              </a:pPr>
              <a:t>16.4.2024.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EA3A56-E972-45BA-8F49-8C1BA343C4F9}" type="slidenum">
              <a:rPr lang="en-US"/>
              <a:pPr>
                <a:defRPr/>
              </a:pPr>
              <a:t>‹#›</a:t>
            </a:fld>
            <a:endParaRPr lang="en-US"/>
          </a:p>
        </p:txBody>
      </p:sp>
    </p:spTree>
    <p:extLst>
      <p:ext uri="{BB962C8B-B14F-4D97-AF65-F5344CB8AC3E}">
        <p14:creationId xmlns:p14="http://schemas.microsoft.com/office/powerpoint/2010/main" val="167399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54DED5B-A318-462C-BF31-D773FF2AC785}" type="datetime1">
              <a:rPr lang="sr-Latn-RS"/>
              <a:pPr>
                <a:defRPr/>
              </a:pPr>
              <a:t>16.4.2024.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561536-E44F-4922-9430-310EA2C662A2}" type="slidenum">
              <a:rPr lang="en-US"/>
              <a:pPr>
                <a:defRPr/>
              </a:pPr>
              <a:t>‹#›</a:t>
            </a:fld>
            <a:endParaRPr lang="en-US"/>
          </a:p>
        </p:txBody>
      </p:sp>
    </p:spTree>
    <p:extLst>
      <p:ext uri="{BB962C8B-B14F-4D97-AF65-F5344CB8AC3E}">
        <p14:creationId xmlns:p14="http://schemas.microsoft.com/office/powerpoint/2010/main" val="167465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4A6B026-C28B-440F-BC8F-62782CDA23E6}" type="datetime1">
              <a:rPr lang="sr-Latn-RS"/>
              <a:pPr>
                <a:defRPr/>
              </a:pPr>
              <a:t>16.4.2024.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43F3A-9ECE-4F8F-B284-5A19820B3220}" type="slidenum">
              <a:rPr lang="en-US"/>
              <a:pPr>
                <a:defRPr/>
              </a:pPr>
              <a:t>‹#›</a:t>
            </a:fld>
            <a:endParaRPr lang="en-US"/>
          </a:p>
        </p:txBody>
      </p:sp>
    </p:spTree>
    <p:extLst>
      <p:ext uri="{BB962C8B-B14F-4D97-AF65-F5344CB8AC3E}">
        <p14:creationId xmlns:p14="http://schemas.microsoft.com/office/powerpoint/2010/main" val="50622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123625F-487D-4720-8FC3-5C326E098E30}" type="datetime1">
              <a:rPr lang="sr-Latn-RS"/>
              <a:pPr>
                <a:defRPr/>
              </a:pPr>
              <a:t>16.4.2024.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B99567-4AB3-4B6C-A7EC-862872BBD222}" type="slidenum">
              <a:rPr lang="en-US"/>
              <a:pPr>
                <a:defRPr/>
              </a:pPr>
              <a:t>‹#›</a:t>
            </a:fld>
            <a:endParaRPr lang="en-US"/>
          </a:p>
        </p:txBody>
      </p:sp>
    </p:spTree>
    <p:extLst>
      <p:ext uri="{BB962C8B-B14F-4D97-AF65-F5344CB8AC3E}">
        <p14:creationId xmlns:p14="http://schemas.microsoft.com/office/powerpoint/2010/main" val="366017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E0DF608-BC9A-4281-AF9D-FCDC6FE6A1B8}" type="datetime1">
              <a:rPr lang="sr-Latn-RS"/>
              <a:pPr>
                <a:defRPr/>
              </a:pPr>
              <a:t>16.4.2024.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9729E1-5680-4BC3-8E3E-4CB19ACCDDC4}" type="slidenum">
              <a:rPr lang="en-US"/>
              <a:pPr>
                <a:defRPr/>
              </a:pPr>
              <a:t>‹#›</a:t>
            </a:fld>
            <a:endParaRPr lang="en-US"/>
          </a:p>
        </p:txBody>
      </p:sp>
    </p:spTree>
    <p:extLst>
      <p:ext uri="{BB962C8B-B14F-4D97-AF65-F5344CB8AC3E}">
        <p14:creationId xmlns:p14="http://schemas.microsoft.com/office/powerpoint/2010/main" val="209455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4E50C08-CA0A-4545-989A-F90BF3557593}" type="datetime1">
              <a:rPr lang="sr-Latn-RS"/>
              <a:pPr>
                <a:defRPr/>
              </a:pPr>
              <a:t>16.4.2024.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07C423A-1C3A-428A-81B8-D4601928B40E}" type="slidenum">
              <a:rPr lang="en-US"/>
              <a:pPr>
                <a:defRPr/>
              </a:pPr>
              <a:t>‹#›</a:t>
            </a:fld>
            <a:endParaRPr lang="en-US"/>
          </a:p>
        </p:txBody>
      </p:sp>
    </p:spTree>
    <p:extLst>
      <p:ext uri="{BB962C8B-B14F-4D97-AF65-F5344CB8AC3E}">
        <p14:creationId xmlns:p14="http://schemas.microsoft.com/office/powerpoint/2010/main" val="97053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698EBB9-B4FA-4E3B-9BED-A00CEE4D996C}" type="datetime1">
              <a:rPr lang="sr-Latn-RS"/>
              <a:pPr>
                <a:defRPr/>
              </a:pPr>
              <a:t>16.4.2024.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BA0562-0302-4638-8622-FF4C095E0C76}" type="slidenum">
              <a:rPr lang="en-US"/>
              <a:pPr>
                <a:defRPr/>
              </a:pPr>
              <a:t>‹#›</a:t>
            </a:fld>
            <a:endParaRPr lang="en-US"/>
          </a:p>
        </p:txBody>
      </p:sp>
    </p:spTree>
    <p:extLst>
      <p:ext uri="{BB962C8B-B14F-4D97-AF65-F5344CB8AC3E}">
        <p14:creationId xmlns:p14="http://schemas.microsoft.com/office/powerpoint/2010/main" val="407867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90E31EC-9102-43C1-BAF5-01F40937ED20}" type="datetime1">
              <a:rPr lang="sr-Latn-RS"/>
              <a:pPr>
                <a:defRPr/>
              </a:pPr>
              <a:t>16.4.2024.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AF9426-BE75-46C0-B434-4F3EC18EC572}" type="slidenum">
              <a:rPr lang="en-US"/>
              <a:pPr>
                <a:defRPr/>
              </a:pPr>
              <a:t>‹#›</a:t>
            </a:fld>
            <a:endParaRPr lang="en-US"/>
          </a:p>
        </p:txBody>
      </p:sp>
    </p:spTree>
    <p:extLst>
      <p:ext uri="{BB962C8B-B14F-4D97-AF65-F5344CB8AC3E}">
        <p14:creationId xmlns:p14="http://schemas.microsoft.com/office/powerpoint/2010/main" val="390702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E2377A0-882D-4CC6-A916-A3F079D12ED8}" type="datetime1">
              <a:rPr lang="sr-Latn-RS"/>
              <a:pPr>
                <a:defRPr/>
              </a:pPr>
              <a:t>16.4.2024.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70F78C-3194-46BD-A05E-8D0BFA215527}" type="slidenum">
              <a:rPr lang="en-US"/>
              <a:pPr>
                <a:defRPr/>
              </a:pPr>
              <a:t>‹#›</a:t>
            </a:fld>
            <a:endParaRPr lang="en-US"/>
          </a:p>
        </p:txBody>
      </p:sp>
    </p:spTree>
    <p:extLst>
      <p:ext uri="{BB962C8B-B14F-4D97-AF65-F5344CB8AC3E}">
        <p14:creationId xmlns:p14="http://schemas.microsoft.com/office/powerpoint/2010/main" val="12699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FCE771C0-B55D-4041-A777-1092B1A5E27C}" type="datetime1">
              <a:rPr lang="sr-Latn-RS"/>
              <a:pPr>
                <a:defRPr/>
              </a:pPr>
              <a:t>16.4.2024.</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650C0A3-28FC-47CE-9820-0C053721DB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emf"/><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emf"/><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mailto:danijela.zubac@akademijakm.edu.r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mailto:wbnet@atuss.edu.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4106" name="Rectangle 10"/>
          <p:cNvSpPr>
            <a:spLocks noChangeArrowheads="1"/>
          </p:cNvSpPr>
          <p:nvPr/>
        </p:nvSpPr>
        <p:spPr bwMode="auto">
          <a:xfrm>
            <a:off x="457200" y="1316425"/>
            <a:ext cx="8229600" cy="2554545"/>
          </a:xfrm>
          <a:prstGeom prst="rect">
            <a:avLst/>
          </a:prstGeom>
          <a:noFill/>
          <a:ln>
            <a:noFill/>
          </a:ln>
          <a:effectLst>
            <a:glow rad="63500">
              <a:schemeClr val="accent2">
                <a:satMod val="175000"/>
                <a:alpha val="40000"/>
              </a:schemeClr>
            </a:glow>
            <a:prstShdw prst="shdw17" dist="17961" dir="2700000">
              <a:schemeClr val="accent1">
                <a:gamma/>
                <a:shade val="60000"/>
                <a:invGamma/>
              </a:schemeClr>
            </a:prstShdw>
          </a:effectLst>
          <a:scene3d>
            <a:camera prst="orthographicFront"/>
            <a:lightRig rig="threePt" dir="t"/>
          </a:scene3d>
          <a:sp3d>
            <a:bevelT/>
          </a:sp3d>
        </p:spPr>
        <p:txBody>
          <a:bodyPr wrap="square" anchor="b">
            <a:spAutoFit/>
          </a:bodyPr>
          <a:lstStyle/>
          <a:p>
            <a:pPr marL="0" lvl="1">
              <a:defRPr/>
            </a:pPr>
            <a:endParaRPr lang="sr-Latn-RS" b="1" dirty="0"/>
          </a:p>
          <a:p>
            <a:r>
              <a:rPr lang="sr-Latn-RS" b="1" dirty="0">
                <a:solidFill>
                  <a:schemeClr val="accent6">
                    <a:lumMod val="75000"/>
                  </a:schemeClr>
                </a:solidFill>
              </a:rPr>
              <a:t>-</a:t>
            </a:r>
            <a:r>
              <a:rPr lang="en-GB" b="1" dirty="0">
                <a:solidFill>
                  <a:schemeClr val="accent6">
                    <a:lumMod val="75000"/>
                  </a:schemeClr>
                </a:solidFill>
              </a:rPr>
              <a:t>WBNET</a:t>
            </a:r>
            <a:r>
              <a:rPr lang="sr-Latn-RS" b="1" dirty="0">
                <a:solidFill>
                  <a:schemeClr val="accent6">
                    <a:lumMod val="75000"/>
                  </a:schemeClr>
                </a:solidFill>
              </a:rPr>
              <a:t>-</a:t>
            </a:r>
            <a:endParaRPr lang="en-GB" b="1" dirty="0">
              <a:solidFill>
                <a:schemeClr val="accent6">
                  <a:lumMod val="75000"/>
                </a:schemeClr>
              </a:solidFill>
            </a:endParaRPr>
          </a:p>
          <a:p>
            <a:r>
              <a:rPr lang="sr-Latn-RS" b="1" dirty="0">
                <a:solidFill>
                  <a:schemeClr val="accent6">
                    <a:lumMod val="75000"/>
                  </a:schemeClr>
                </a:solidFill>
              </a:rPr>
              <a:t>WHAT WAS DONE,</a:t>
            </a:r>
          </a:p>
          <a:p>
            <a:r>
              <a:rPr lang="sr-Latn-RS" b="1" dirty="0">
                <a:solidFill>
                  <a:schemeClr val="accent6">
                    <a:lumMod val="75000"/>
                  </a:schemeClr>
                </a:solidFill>
              </a:rPr>
              <a:t>WHAT SHOULD BE DONE</a:t>
            </a:r>
          </a:p>
          <a:p>
            <a:r>
              <a:rPr lang="sr-Latn-RS" b="1" dirty="0">
                <a:solidFill>
                  <a:schemeClr val="accent6">
                    <a:lumMod val="75000"/>
                  </a:schemeClr>
                </a:solidFill>
              </a:rPr>
              <a:t>-</a:t>
            </a:r>
            <a:r>
              <a:rPr lang="en-US" b="1" dirty="0">
                <a:solidFill>
                  <a:schemeClr val="accent6">
                    <a:lumMod val="75000"/>
                  </a:schemeClr>
                </a:solidFill>
              </a:rPr>
              <a:t> TIMELINE</a:t>
            </a:r>
            <a:r>
              <a:rPr lang="sr-Latn-RS" b="1" dirty="0">
                <a:solidFill>
                  <a:schemeClr val="accent6">
                    <a:lumMod val="75000"/>
                  </a:schemeClr>
                </a:solidFill>
              </a:rPr>
              <a:t>-</a:t>
            </a:r>
            <a:endParaRPr lang="en-GB" b="1" dirty="0">
              <a:solidFill>
                <a:schemeClr val="accent6">
                  <a:lumMod val="75000"/>
                </a:schemeClr>
              </a:solidFill>
            </a:endParaRPr>
          </a:p>
        </p:txBody>
      </p:sp>
      <p:sp>
        <p:nvSpPr>
          <p:cNvPr id="4108" name="Rectangle 12"/>
          <p:cNvSpPr>
            <a:spLocks noChangeArrowheads="1"/>
          </p:cNvSpPr>
          <p:nvPr/>
        </p:nvSpPr>
        <p:spPr bwMode="auto">
          <a:xfrm>
            <a:off x="4443632" y="4627489"/>
            <a:ext cx="4680341" cy="126188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defRPr/>
            </a:pPr>
            <a:r>
              <a:rPr lang="sr-Latn-BA" sz="2000" b="1" i="1" dirty="0">
                <a:solidFill>
                  <a:srgbClr val="000099"/>
                </a:solidFill>
              </a:rPr>
              <a:t>LJILJANA PECIĆ, </a:t>
            </a:r>
          </a:p>
          <a:p>
            <a:pPr algn="r">
              <a:defRPr/>
            </a:pPr>
            <a:r>
              <a:rPr lang="sr-Latn-BA" sz="1800" b="1" i="1" dirty="0">
                <a:solidFill>
                  <a:srgbClr val="000099"/>
                </a:solidFill>
              </a:rPr>
              <a:t>Project coordinator,</a:t>
            </a:r>
          </a:p>
          <a:p>
            <a:pPr algn="r">
              <a:defRPr/>
            </a:pPr>
            <a:r>
              <a:rPr lang="sr-Latn-RS" sz="1800" b="1" dirty="0">
                <a:ln w="6350">
                  <a:solidFill>
                    <a:schemeClr val="tx1"/>
                  </a:solidFill>
                </a:ln>
                <a:solidFill>
                  <a:srgbClr val="FF9933"/>
                </a:solidFill>
              </a:rPr>
              <a:t>ATUSS</a:t>
            </a:r>
            <a:endParaRPr lang="en-GB" sz="1800" b="1" dirty="0">
              <a:ln w="6350">
                <a:solidFill>
                  <a:schemeClr val="tx1"/>
                </a:solidFill>
              </a:ln>
              <a:solidFill>
                <a:srgbClr val="FF9933"/>
              </a:solidFill>
            </a:endParaRPr>
          </a:p>
          <a:p>
            <a:pPr algn="r">
              <a:defRPr/>
            </a:pPr>
            <a:endParaRPr lang="sr-Latn-RS" sz="2000" b="1" i="1" dirty="0">
              <a:ln>
                <a:solidFill>
                  <a:schemeClr val="tx1"/>
                </a:solidFill>
              </a:ln>
              <a:solidFill>
                <a:srgbClr val="000099"/>
              </a:solidFill>
            </a:endParaRPr>
          </a:p>
        </p:txBody>
      </p:sp>
      <p:sp>
        <p:nvSpPr>
          <p:cNvPr id="2055" name="Slide Number Placeholder 2"/>
          <p:cNvSpPr>
            <a:spLocks noGrp="1"/>
          </p:cNvSpPr>
          <p:nvPr>
            <p:ph type="sldNum" sz="quarter" idx="12"/>
          </p:nvPr>
        </p:nvSpPr>
        <p:spPr>
          <a:xfrm>
            <a:off x="7239000" y="643281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sp>
        <p:nvSpPr>
          <p:cNvPr id="7" name="Rectangle 6"/>
          <p:cNvSpPr/>
          <p:nvPr/>
        </p:nvSpPr>
        <p:spPr>
          <a:xfrm>
            <a:off x="357809" y="4000177"/>
            <a:ext cx="8542362" cy="461665"/>
          </a:xfrm>
          <a:prstGeom prst="rect">
            <a:avLst/>
          </a:prstGeom>
        </p:spPr>
        <p:txBody>
          <a:bodyPr wrap="square">
            <a:spAutoFit/>
          </a:bodyPr>
          <a:lstStyle/>
          <a:p>
            <a:r>
              <a:rPr lang="en-GB" sz="1200" i="1" dirty="0"/>
              <a:t>"Funded by the European Union. Views and opinions expressed are however those of the author(s) only and do not necessarily reflect those of the European Union. Neither the European Union nor the granting authority can be."</a:t>
            </a:r>
          </a:p>
        </p:txBody>
      </p:sp>
      <p:sp>
        <p:nvSpPr>
          <p:cNvPr id="8" name="TextBox 7"/>
          <p:cNvSpPr txBox="1"/>
          <p:nvPr/>
        </p:nvSpPr>
        <p:spPr>
          <a:xfrm>
            <a:off x="0" y="1176186"/>
            <a:ext cx="5724940" cy="584775"/>
          </a:xfrm>
          <a:prstGeom prst="rect">
            <a:avLst/>
          </a:prstGeom>
          <a:noFill/>
        </p:spPr>
        <p:txBody>
          <a:bodyPr wrap="square" rtlCol="0">
            <a:spAutoFit/>
          </a:bodyPr>
          <a:lstStyle/>
          <a:p>
            <a:pPr algn="l"/>
            <a:r>
              <a:rPr lang="sr-Latn-BA" sz="1600" b="1" i="1" dirty="0">
                <a:ln>
                  <a:solidFill>
                    <a:schemeClr val="tx1"/>
                  </a:solidFill>
                </a:ln>
                <a:solidFill>
                  <a:srgbClr val="189654"/>
                </a:solidFill>
              </a:rPr>
              <a:t>CONSORTIUM MEETING</a:t>
            </a:r>
          </a:p>
          <a:p>
            <a:pPr algn="l"/>
            <a:r>
              <a:rPr lang="sr-Latn-BA" sz="1600" b="1" i="1" dirty="0">
                <a:ln>
                  <a:solidFill>
                    <a:schemeClr val="tx1"/>
                  </a:solidFill>
                </a:ln>
                <a:solidFill>
                  <a:srgbClr val="189654"/>
                </a:solidFill>
              </a:rPr>
              <a:t>April 16th 2024.</a:t>
            </a:r>
            <a:endParaRPr lang="en-GB" sz="1600" b="1" i="1" dirty="0">
              <a:ln>
                <a:solidFill>
                  <a:schemeClr val="tx1"/>
                </a:solidFill>
              </a:ln>
              <a:solidFill>
                <a:srgbClr val="189654"/>
              </a:solidFill>
            </a:endParaRPr>
          </a:p>
        </p:txBody>
      </p:sp>
      <p:cxnSp>
        <p:nvCxnSpPr>
          <p:cNvPr id="11" name="Straight Connector 10"/>
          <p:cNvCxnSpPr/>
          <p:nvPr/>
        </p:nvCxnSpPr>
        <p:spPr bwMode="auto">
          <a:xfrm>
            <a:off x="-14971" y="6070763"/>
            <a:ext cx="9144000" cy="10305"/>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a:t>
            </a:r>
            <a:r>
              <a:rPr lang="en-GB" sz="1200" dirty="0">
                <a:solidFill>
                  <a:schemeClr val="accent6">
                    <a:lumMod val="75000"/>
                  </a:schemeClr>
                </a:solidFill>
                <a:latin typeface="+mj-lt"/>
              </a:rPr>
              <a:t>: 101128813</a:t>
            </a:r>
            <a:endParaRPr lang="en-GB" dirty="0">
              <a:solidFill>
                <a:schemeClr val="accent6">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8" y="1060610"/>
            <a:ext cx="8657103" cy="940745"/>
          </a:xfrm>
        </p:spPr>
        <p:txBody>
          <a:bodyPr/>
          <a:lstStyle/>
          <a:p>
            <a:r>
              <a:rPr lang="en-GB" sz="2800" b="1" dirty="0">
                <a:solidFill>
                  <a:srgbClr val="000099"/>
                </a:solidFill>
              </a:rPr>
              <a:t>WP2</a:t>
            </a:r>
            <a:r>
              <a:rPr lang="sr-Latn-RS" sz="2800" b="1" dirty="0">
                <a:solidFill>
                  <a:srgbClr val="000099"/>
                </a:solidFill>
              </a:rPr>
              <a:t> </a:t>
            </a:r>
            <a:r>
              <a:rPr lang="en-GB" sz="2800" b="1" dirty="0">
                <a:solidFill>
                  <a:srgbClr val="000099"/>
                </a:solidFill>
              </a:rPr>
              <a:t>-</a:t>
            </a:r>
            <a:r>
              <a:rPr lang="sr-Latn-RS" sz="2800" b="1" dirty="0">
                <a:solidFill>
                  <a:srgbClr val="000099"/>
                </a:solidFill>
              </a:rPr>
              <a:t> </a:t>
            </a:r>
            <a:r>
              <a:rPr lang="en-GB" sz="2800" b="1" dirty="0">
                <a:solidFill>
                  <a:srgbClr val="000099"/>
                </a:solidFill>
              </a:rPr>
              <a:t>DEVELOPING CENTRES FOR SHORT STUDY PROGRAMS (ULFE) </a:t>
            </a:r>
          </a:p>
        </p:txBody>
      </p:sp>
      <p:sp>
        <p:nvSpPr>
          <p:cNvPr id="5" name="Content Placeholder 4"/>
          <p:cNvSpPr>
            <a:spLocks noGrp="1"/>
          </p:cNvSpPr>
          <p:nvPr>
            <p:ph idx="1"/>
          </p:nvPr>
        </p:nvSpPr>
        <p:spPr>
          <a:xfrm>
            <a:off x="216128" y="2133180"/>
            <a:ext cx="8657103" cy="3815251"/>
          </a:xfrm>
        </p:spPr>
        <p:txBody>
          <a:bodyPr/>
          <a:lstStyle/>
          <a:p>
            <a:pPr algn="just"/>
            <a:r>
              <a:rPr lang="sr-Latn-BA" sz="1800" b="1" dirty="0">
                <a:solidFill>
                  <a:srgbClr val="C00000"/>
                </a:solidFill>
              </a:rPr>
              <a:t>UPCOMING PERIOD</a:t>
            </a:r>
            <a:r>
              <a:rPr lang="sr-Latn-BA" sz="1800" b="1" dirty="0">
                <a:solidFill>
                  <a:srgbClr val="000099"/>
                </a:solidFill>
              </a:rPr>
              <a:t>: </a:t>
            </a:r>
            <a:r>
              <a:rPr lang="sr-Latn-BA" sz="1800" b="1" dirty="0">
                <a:solidFill>
                  <a:srgbClr val="00B050"/>
                </a:solidFill>
              </a:rPr>
              <a:t>M5-M18</a:t>
            </a:r>
            <a:r>
              <a:rPr lang="sr-Latn-BA" sz="1800" dirty="0">
                <a:solidFill>
                  <a:srgbClr val="000099"/>
                </a:solidFill>
              </a:rPr>
              <a:t> </a:t>
            </a:r>
          </a:p>
          <a:p>
            <a:pPr algn="just"/>
            <a:r>
              <a:rPr lang="sr-Latn-RS" sz="1800" b="1" dirty="0">
                <a:solidFill>
                  <a:srgbClr val="C00000"/>
                </a:solidFill>
              </a:rPr>
              <a:t>Two study visits: </a:t>
            </a:r>
            <a:endParaRPr lang="en-GB" sz="1800" dirty="0">
              <a:solidFill>
                <a:srgbClr val="000099"/>
              </a:solidFill>
            </a:endParaRPr>
          </a:p>
          <a:p>
            <a:pPr lvl="1"/>
            <a:r>
              <a:rPr lang="en-GB" sz="1400" b="1" dirty="0">
                <a:solidFill>
                  <a:srgbClr val="C00000"/>
                </a:solidFill>
              </a:rPr>
              <a:t>ULFE – </a:t>
            </a:r>
            <a:r>
              <a:rPr lang="sr-Latn-RS" sz="1400" b="1" dirty="0">
                <a:solidFill>
                  <a:srgbClr val="C00000"/>
                </a:solidFill>
              </a:rPr>
              <a:t>16.04.2024 – 18.04.2024- ongoing</a:t>
            </a:r>
          </a:p>
          <a:p>
            <a:pPr lvl="1"/>
            <a:r>
              <a:rPr lang="en-GB" sz="1400" b="1" dirty="0">
                <a:solidFill>
                  <a:srgbClr val="FF9933"/>
                </a:solidFill>
              </a:rPr>
              <a:t>UPM - M12</a:t>
            </a:r>
            <a:r>
              <a:rPr lang="sr-Latn-RS" sz="1400" b="1" dirty="0">
                <a:solidFill>
                  <a:srgbClr val="FF9933"/>
                </a:solidFill>
              </a:rPr>
              <a:t> – </a:t>
            </a:r>
            <a:r>
              <a:rPr lang="en-GB" sz="1400" b="1" dirty="0">
                <a:solidFill>
                  <a:srgbClr val="FF9933"/>
                </a:solidFill>
              </a:rPr>
              <a:t>24.</a:t>
            </a:r>
            <a:r>
              <a:rPr lang="sr-Latn-RS" sz="1400" b="1" dirty="0">
                <a:solidFill>
                  <a:srgbClr val="FF9933"/>
                </a:solidFill>
              </a:rPr>
              <a:t>09.2024 – </a:t>
            </a:r>
            <a:r>
              <a:rPr lang="en-GB" sz="1400" b="1">
                <a:solidFill>
                  <a:srgbClr val="FF9933"/>
                </a:solidFill>
              </a:rPr>
              <a:t>26</a:t>
            </a:r>
            <a:r>
              <a:rPr lang="sr-Latn-RS" sz="1400" b="1">
                <a:solidFill>
                  <a:srgbClr val="FF9933"/>
                </a:solidFill>
              </a:rPr>
              <a:t>.09.2024</a:t>
            </a:r>
            <a:r>
              <a:rPr lang="sr-Latn-RS" sz="1400" b="1" dirty="0">
                <a:solidFill>
                  <a:srgbClr val="FF9933"/>
                </a:solidFill>
              </a:rPr>
              <a:t>.</a:t>
            </a:r>
            <a:endParaRPr lang="en-GB" sz="1400" b="1" dirty="0">
              <a:solidFill>
                <a:srgbClr val="FF9933"/>
              </a:solidFill>
            </a:endParaRPr>
          </a:p>
          <a:p>
            <a:pPr lvl="1"/>
            <a:r>
              <a:rPr lang="sr-Latn-RS" sz="1800" dirty="0">
                <a:solidFill>
                  <a:srgbClr val="000099"/>
                </a:solidFill>
              </a:rPr>
              <a:t>Set of</a:t>
            </a:r>
            <a:r>
              <a:rPr lang="en-GB" sz="1800" dirty="0">
                <a:solidFill>
                  <a:srgbClr val="000099"/>
                </a:solidFill>
              </a:rPr>
              <a:t> trainings </a:t>
            </a:r>
            <a:r>
              <a:rPr lang="sr-Latn-RS" sz="1800" dirty="0">
                <a:solidFill>
                  <a:srgbClr val="000099"/>
                </a:solidFill>
              </a:rPr>
              <a:t>are ongoing </a:t>
            </a:r>
            <a:r>
              <a:rPr lang="sr-Latn-RS" sz="2000" b="1" dirty="0">
                <a:solidFill>
                  <a:srgbClr val="C00000"/>
                </a:solidFill>
              </a:rPr>
              <a:t>these days </a:t>
            </a:r>
            <a:endParaRPr lang="en-GB" sz="2000" b="1" dirty="0">
              <a:solidFill>
                <a:srgbClr val="C00000"/>
              </a:solidFill>
            </a:endParaRPr>
          </a:p>
          <a:p>
            <a:pPr marL="400050" lvl="1" indent="0">
              <a:buNone/>
            </a:pPr>
            <a:r>
              <a:rPr lang="en-GB" sz="2000" dirty="0">
                <a:solidFill>
                  <a:srgbClr val="000099"/>
                </a:solidFill>
              </a:rPr>
              <a:t>2.2.2 Training 2 - </a:t>
            </a:r>
            <a:r>
              <a:rPr lang="en-GB" sz="2000" b="1" dirty="0">
                <a:solidFill>
                  <a:srgbClr val="000099"/>
                </a:solidFill>
              </a:rPr>
              <a:t>Developing curriculums for short study programs</a:t>
            </a:r>
            <a:endParaRPr lang="sr-Latn-RS" sz="2000" b="1" dirty="0">
              <a:solidFill>
                <a:srgbClr val="000099"/>
              </a:solidFill>
            </a:endParaRPr>
          </a:p>
          <a:p>
            <a:pPr marL="400050" lvl="1" indent="0">
              <a:buNone/>
            </a:pPr>
            <a:endParaRPr lang="en-GB" sz="2000" b="1" dirty="0">
              <a:solidFill>
                <a:srgbClr val="000099"/>
              </a:solidFill>
            </a:endParaRPr>
          </a:p>
          <a:p>
            <a:pPr algn="just"/>
            <a:r>
              <a:rPr lang="sr-Latn-BA" sz="1800" b="1" dirty="0">
                <a:solidFill>
                  <a:srgbClr val="000099"/>
                </a:solidFill>
              </a:rPr>
              <a:t>ULFE – run one/two surveys</a:t>
            </a:r>
            <a:r>
              <a:rPr lang="sr-Latn-BA" sz="1800" dirty="0">
                <a:solidFill>
                  <a:srgbClr val="000099"/>
                </a:solidFill>
              </a:rPr>
              <a:t>: </a:t>
            </a:r>
          </a:p>
          <a:p>
            <a:pPr lvl="1" algn="just"/>
            <a:r>
              <a:rPr lang="sr-Latn-BA" sz="1400" dirty="0">
                <a:solidFill>
                  <a:srgbClr val="000099"/>
                </a:solidFill>
              </a:rPr>
              <a:t>On - line survey– about the quality of trainings</a:t>
            </a:r>
          </a:p>
          <a:p>
            <a:pPr lvl="1" algn="just"/>
            <a:r>
              <a:rPr lang="sr-Latn-BA" sz="1400" dirty="0">
                <a:solidFill>
                  <a:srgbClr val="000099"/>
                </a:solidFill>
              </a:rPr>
              <a:t>On-line survey about the overall management of event</a:t>
            </a:r>
          </a:p>
          <a:p>
            <a:pPr marL="0" indent="0" algn="just">
              <a:buNone/>
            </a:pPr>
            <a:r>
              <a:rPr lang="sr-Latn-RS" sz="1800" dirty="0">
                <a:solidFill>
                  <a:srgbClr val="000099"/>
                </a:solidFill>
              </a:rPr>
              <a:t> </a:t>
            </a:r>
            <a:endParaRPr lang="en-GB" sz="1800" dirty="0">
              <a:solidFill>
                <a:srgbClr val="000099"/>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10</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Tree>
    <p:extLst>
      <p:ext uri="{BB962C8B-B14F-4D97-AF65-F5344CB8AC3E}">
        <p14:creationId xmlns:p14="http://schemas.microsoft.com/office/powerpoint/2010/main" val="193053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5" name="Content Placeholder 4"/>
          <p:cNvSpPr>
            <a:spLocks noGrp="1"/>
          </p:cNvSpPr>
          <p:nvPr>
            <p:ph idx="1"/>
          </p:nvPr>
        </p:nvSpPr>
        <p:spPr>
          <a:xfrm>
            <a:off x="91026" y="1315483"/>
            <a:ext cx="8955155" cy="4632948"/>
          </a:xfrm>
          <a:ln w="28575">
            <a:solidFill>
              <a:srgbClr val="FF9933"/>
            </a:solidFill>
          </a:ln>
        </p:spPr>
        <p:txBody>
          <a:bodyPr/>
          <a:lstStyle/>
          <a:p>
            <a:pPr algn="just"/>
            <a:r>
              <a:rPr lang="en-GB" sz="2000" dirty="0">
                <a:solidFill>
                  <a:srgbClr val="000099"/>
                </a:solidFill>
              </a:rPr>
              <a:t>After training</a:t>
            </a:r>
            <a:r>
              <a:rPr lang="sr-Latn-RS" sz="2000" dirty="0">
                <a:solidFill>
                  <a:srgbClr val="000099"/>
                </a:solidFill>
              </a:rPr>
              <a:t> 2</a:t>
            </a:r>
            <a:r>
              <a:rPr lang="en-GB" sz="2000" dirty="0">
                <a:solidFill>
                  <a:srgbClr val="000099"/>
                </a:solidFill>
              </a:rPr>
              <a:t> at EU partners, at WB HEIs </a:t>
            </a:r>
            <a:r>
              <a:rPr lang="sr-Latn-RS" sz="2000" b="1" dirty="0">
                <a:solidFill>
                  <a:srgbClr val="000099"/>
                </a:solidFill>
              </a:rPr>
              <a:t>I</a:t>
            </a:r>
            <a:r>
              <a:rPr lang="en-GB" sz="2000" b="1" dirty="0">
                <a:solidFill>
                  <a:srgbClr val="000099"/>
                </a:solidFill>
              </a:rPr>
              <a:t>n-home trainings </a:t>
            </a:r>
            <a:r>
              <a:rPr lang="sr-Latn-RS" sz="2000" dirty="0">
                <a:solidFill>
                  <a:srgbClr val="000099"/>
                </a:solidFill>
              </a:rPr>
              <a:t>have to</a:t>
            </a:r>
            <a:r>
              <a:rPr lang="en-GB" sz="2000" dirty="0">
                <a:solidFill>
                  <a:srgbClr val="000099"/>
                </a:solidFill>
              </a:rPr>
              <a:t> be organized</a:t>
            </a:r>
            <a:r>
              <a:rPr lang="sr-Latn-RS" sz="2000" dirty="0">
                <a:solidFill>
                  <a:srgbClr val="000099"/>
                </a:solidFill>
              </a:rPr>
              <a:t> </a:t>
            </a:r>
            <a:endParaRPr lang="en-US" sz="2000" dirty="0">
              <a:solidFill>
                <a:srgbClr val="FF9933"/>
              </a:solidFill>
            </a:endParaRPr>
          </a:p>
          <a:p>
            <a:pPr lvl="1" algn="just"/>
            <a:r>
              <a:rPr lang="en-US" sz="1600" dirty="0">
                <a:solidFill>
                  <a:srgbClr val="FF9933"/>
                </a:solidFill>
              </a:rPr>
              <a:t> </a:t>
            </a:r>
            <a:r>
              <a:rPr lang="en-US" sz="1600" b="1" i="1" dirty="0">
                <a:solidFill>
                  <a:srgbClr val="FF9933"/>
                </a:solidFill>
              </a:rPr>
              <a:t>provide </a:t>
            </a:r>
            <a:r>
              <a:rPr lang="sr-Latn-RS" sz="1600" b="1" i="1" dirty="0">
                <a:solidFill>
                  <a:srgbClr val="FF9933"/>
                </a:solidFill>
              </a:rPr>
              <a:t>survey about satisfaction of participants</a:t>
            </a:r>
            <a:endParaRPr lang="en-GB" sz="1600" b="1" i="1" dirty="0">
              <a:solidFill>
                <a:srgbClr val="FF9933"/>
              </a:solidFill>
            </a:endParaRPr>
          </a:p>
          <a:p>
            <a:pPr algn="just"/>
            <a:r>
              <a:rPr lang="en-GB" sz="2000" dirty="0">
                <a:solidFill>
                  <a:srgbClr val="000099"/>
                </a:solidFill>
              </a:rPr>
              <a:t>Meetings with economy partners, surveys among students, employees and non-employed persons about missing skills</a:t>
            </a:r>
            <a:endParaRPr lang="sr-Latn-BA" sz="2000" dirty="0">
              <a:solidFill>
                <a:srgbClr val="000099"/>
              </a:solidFill>
            </a:endParaRPr>
          </a:p>
          <a:p>
            <a:pPr lvl="1" algn="just"/>
            <a:r>
              <a:rPr lang="sr-Latn-BA" sz="2000" dirty="0">
                <a:solidFill>
                  <a:srgbClr val="C00000"/>
                </a:solidFill>
              </a:rPr>
              <a:t> </a:t>
            </a:r>
            <a:r>
              <a:rPr lang="sr-Latn-BA" sz="2000" b="1" dirty="0">
                <a:solidFill>
                  <a:srgbClr val="C00000"/>
                </a:solidFill>
              </a:rPr>
              <a:t>On-line surveys are recommended</a:t>
            </a:r>
            <a:endParaRPr lang="en-GB" sz="2000" b="1" dirty="0">
              <a:solidFill>
                <a:srgbClr val="C00000"/>
              </a:solidFill>
            </a:endParaRPr>
          </a:p>
          <a:p>
            <a:pPr algn="just"/>
            <a:r>
              <a:rPr lang="en-GB" sz="2000" dirty="0">
                <a:solidFill>
                  <a:srgbClr val="000099"/>
                </a:solidFill>
              </a:rPr>
              <a:t>As a result, goals for </a:t>
            </a:r>
            <a:r>
              <a:rPr lang="en-GB" sz="2000" b="1" dirty="0">
                <a:solidFill>
                  <a:srgbClr val="000099"/>
                </a:solidFill>
              </a:rPr>
              <a:t>WB Cent</a:t>
            </a:r>
            <a:r>
              <a:rPr lang="sr-Latn-BA" sz="2000" b="1" dirty="0">
                <a:solidFill>
                  <a:srgbClr val="000099"/>
                </a:solidFill>
              </a:rPr>
              <a:t>ers</a:t>
            </a:r>
            <a:r>
              <a:rPr lang="en-GB" sz="2000" b="1" dirty="0">
                <a:solidFill>
                  <a:srgbClr val="000099"/>
                </a:solidFill>
              </a:rPr>
              <a:t> for Short Study programs should be defined</a:t>
            </a:r>
            <a:r>
              <a:rPr lang="sr-Latn-BA" sz="2000" dirty="0">
                <a:solidFill>
                  <a:srgbClr val="000099"/>
                </a:solidFill>
              </a:rPr>
              <a:t> – must be submitted due </a:t>
            </a:r>
            <a:r>
              <a:rPr lang="sr-Latn-BA" sz="2000" b="1" i="1" dirty="0">
                <a:solidFill>
                  <a:srgbClr val="C00000"/>
                </a:solidFill>
              </a:rPr>
              <a:t>M15</a:t>
            </a:r>
            <a:endParaRPr lang="en-GB" sz="2000" b="1" i="1" dirty="0">
              <a:solidFill>
                <a:srgbClr val="C00000"/>
              </a:solidFill>
            </a:endParaRPr>
          </a:p>
          <a:p>
            <a:pPr algn="just"/>
            <a:r>
              <a:rPr lang="en-GB" sz="2000" b="1" dirty="0">
                <a:solidFill>
                  <a:srgbClr val="000099"/>
                </a:solidFill>
              </a:rPr>
              <a:t>Documentation for the </a:t>
            </a:r>
            <a:r>
              <a:rPr lang="sr-Latn-RS" sz="2000" b="1" dirty="0">
                <a:solidFill>
                  <a:srgbClr val="000099"/>
                </a:solidFill>
              </a:rPr>
              <a:t>WB </a:t>
            </a:r>
            <a:r>
              <a:rPr lang="en-GB" sz="2000" b="1" dirty="0">
                <a:solidFill>
                  <a:srgbClr val="000099"/>
                </a:solidFill>
              </a:rPr>
              <a:t>HEIs Councils </a:t>
            </a:r>
            <a:r>
              <a:rPr lang="sr-Latn-RS" sz="2000" dirty="0">
                <a:solidFill>
                  <a:srgbClr val="000099"/>
                </a:solidFill>
              </a:rPr>
              <a:t>have to</a:t>
            </a:r>
            <a:r>
              <a:rPr lang="en-GB" sz="2000" dirty="0">
                <a:solidFill>
                  <a:srgbClr val="000099"/>
                </a:solidFill>
              </a:rPr>
              <a:t> be prepared and asked for permit for opening centres within the HEIs</a:t>
            </a:r>
            <a:r>
              <a:rPr lang="sr-Latn-RS" sz="2000" dirty="0">
                <a:solidFill>
                  <a:srgbClr val="000099"/>
                </a:solidFill>
              </a:rPr>
              <a:t> – must be submitted due -</a:t>
            </a:r>
            <a:r>
              <a:rPr lang="sr-Latn-RS" sz="2000" b="1" dirty="0">
                <a:solidFill>
                  <a:srgbClr val="C00000"/>
                </a:solidFill>
              </a:rPr>
              <a:t>M16</a:t>
            </a:r>
            <a:r>
              <a:rPr lang="sr-Latn-BA" sz="2000" dirty="0">
                <a:solidFill>
                  <a:srgbClr val="000099"/>
                </a:solidFill>
              </a:rPr>
              <a:t>,</a:t>
            </a:r>
            <a:endParaRPr lang="en-GB" sz="2000" dirty="0">
              <a:solidFill>
                <a:srgbClr val="000099"/>
              </a:solidFill>
            </a:endParaRPr>
          </a:p>
          <a:p>
            <a:pPr algn="just"/>
            <a:r>
              <a:rPr lang="en-GB" sz="2000" b="1" dirty="0">
                <a:solidFill>
                  <a:srgbClr val="000099"/>
                </a:solidFill>
              </a:rPr>
              <a:t>Registration centres according to national l</a:t>
            </a:r>
            <a:r>
              <a:rPr lang="sr-Latn-BA" sz="2000" b="1" dirty="0">
                <a:solidFill>
                  <a:srgbClr val="000099"/>
                </a:solidFill>
              </a:rPr>
              <a:t>a</a:t>
            </a:r>
            <a:r>
              <a:rPr lang="en-GB" sz="2000" b="1" dirty="0">
                <a:solidFill>
                  <a:srgbClr val="000099"/>
                </a:solidFill>
              </a:rPr>
              <a:t>w </a:t>
            </a:r>
            <a:r>
              <a:rPr lang="en-GB" sz="2000" dirty="0">
                <a:solidFill>
                  <a:srgbClr val="000099"/>
                </a:solidFill>
              </a:rPr>
              <a:t>(as part of infrastructure of HEIs with own account or subaccount of HEI, </a:t>
            </a:r>
            <a:r>
              <a:rPr lang="sr-Latn-BA" sz="2000" dirty="0">
                <a:solidFill>
                  <a:srgbClr val="000099"/>
                </a:solidFill>
              </a:rPr>
              <a:t>can be different in each WBHEI) – </a:t>
            </a:r>
            <a:r>
              <a:rPr lang="sr-Latn-BA" sz="2000" b="1" dirty="0">
                <a:solidFill>
                  <a:srgbClr val="C00000"/>
                </a:solidFill>
              </a:rPr>
              <a:t>M16</a:t>
            </a:r>
            <a:endParaRPr lang="en-GB" sz="2000" b="1" dirty="0">
              <a:solidFill>
                <a:srgbClr val="C00000"/>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11</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Tree>
    <p:extLst>
      <p:ext uri="{BB962C8B-B14F-4D97-AF65-F5344CB8AC3E}">
        <p14:creationId xmlns:p14="http://schemas.microsoft.com/office/powerpoint/2010/main" val="347371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8" y="1060610"/>
            <a:ext cx="8657103" cy="940745"/>
          </a:xfrm>
        </p:spPr>
        <p:txBody>
          <a:bodyPr/>
          <a:lstStyle/>
          <a:p>
            <a:r>
              <a:rPr lang="sr-Latn-BA" sz="2800" b="1" dirty="0">
                <a:solidFill>
                  <a:srgbClr val="000099"/>
                </a:solidFill>
              </a:rPr>
              <a:t>RULES FOR COMMUNICATION IN THE FUTURE</a:t>
            </a:r>
            <a:endParaRPr lang="en-GB" sz="2800" b="1" dirty="0">
              <a:solidFill>
                <a:srgbClr val="000099"/>
              </a:solidFill>
            </a:endParaRPr>
          </a:p>
        </p:txBody>
      </p:sp>
      <p:sp>
        <p:nvSpPr>
          <p:cNvPr id="5" name="Content Placeholder 4"/>
          <p:cNvSpPr>
            <a:spLocks noGrp="1"/>
          </p:cNvSpPr>
          <p:nvPr>
            <p:ph idx="1"/>
          </p:nvPr>
        </p:nvSpPr>
        <p:spPr>
          <a:xfrm>
            <a:off x="243068" y="2232337"/>
            <a:ext cx="8657103" cy="3607443"/>
          </a:xfrm>
          <a:ln w="28575">
            <a:solidFill>
              <a:srgbClr val="FF9933"/>
            </a:solidFill>
          </a:ln>
        </p:spPr>
        <p:txBody>
          <a:bodyPr/>
          <a:lstStyle/>
          <a:p>
            <a:pPr algn="just"/>
            <a:r>
              <a:rPr lang="sr-Latn-RS" sz="2000" b="1" dirty="0">
                <a:solidFill>
                  <a:srgbClr val="000099"/>
                </a:solidFill>
                <a:latin typeface="+mj-lt"/>
              </a:rPr>
              <a:t> GOOGLE DRIVE</a:t>
            </a:r>
            <a:r>
              <a:rPr lang="sr-Latn-RS" sz="2000" dirty="0">
                <a:solidFill>
                  <a:srgbClr val="000099"/>
                </a:solidFill>
                <a:latin typeface="+mj-lt"/>
              </a:rPr>
              <a:t>: </a:t>
            </a:r>
            <a:r>
              <a:rPr lang="sr-Latn-RS" sz="2000" b="1" dirty="0">
                <a:solidFill>
                  <a:srgbClr val="000099"/>
                </a:solidFill>
                <a:latin typeface="+mj-lt"/>
              </a:rPr>
              <a:t>WBNET DELI SE SA PARTNERIMA/REPORTING</a:t>
            </a:r>
          </a:p>
          <a:p>
            <a:pPr lvl="1"/>
            <a:r>
              <a:rPr lang="sr-Latn-RS" sz="1600" dirty="0">
                <a:solidFill>
                  <a:srgbClr val="000099"/>
                </a:solidFill>
                <a:latin typeface="+mj-lt"/>
              </a:rPr>
              <a:t> </a:t>
            </a:r>
            <a:r>
              <a:rPr lang="sr-Latn-RS" sz="1600" b="1" dirty="0">
                <a:solidFill>
                  <a:srgbClr val="C00000"/>
                </a:solidFill>
                <a:latin typeface="+mj-lt"/>
              </a:rPr>
              <a:t>WP1 – WP7</a:t>
            </a:r>
          </a:p>
          <a:p>
            <a:pPr lvl="1"/>
            <a:r>
              <a:rPr lang="sr-Latn-RS" sz="1600" dirty="0">
                <a:solidFill>
                  <a:srgbClr val="C00000"/>
                </a:solidFill>
                <a:latin typeface="+mj-lt"/>
              </a:rPr>
              <a:t> </a:t>
            </a:r>
            <a:r>
              <a:rPr lang="sr-Latn-RS" sz="1600" b="1" dirty="0">
                <a:solidFill>
                  <a:srgbClr val="000099"/>
                </a:solidFill>
                <a:latin typeface="+mj-lt"/>
              </a:rPr>
              <a:t>ATUSS</a:t>
            </a:r>
            <a:r>
              <a:rPr lang="sr-Latn-RS" sz="1600" b="1" dirty="0">
                <a:solidFill>
                  <a:srgbClr val="C00000"/>
                </a:solidFill>
                <a:latin typeface="+mj-lt"/>
              </a:rPr>
              <a:t>-ULFE-</a:t>
            </a:r>
            <a:r>
              <a:rPr lang="sr-Latn-RS" sz="1600" b="1" dirty="0">
                <a:solidFill>
                  <a:srgbClr val="000099"/>
                </a:solidFill>
                <a:latin typeface="+mj-lt"/>
              </a:rPr>
              <a:t>UPM</a:t>
            </a:r>
            <a:r>
              <a:rPr lang="sr-Latn-RS" sz="1600" b="1" dirty="0">
                <a:solidFill>
                  <a:srgbClr val="C00000"/>
                </a:solidFill>
                <a:latin typeface="+mj-lt"/>
              </a:rPr>
              <a:t>-UPKM-</a:t>
            </a:r>
            <a:r>
              <a:rPr lang="sr-Latn-RS" sz="1600" b="1" dirty="0">
                <a:solidFill>
                  <a:srgbClr val="000099"/>
                </a:solidFill>
                <a:latin typeface="+mj-lt"/>
              </a:rPr>
              <a:t>AASKM</a:t>
            </a:r>
            <a:r>
              <a:rPr lang="sr-Latn-RS" sz="1600" b="1" dirty="0">
                <a:solidFill>
                  <a:srgbClr val="C00000"/>
                </a:solidFill>
                <a:latin typeface="+mj-lt"/>
              </a:rPr>
              <a:t>-SVEHERS-</a:t>
            </a:r>
            <a:r>
              <a:rPr lang="sr-Latn-RS" sz="1600" b="1" dirty="0">
                <a:solidFill>
                  <a:srgbClr val="000099"/>
                </a:solidFill>
                <a:latin typeface="+mj-lt"/>
              </a:rPr>
              <a:t>UNBI</a:t>
            </a:r>
            <a:r>
              <a:rPr lang="sr-Latn-RS" sz="1600" b="1" dirty="0">
                <a:solidFill>
                  <a:srgbClr val="C00000"/>
                </a:solidFill>
                <a:latin typeface="+mj-lt"/>
              </a:rPr>
              <a:t>-W3LAB-</a:t>
            </a:r>
            <a:r>
              <a:rPr lang="sr-Latn-RS" sz="1600" b="1" dirty="0">
                <a:solidFill>
                  <a:srgbClr val="000099"/>
                </a:solidFill>
                <a:latin typeface="+mj-lt"/>
              </a:rPr>
              <a:t>ASRPU</a:t>
            </a:r>
          </a:p>
          <a:p>
            <a:pPr marL="0" indent="0">
              <a:buNone/>
            </a:pPr>
            <a:endParaRPr lang="en-GB" sz="1600" b="1" dirty="0">
              <a:solidFill>
                <a:srgbClr val="000099"/>
              </a:solidFill>
              <a:latin typeface="+mj-lt"/>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12</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graphicFrame>
        <p:nvGraphicFramePr>
          <p:cNvPr id="6" name="Diagram 5"/>
          <p:cNvGraphicFramePr/>
          <p:nvPr>
            <p:extLst>
              <p:ext uri="{D42A27DB-BD31-4B8C-83A1-F6EECF244321}">
                <p14:modId xmlns:p14="http://schemas.microsoft.com/office/powerpoint/2010/main" val="1002556618"/>
              </p:ext>
            </p:extLst>
          </p:nvPr>
        </p:nvGraphicFramePr>
        <p:xfrm>
          <a:off x="968188" y="3354012"/>
          <a:ext cx="5585011" cy="19082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ight Arrow 6"/>
          <p:cNvSpPr/>
          <p:nvPr/>
        </p:nvSpPr>
        <p:spPr bwMode="auto">
          <a:xfrm>
            <a:off x="4568604" y="3838834"/>
            <a:ext cx="1156447" cy="394447"/>
          </a:xfrm>
          <a:prstGeom prst="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9" name="Rounded Rectangle 8"/>
          <p:cNvSpPr/>
          <p:nvPr/>
        </p:nvSpPr>
        <p:spPr bwMode="auto">
          <a:xfrm>
            <a:off x="6920754" y="3680496"/>
            <a:ext cx="1667435" cy="711122"/>
          </a:xfrm>
          <a:prstGeom prst="roundRect">
            <a:avLst/>
          </a:prstGeom>
          <a:ln>
            <a:headEnd type="none" w="med" len="med"/>
            <a:tailEnd type="none" w="med" len="med"/>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sr-Latn-RS" sz="1600" b="1" i="0" u="none" strike="noStrike" cap="none" normalizeH="0" baseline="0" dirty="0">
                <a:ln>
                  <a:noFill/>
                </a:ln>
                <a:solidFill>
                  <a:schemeClr val="bg1"/>
                </a:solidFill>
                <a:effectLst/>
                <a:latin typeface="Times New Roman" pitchFamily="18" charset="0"/>
              </a:rPr>
              <a:t>IPC to easy write Reports</a:t>
            </a:r>
            <a:endParaRPr kumimoji="0" lang="en-US" sz="1600" b="1" i="0" u="none" strike="noStrike" cap="none" normalizeH="0" baseline="0" dirty="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266580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3719457" y="4208894"/>
            <a:ext cx="1229319" cy="421612"/>
          </a:xfrm>
          <a:prstGeom prst="round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path path="circle">
              <a:fillToRect l="100000" b="100000"/>
            </a:path>
            <a:tileRect t="-100000" r="-10000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r-Latn-RS" sz="1800" b="1" i="0" u="none" strike="noStrike" cap="none" normalizeH="0" baseline="0" dirty="0">
                <a:ln>
                  <a:noFill/>
                </a:ln>
                <a:solidFill>
                  <a:schemeClr val="tx1"/>
                </a:solidFill>
                <a:effectLst/>
                <a:latin typeface="Times New Roman" pitchFamily="18" charset="0"/>
              </a:rPr>
              <a:t>categories</a:t>
            </a:r>
            <a:endParaRPr kumimoji="0" lang="en-US" sz="1800" b="1" i="0" u="none" strike="noStrike" cap="none" normalizeH="0" baseline="0" dirty="0">
              <a:ln>
                <a:noFill/>
              </a:ln>
              <a:solidFill>
                <a:schemeClr val="tx1"/>
              </a:solidFill>
              <a:effectLst/>
              <a:latin typeface="Times New Roman" pitchFamily="18" charset="0"/>
            </a:endParaRPr>
          </a:p>
        </p:txBody>
      </p:sp>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8" y="1060610"/>
            <a:ext cx="8657103" cy="940745"/>
          </a:xfrm>
        </p:spPr>
        <p:txBody>
          <a:bodyPr/>
          <a:lstStyle/>
          <a:p>
            <a:r>
              <a:rPr lang="sr-Latn-BA" sz="2800" b="1" dirty="0">
                <a:solidFill>
                  <a:srgbClr val="000099"/>
                </a:solidFill>
              </a:rPr>
              <a:t>RULES FOR COMMUNICATION IN THE FUTURE</a:t>
            </a:r>
            <a:endParaRPr lang="en-GB" sz="2800" b="1" dirty="0">
              <a:solidFill>
                <a:srgbClr val="000099"/>
              </a:solidFill>
            </a:endParaRPr>
          </a:p>
        </p:txBody>
      </p:sp>
      <p:sp>
        <p:nvSpPr>
          <p:cNvPr id="5" name="Content Placeholder 4"/>
          <p:cNvSpPr>
            <a:spLocks noGrp="1"/>
          </p:cNvSpPr>
          <p:nvPr>
            <p:ph idx="1"/>
          </p:nvPr>
        </p:nvSpPr>
        <p:spPr>
          <a:xfrm>
            <a:off x="243068" y="2232337"/>
            <a:ext cx="8657103" cy="3607443"/>
          </a:xfrm>
          <a:ln w="28575">
            <a:solidFill>
              <a:srgbClr val="FF9933"/>
            </a:solidFill>
          </a:ln>
        </p:spPr>
        <p:txBody>
          <a:bodyPr/>
          <a:lstStyle/>
          <a:p>
            <a:pPr algn="just"/>
            <a:r>
              <a:rPr lang="sr-Latn-RS" sz="2000" b="1" dirty="0">
                <a:solidFill>
                  <a:srgbClr val="000099"/>
                </a:solidFill>
                <a:latin typeface="+mj-lt"/>
              </a:rPr>
              <a:t> GOOGLE DRIVE</a:t>
            </a:r>
            <a:r>
              <a:rPr lang="sr-Latn-RS" sz="2000" dirty="0">
                <a:solidFill>
                  <a:srgbClr val="000099"/>
                </a:solidFill>
                <a:latin typeface="+mj-lt"/>
              </a:rPr>
              <a:t>: </a:t>
            </a:r>
            <a:r>
              <a:rPr lang="sr-Latn-RS" sz="2000" b="1" dirty="0">
                <a:solidFill>
                  <a:srgbClr val="000099"/>
                </a:solidFill>
                <a:latin typeface="+mj-lt"/>
              </a:rPr>
              <a:t>WBNET DELI SE SA PARTNERIMA/REPORTING</a:t>
            </a:r>
          </a:p>
          <a:p>
            <a:pPr lvl="1"/>
            <a:r>
              <a:rPr lang="sr-Latn-RS" sz="1600" dirty="0">
                <a:solidFill>
                  <a:srgbClr val="000099"/>
                </a:solidFill>
                <a:latin typeface="+mj-lt"/>
              </a:rPr>
              <a:t> </a:t>
            </a:r>
            <a:r>
              <a:rPr lang="sr-Latn-RS" sz="1600" b="1" dirty="0">
                <a:solidFill>
                  <a:srgbClr val="000099"/>
                </a:solidFill>
                <a:latin typeface="+mj-lt"/>
              </a:rPr>
              <a:t>WP1 – WP7</a:t>
            </a:r>
          </a:p>
          <a:p>
            <a:pPr lvl="1"/>
            <a:r>
              <a:rPr lang="sr-Latn-RS" sz="1600" dirty="0">
                <a:solidFill>
                  <a:srgbClr val="000099"/>
                </a:solidFill>
                <a:latin typeface="+mj-lt"/>
              </a:rPr>
              <a:t> </a:t>
            </a:r>
            <a:r>
              <a:rPr lang="sr-Latn-RS" sz="1600" b="1" dirty="0">
                <a:solidFill>
                  <a:srgbClr val="000099"/>
                </a:solidFill>
                <a:latin typeface="+mj-lt"/>
              </a:rPr>
              <a:t>ATUSS-</a:t>
            </a:r>
            <a:r>
              <a:rPr lang="sr-Latn-RS" sz="1600" b="1" dirty="0">
                <a:solidFill>
                  <a:srgbClr val="C00000"/>
                </a:solidFill>
                <a:latin typeface="+mj-lt"/>
              </a:rPr>
              <a:t>ULFE</a:t>
            </a:r>
            <a:r>
              <a:rPr lang="sr-Latn-RS" sz="1600" b="1" dirty="0">
                <a:solidFill>
                  <a:srgbClr val="000099"/>
                </a:solidFill>
                <a:latin typeface="+mj-lt"/>
              </a:rPr>
              <a:t>-UPM-</a:t>
            </a:r>
            <a:r>
              <a:rPr lang="sr-Latn-RS" sz="1600" b="1" dirty="0">
                <a:solidFill>
                  <a:srgbClr val="C00000"/>
                </a:solidFill>
                <a:latin typeface="+mj-lt"/>
              </a:rPr>
              <a:t>UPKM</a:t>
            </a:r>
            <a:r>
              <a:rPr lang="sr-Latn-RS" sz="1600" b="1" dirty="0">
                <a:solidFill>
                  <a:srgbClr val="000099"/>
                </a:solidFill>
                <a:latin typeface="+mj-lt"/>
              </a:rPr>
              <a:t>-AASKM-</a:t>
            </a:r>
            <a:r>
              <a:rPr lang="sr-Latn-RS" sz="1600" b="1" dirty="0">
                <a:solidFill>
                  <a:srgbClr val="C00000"/>
                </a:solidFill>
                <a:latin typeface="+mj-lt"/>
              </a:rPr>
              <a:t>SVEHERS</a:t>
            </a:r>
            <a:r>
              <a:rPr lang="sr-Latn-RS" sz="1600" b="1" dirty="0">
                <a:solidFill>
                  <a:srgbClr val="000099"/>
                </a:solidFill>
                <a:latin typeface="+mj-lt"/>
              </a:rPr>
              <a:t>-UNBI-</a:t>
            </a:r>
            <a:r>
              <a:rPr lang="sr-Latn-RS" sz="1600" b="1" dirty="0">
                <a:solidFill>
                  <a:srgbClr val="C00000"/>
                </a:solidFill>
                <a:latin typeface="+mj-lt"/>
              </a:rPr>
              <a:t>W3LAB</a:t>
            </a:r>
            <a:r>
              <a:rPr lang="sr-Latn-RS" sz="1600" b="1" dirty="0">
                <a:solidFill>
                  <a:srgbClr val="000099"/>
                </a:solidFill>
                <a:latin typeface="+mj-lt"/>
              </a:rPr>
              <a:t>-ASRPU</a:t>
            </a:r>
          </a:p>
          <a:p>
            <a:pPr marL="0" indent="0">
              <a:buNone/>
            </a:pPr>
            <a:endParaRPr lang="en-GB" sz="1600" b="1" dirty="0">
              <a:solidFill>
                <a:srgbClr val="000099"/>
              </a:solidFill>
              <a:latin typeface="+mj-lt"/>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13</a:t>
            </a:fld>
            <a:endParaRPr lang="en-US" altLang="en-US" sz="1400" dirty="0"/>
          </a:p>
        </p:txBody>
      </p:sp>
      <p:pic>
        <p:nvPicPr>
          <p:cNvPr id="3" name="Picture 2"/>
          <p:cNvPicPr>
            <a:picLocks noChangeAspect="1"/>
          </p:cNvPicPr>
          <p:nvPr/>
        </p:nvPicPr>
        <p:blipFill>
          <a:blip r:embed="rId3"/>
          <a:stretch>
            <a:fillRect/>
          </a:stretch>
        </p:blipFill>
        <p:spPr>
          <a:xfrm>
            <a:off x="1" y="62551"/>
            <a:ext cx="2796987" cy="912468"/>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graphicFrame>
        <p:nvGraphicFramePr>
          <p:cNvPr id="6" name="Diagram 5"/>
          <p:cNvGraphicFramePr/>
          <p:nvPr>
            <p:extLst>
              <p:ext uri="{D42A27DB-BD31-4B8C-83A1-F6EECF244321}">
                <p14:modId xmlns:p14="http://schemas.microsoft.com/office/powerpoint/2010/main" val="3018782605"/>
              </p:ext>
            </p:extLst>
          </p:nvPr>
        </p:nvGraphicFramePr>
        <p:xfrm>
          <a:off x="450041" y="3465776"/>
          <a:ext cx="2563906" cy="21156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ounded Rectangle 7"/>
          <p:cNvSpPr/>
          <p:nvPr/>
        </p:nvSpPr>
        <p:spPr bwMode="auto">
          <a:xfrm>
            <a:off x="3144612" y="3295360"/>
            <a:ext cx="1423992" cy="42161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r-Latn-RS" sz="1400" b="1" i="0" u="none" strike="noStrike" cap="none" normalizeH="0" baseline="0" dirty="0">
                <a:ln>
                  <a:noFill/>
                </a:ln>
                <a:solidFill>
                  <a:schemeClr val="bg1"/>
                </a:solidFill>
                <a:effectLst/>
                <a:latin typeface="Times New Roman" pitchFamily="18" charset="0"/>
              </a:rPr>
              <a:t>ACTIVITIES</a:t>
            </a:r>
            <a:endParaRPr kumimoji="0" lang="en-US" sz="1400" b="1" i="0" u="none" strike="noStrike" cap="none" normalizeH="0" baseline="0" dirty="0">
              <a:ln>
                <a:noFill/>
              </a:ln>
              <a:solidFill>
                <a:schemeClr val="bg1"/>
              </a:solidFill>
              <a:effectLst/>
              <a:latin typeface="Times New Roman" pitchFamily="18" charset="0"/>
            </a:endParaRPr>
          </a:p>
        </p:txBody>
      </p:sp>
      <p:sp>
        <p:nvSpPr>
          <p:cNvPr id="13" name="Rounded Rectangle 12"/>
          <p:cNvSpPr/>
          <p:nvPr/>
        </p:nvSpPr>
        <p:spPr bwMode="auto">
          <a:xfrm>
            <a:off x="3144612" y="3834549"/>
            <a:ext cx="1572608" cy="40301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r-Latn-RS" sz="1600" b="1" i="0" u="none" strike="noStrike" cap="none" normalizeH="0" baseline="0" dirty="0">
                <a:ln>
                  <a:noFill/>
                </a:ln>
                <a:solidFill>
                  <a:schemeClr val="bg1"/>
                </a:solidFill>
                <a:effectLst/>
                <a:latin typeface="Times New Roman" pitchFamily="18" charset="0"/>
              </a:rPr>
              <a:t>COST/ FUNDS</a:t>
            </a:r>
            <a:endParaRPr kumimoji="0" lang="en-US" sz="1600" b="1" i="0" u="none" strike="noStrike" cap="none" normalizeH="0" baseline="0" dirty="0">
              <a:ln>
                <a:noFill/>
              </a:ln>
              <a:solidFill>
                <a:schemeClr val="bg1"/>
              </a:solidFill>
              <a:effectLst/>
              <a:latin typeface="Times New Roman" pitchFamily="18" charset="0"/>
            </a:endParaRPr>
          </a:p>
        </p:txBody>
      </p:sp>
      <p:sp>
        <p:nvSpPr>
          <p:cNvPr id="14" name="Rounded Rectangle 13"/>
          <p:cNvSpPr/>
          <p:nvPr/>
        </p:nvSpPr>
        <p:spPr bwMode="auto">
          <a:xfrm>
            <a:off x="3144612" y="4712966"/>
            <a:ext cx="1847575" cy="39402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r-Latn-RS" sz="1600" b="1" i="0" u="none" strike="noStrike" cap="none" normalizeH="0" baseline="0" dirty="0">
                <a:ln>
                  <a:noFill/>
                </a:ln>
                <a:solidFill>
                  <a:schemeClr val="bg1"/>
                </a:solidFill>
                <a:effectLst/>
                <a:latin typeface="Times New Roman" pitchFamily="18" charset="0"/>
              </a:rPr>
              <a:t>DELIVERABLES</a:t>
            </a:r>
            <a:endParaRPr kumimoji="0" lang="en-US" sz="1600" b="1" i="0" u="none" strike="noStrike" cap="none" normalizeH="0" baseline="0" dirty="0">
              <a:ln>
                <a:noFill/>
              </a:ln>
              <a:solidFill>
                <a:schemeClr val="bg1"/>
              </a:solidFill>
              <a:effectLst/>
              <a:latin typeface="Times New Roman" pitchFamily="18" charset="0"/>
            </a:endParaRPr>
          </a:p>
        </p:txBody>
      </p:sp>
      <p:sp>
        <p:nvSpPr>
          <p:cNvPr id="15" name="Rounded Rectangle 14"/>
          <p:cNvSpPr/>
          <p:nvPr/>
        </p:nvSpPr>
        <p:spPr bwMode="auto">
          <a:xfrm>
            <a:off x="3144612" y="5289129"/>
            <a:ext cx="1336586" cy="40629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r-Latn-RS" sz="1600" b="1" i="0" u="none" strike="noStrike" cap="none" normalizeH="0" baseline="0" dirty="0">
                <a:ln>
                  <a:noFill/>
                </a:ln>
                <a:solidFill>
                  <a:schemeClr val="bg1"/>
                </a:solidFill>
                <a:effectLst/>
                <a:latin typeface="Times New Roman" pitchFamily="18" charset="0"/>
              </a:rPr>
              <a:t>REPORTS</a:t>
            </a:r>
            <a:endParaRPr kumimoji="0" lang="en-US" sz="1600" b="1" i="0" u="none" strike="noStrike" cap="none" normalizeH="0" baseline="0" dirty="0">
              <a:ln>
                <a:noFill/>
              </a:ln>
              <a:solidFill>
                <a:schemeClr val="bg1"/>
              </a:solidFill>
              <a:effectLst/>
              <a:latin typeface="Times New Roman" pitchFamily="18" charset="0"/>
            </a:endParaRPr>
          </a:p>
        </p:txBody>
      </p:sp>
      <p:sp>
        <p:nvSpPr>
          <p:cNvPr id="9" name="Rounded Rectangle 8"/>
          <p:cNvSpPr/>
          <p:nvPr/>
        </p:nvSpPr>
        <p:spPr bwMode="auto">
          <a:xfrm>
            <a:off x="7145178" y="3755082"/>
            <a:ext cx="1497106" cy="103094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sr-Latn-RS" sz="1600" b="1" dirty="0">
                <a:solidFill>
                  <a:schemeClr val="bg1"/>
                </a:solidFill>
              </a:rPr>
              <a:t>WP Leaders to easier write Reports</a:t>
            </a:r>
            <a:endParaRPr lang="en-US" sz="1600" b="1" dirty="0">
              <a:solidFill>
                <a:schemeClr val="bg1"/>
              </a:solidFill>
            </a:endParaRPr>
          </a:p>
        </p:txBody>
      </p:sp>
      <p:sp>
        <p:nvSpPr>
          <p:cNvPr id="10" name="Right Arrow 9"/>
          <p:cNvSpPr/>
          <p:nvPr/>
        </p:nvSpPr>
        <p:spPr bwMode="auto">
          <a:xfrm>
            <a:off x="5455298" y="4109220"/>
            <a:ext cx="1226768" cy="414392"/>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9879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Graphic spid="6" grpId="0">
        <p:bldAsOne/>
      </p:bldGraphic>
      <p:bldP spid="8" grpId="0" animBg="1"/>
      <p:bldP spid="13" grpId="0" animBg="1"/>
      <p:bldP spid="14" grpId="0" animBg="1"/>
      <p:bldP spid="15"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8" y="1060610"/>
            <a:ext cx="8657103" cy="940745"/>
          </a:xfrm>
        </p:spPr>
        <p:txBody>
          <a:bodyPr/>
          <a:lstStyle/>
          <a:p>
            <a:r>
              <a:rPr lang="sr-Latn-BA" sz="2800" b="1" dirty="0">
                <a:solidFill>
                  <a:srgbClr val="000099"/>
                </a:solidFill>
              </a:rPr>
              <a:t>RULES FOR COMMUNICATION IN THE FUTURE</a:t>
            </a:r>
            <a:endParaRPr lang="en-GB" sz="2800" b="1" dirty="0">
              <a:solidFill>
                <a:srgbClr val="000099"/>
              </a:solidFill>
            </a:endParaRPr>
          </a:p>
        </p:txBody>
      </p:sp>
      <p:pic>
        <p:nvPicPr>
          <p:cNvPr id="7" name="Content Placeholder 6"/>
          <p:cNvPicPr>
            <a:picLocks noGrp="1" noChangeAspect="1"/>
          </p:cNvPicPr>
          <p:nvPr>
            <p:ph idx="1"/>
          </p:nvPr>
        </p:nvPicPr>
        <p:blipFill>
          <a:blip r:embed="rId3"/>
          <a:stretch>
            <a:fillRect/>
          </a:stretch>
        </p:blipFill>
        <p:spPr>
          <a:xfrm>
            <a:off x="67103" y="1829779"/>
            <a:ext cx="4334996" cy="1470853"/>
          </a:xfrm>
          <a:prstGeom prst="rect">
            <a:avLst/>
          </a:prstGeom>
        </p:spPr>
      </p:pic>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14</a:t>
            </a:fld>
            <a:endParaRPr lang="en-US" altLang="en-US" sz="1400" dirty="0"/>
          </a:p>
        </p:txBody>
      </p:sp>
      <p:pic>
        <p:nvPicPr>
          <p:cNvPr id="3" name="Picture 2"/>
          <p:cNvPicPr>
            <a:picLocks noChangeAspect="1"/>
          </p:cNvPicPr>
          <p:nvPr/>
        </p:nvPicPr>
        <p:blipFill>
          <a:blip r:embed="rId4"/>
          <a:stretch>
            <a:fillRect/>
          </a:stretch>
        </p:blipFill>
        <p:spPr>
          <a:xfrm>
            <a:off x="1" y="62550"/>
            <a:ext cx="2922104" cy="953285"/>
          </a:xfrm>
          <a:prstGeom prst="rect">
            <a:avLst/>
          </a:prstGeom>
        </p:spPr>
      </p:pic>
      <p:pic>
        <p:nvPicPr>
          <p:cNvPr id="4" name="Picture 3"/>
          <p:cNvPicPr>
            <a:picLocks noChangeAspect="1"/>
          </p:cNvPicPr>
          <p:nvPr/>
        </p:nvPicPr>
        <p:blipFill>
          <a:blip r:embed="rId5"/>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pic>
        <p:nvPicPr>
          <p:cNvPr id="8" name="Picture 7"/>
          <p:cNvPicPr>
            <a:picLocks noChangeAspect="1"/>
          </p:cNvPicPr>
          <p:nvPr/>
        </p:nvPicPr>
        <p:blipFill>
          <a:blip r:embed="rId6"/>
          <a:stretch>
            <a:fillRect/>
          </a:stretch>
        </p:blipFill>
        <p:spPr>
          <a:xfrm>
            <a:off x="4827478" y="1811913"/>
            <a:ext cx="3647313" cy="2224146"/>
          </a:xfrm>
          <a:prstGeom prst="rect">
            <a:avLst/>
          </a:prstGeom>
        </p:spPr>
      </p:pic>
      <p:pic>
        <p:nvPicPr>
          <p:cNvPr id="9" name="Picture 8"/>
          <p:cNvPicPr>
            <a:picLocks noChangeAspect="1"/>
          </p:cNvPicPr>
          <p:nvPr/>
        </p:nvPicPr>
        <p:blipFill>
          <a:blip r:embed="rId7"/>
          <a:stretch>
            <a:fillRect/>
          </a:stretch>
        </p:blipFill>
        <p:spPr>
          <a:xfrm>
            <a:off x="243068" y="3479590"/>
            <a:ext cx="4246322" cy="2207978"/>
          </a:xfrm>
          <a:prstGeom prst="rect">
            <a:avLst/>
          </a:prstGeom>
        </p:spPr>
      </p:pic>
      <p:pic>
        <p:nvPicPr>
          <p:cNvPr id="10" name="Picture 9"/>
          <p:cNvPicPr>
            <a:picLocks noChangeAspect="1"/>
          </p:cNvPicPr>
          <p:nvPr/>
        </p:nvPicPr>
        <p:blipFill rotWithShape="1">
          <a:blip r:embed="rId8"/>
          <a:srcRect l="800" t="1393" r="18300" b="31595"/>
          <a:stretch/>
        </p:blipFill>
        <p:spPr>
          <a:xfrm>
            <a:off x="4742866" y="4119170"/>
            <a:ext cx="4279392" cy="1781593"/>
          </a:xfrm>
          <a:prstGeom prst="rect">
            <a:avLst/>
          </a:prstGeom>
        </p:spPr>
      </p:pic>
    </p:spTree>
    <p:extLst>
      <p:ext uri="{BB962C8B-B14F-4D97-AF65-F5344CB8AC3E}">
        <p14:creationId xmlns:p14="http://schemas.microsoft.com/office/powerpoint/2010/main" val="2416036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8" y="1060610"/>
            <a:ext cx="8657103" cy="940745"/>
          </a:xfrm>
        </p:spPr>
        <p:txBody>
          <a:bodyPr/>
          <a:lstStyle/>
          <a:p>
            <a:r>
              <a:rPr lang="sr-Latn-BA" sz="2800" b="1" dirty="0">
                <a:solidFill>
                  <a:srgbClr val="000099"/>
                </a:solidFill>
              </a:rPr>
              <a:t>RULES FOR COMMUNICATION IN THE FUTURE</a:t>
            </a:r>
            <a:endParaRPr lang="en-GB" sz="2800" b="1" dirty="0">
              <a:solidFill>
                <a:srgbClr val="000099"/>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15</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15" name="Content Placeholder 4"/>
          <p:cNvSpPr>
            <a:spLocks noGrp="1"/>
          </p:cNvSpPr>
          <p:nvPr>
            <p:ph idx="1"/>
          </p:nvPr>
        </p:nvSpPr>
        <p:spPr>
          <a:xfrm>
            <a:off x="243068" y="1860699"/>
            <a:ext cx="8657103" cy="4087732"/>
          </a:xfrm>
          <a:ln w="28575">
            <a:solidFill>
              <a:srgbClr val="FF9933"/>
            </a:solidFill>
          </a:ln>
        </p:spPr>
        <p:txBody>
          <a:bodyPr/>
          <a:lstStyle/>
          <a:p>
            <a:r>
              <a:rPr lang="en-US" sz="2000" b="1" dirty="0">
                <a:solidFill>
                  <a:srgbClr val="000099"/>
                </a:solidFill>
              </a:rPr>
              <a:t>Instructions for filling the parts of </a:t>
            </a:r>
            <a:r>
              <a:rPr lang="sr-Latn-RS" sz="2000" b="1" dirty="0">
                <a:solidFill>
                  <a:srgbClr val="000099"/>
                </a:solidFill>
              </a:rPr>
              <a:t>meeting </a:t>
            </a:r>
            <a:r>
              <a:rPr lang="en-US" sz="2000" b="1" dirty="0">
                <a:solidFill>
                  <a:srgbClr val="000099"/>
                </a:solidFill>
              </a:rPr>
              <a:t>reports are:</a:t>
            </a:r>
          </a:p>
          <a:p>
            <a:pPr lvl="1" algn="just"/>
            <a:r>
              <a:rPr lang="en-US" sz="2000" b="1" dirty="0">
                <a:solidFill>
                  <a:srgbClr val="000099"/>
                </a:solidFill>
              </a:rPr>
              <a:t>Working package</a:t>
            </a:r>
            <a:r>
              <a:rPr lang="en-US" sz="2000" dirty="0">
                <a:solidFill>
                  <a:srgbClr val="000099"/>
                </a:solidFill>
              </a:rPr>
              <a:t>: </a:t>
            </a:r>
            <a:r>
              <a:rPr lang="en-US" sz="2000" i="1" dirty="0">
                <a:solidFill>
                  <a:srgbClr val="000099"/>
                </a:solidFill>
              </a:rPr>
              <a:t>one of WPs</a:t>
            </a:r>
            <a:r>
              <a:rPr lang="en-US" sz="2000" dirty="0">
                <a:solidFill>
                  <a:srgbClr val="000099"/>
                </a:solidFill>
              </a:rPr>
              <a:t>,</a:t>
            </a:r>
          </a:p>
          <a:p>
            <a:pPr lvl="1" algn="just"/>
            <a:r>
              <a:rPr lang="en-US" sz="2000" b="1" dirty="0">
                <a:solidFill>
                  <a:srgbClr val="000099"/>
                </a:solidFill>
              </a:rPr>
              <a:t>Type of meeting</a:t>
            </a:r>
            <a:r>
              <a:rPr lang="en-US" sz="2000" dirty="0">
                <a:solidFill>
                  <a:srgbClr val="000099"/>
                </a:solidFill>
              </a:rPr>
              <a:t>: </a:t>
            </a:r>
            <a:r>
              <a:rPr lang="en-US" sz="2000" i="1" dirty="0">
                <a:solidFill>
                  <a:srgbClr val="000099"/>
                </a:solidFill>
              </a:rPr>
              <a:t>development, management,</a:t>
            </a:r>
            <a:endParaRPr lang="en-US" sz="2000" dirty="0">
              <a:solidFill>
                <a:srgbClr val="000099"/>
              </a:solidFill>
            </a:endParaRPr>
          </a:p>
          <a:p>
            <a:pPr lvl="1" algn="just"/>
            <a:r>
              <a:rPr lang="en-US" sz="2000" b="1" dirty="0">
                <a:solidFill>
                  <a:srgbClr val="000099"/>
                </a:solidFill>
              </a:rPr>
              <a:t>Order number of a meeting</a:t>
            </a:r>
            <a:r>
              <a:rPr lang="en-US" sz="2000" dirty="0">
                <a:solidFill>
                  <a:srgbClr val="000099"/>
                </a:solidFill>
              </a:rPr>
              <a:t>: </a:t>
            </a:r>
            <a:r>
              <a:rPr lang="en-US" sz="2000" i="1" dirty="0">
                <a:solidFill>
                  <a:srgbClr val="000099"/>
                </a:solidFill>
              </a:rPr>
              <a:t>order number in a category (institutional, consortium),</a:t>
            </a:r>
            <a:endParaRPr lang="en-US" sz="2000" dirty="0">
              <a:solidFill>
                <a:srgbClr val="000099"/>
              </a:solidFill>
            </a:endParaRPr>
          </a:p>
          <a:p>
            <a:pPr lvl="1"/>
            <a:r>
              <a:rPr lang="en-US" sz="2000" b="1" dirty="0">
                <a:solidFill>
                  <a:srgbClr val="000099"/>
                </a:solidFill>
              </a:rPr>
              <a:t>Meeting format</a:t>
            </a:r>
            <a:r>
              <a:rPr lang="en-US" sz="2000" dirty="0">
                <a:solidFill>
                  <a:srgbClr val="000099"/>
                </a:solidFill>
              </a:rPr>
              <a:t>: </a:t>
            </a:r>
            <a:r>
              <a:rPr lang="en-US" sz="2000" i="1" dirty="0">
                <a:solidFill>
                  <a:srgbClr val="000099"/>
                </a:solidFill>
              </a:rPr>
              <a:t>live/online</a:t>
            </a:r>
            <a:endParaRPr lang="en-US" sz="2000" dirty="0">
              <a:solidFill>
                <a:srgbClr val="000099"/>
              </a:solidFill>
            </a:endParaRPr>
          </a:p>
          <a:p>
            <a:pPr lvl="1" algn="just"/>
            <a:r>
              <a:rPr lang="en-US" sz="2000" b="1" dirty="0">
                <a:solidFill>
                  <a:srgbClr val="000099"/>
                </a:solidFill>
              </a:rPr>
              <a:t>Meeting level:</a:t>
            </a:r>
            <a:r>
              <a:rPr lang="en-US" sz="2000" i="1" dirty="0">
                <a:solidFill>
                  <a:srgbClr val="000099"/>
                </a:solidFill>
              </a:rPr>
              <a:t> consortium/institutional</a:t>
            </a:r>
            <a:endParaRPr lang="sr-Latn-RS" sz="2000" i="1" dirty="0">
              <a:solidFill>
                <a:srgbClr val="000099"/>
              </a:solidFill>
            </a:endParaRPr>
          </a:p>
          <a:p>
            <a:pPr lvl="1" algn="just"/>
            <a:r>
              <a:rPr lang="sr-Latn-RS" sz="2000" b="1" i="1" dirty="0">
                <a:solidFill>
                  <a:srgbClr val="000099"/>
                </a:solidFill>
              </a:rPr>
              <a:t>Report must contain number of participants and number of female and male participants</a:t>
            </a:r>
            <a:r>
              <a:rPr lang="sr-Latn-RS" sz="2000" i="1" dirty="0">
                <a:solidFill>
                  <a:srgbClr val="000099"/>
                </a:solidFill>
              </a:rPr>
              <a:t> – SYGMA DEMAND</a:t>
            </a:r>
            <a:endParaRPr lang="en-US" sz="2000" dirty="0">
              <a:solidFill>
                <a:srgbClr val="000099"/>
              </a:solidFill>
            </a:endParaRPr>
          </a:p>
          <a:p>
            <a:pPr marL="0" indent="0" algn="just">
              <a:buNone/>
            </a:pPr>
            <a:endParaRPr lang="en-GB" sz="1600" b="1" dirty="0">
              <a:solidFill>
                <a:srgbClr val="000099"/>
              </a:solidFill>
              <a:latin typeface="+mj-lt"/>
            </a:endParaRPr>
          </a:p>
        </p:txBody>
      </p:sp>
    </p:spTree>
    <p:extLst>
      <p:ext uri="{BB962C8B-B14F-4D97-AF65-F5344CB8AC3E}">
        <p14:creationId xmlns:p14="http://schemas.microsoft.com/office/powerpoint/2010/main" val="2010096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8" y="1060610"/>
            <a:ext cx="8657103" cy="940745"/>
          </a:xfrm>
        </p:spPr>
        <p:txBody>
          <a:bodyPr/>
          <a:lstStyle/>
          <a:p>
            <a:r>
              <a:rPr lang="sr-Latn-BA" sz="2800" b="1" dirty="0">
                <a:solidFill>
                  <a:srgbClr val="000099"/>
                </a:solidFill>
              </a:rPr>
              <a:t>RULES FOR COMMUNICATION IN THE FUTURE</a:t>
            </a:r>
            <a:endParaRPr lang="en-GB" sz="2800" b="1" dirty="0">
              <a:solidFill>
                <a:srgbClr val="000099"/>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16</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15" name="Content Placeholder 4"/>
          <p:cNvSpPr>
            <a:spLocks noGrp="1"/>
          </p:cNvSpPr>
          <p:nvPr>
            <p:ph idx="1"/>
          </p:nvPr>
        </p:nvSpPr>
        <p:spPr>
          <a:xfrm>
            <a:off x="243068" y="1860699"/>
            <a:ext cx="8657103" cy="4087732"/>
          </a:xfrm>
          <a:ln w="28575">
            <a:solidFill>
              <a:srgbClr val="FF9933"/>
            </a:solidFill>
          </a:ln>
        </p:spPr>
        <p:txBody>
          <a:bodyPr/>
          <a:lstStyle/>
          <a:p>
            <a:r>
              <a:rPr lang="en-US" sz="2000" b="1" dirty="0">
                <a:solidFill>
                  <a:srgbClr val="000099"/>
                </a:solidFill>
              </a:rPr>
              <a:t>Instructions for filling the parts of </a:t>
            </a:r>
            <a:r>
              <a:rPr lang="sr-Latn-RS" sz="2000" b="1" dirty="0">
                <a:solidFill>
                  <a:srgbClr val="000099"/>
                </a:solidFill>
              </a:rPr>
              <a:t>Periodic WP </a:t>
            </a:r>
            <a:r>
              <a:rPr lang="en-US" sz="2000" b="1" dirty="0">
                <a:solidFill>
                  <a:srgbClr val="000099"/>
                </a:solidFill>
              </a:rPr>
              <a:t>reports are:</a:t>
            </a:r>
          </a:p>
          <a:p>
            <a:pPr lvl="1" algn="just"/>
            <a:r>
              <a:rPr lang="en-US" sz="2000" b="1" dirty="0">
                <a:solidFill>
                  <a:srgbClr val="000099"/>
                </a:solidFill>
              </a:rPr>
              <a:t>Working package</a:t>
            </a:r>
            <a:r>
              <a:rPr lang="sr-Latn-RS" sz="2000" b="1" dirty="0">
                <a:solidFill>
                  <a:srgbClr val="000099"/>
                </a:solidFill>
              </a:rPr>
              <a:t>/INSTITUTION</a:t>
            </a:r>
            <a:r>
              <a:rPr lang="en-US" sz="2000" dirty="0">
                <a:solidFill>
                  <a:srgbClr val="000099"/>
                </a:solidFill>
              </a:rPr>
              <a:t>: </a:t>
            </a:r>
            <a:r>
              <a:rPr lang="en-US" sz="2000" i="1" dirty="0">
                <a:solidFill>
                  <a:srgbClr val="000099"/>
                </a:solidFill>
              </a:rPr>
              <a:t>one of WPs</a:t>
            </a:r>
            <a:r>
              <a:rPr lang="sr-Latn-RS" sz="2000" i="1" dirty="0">
                <a:solidFill>
                  <a:srgbClr val="000099"/>
                </a:solidFill>
              </a:rPr>
              <a:t>/ACRONYM</a:t>
            </a:r>
            <a:r>
              <a:rPr lang="en-US" sz="2000" dirty="0">
                <a:solidFill>
                  <a:srgbClr val="000099"/>
                </a:solidFill>
              </a:rPr>
              <a:t>,</a:t>
            </a:r>
          </a:p>
          <a:p>
            <a:pPr lvl="1" algn="just"/>
            <a:r>
              <a:rPr lang="en-US" sz="2000" b="1" dirty="0">
                <a:solidFill>
                  <a:srgbClr val="000099"/>
                </a:solidFill>
              </a:rPr>
              <a:t>Order number of a </a:t>
            </a:r>
            <a:r>
              <a:rPr lang="sr-Latn-RS" sz="2000" b="1" dirty="0">
                <a:solidFill>
                  <a:srgbClr val="000099"/>
                </a:solidFill>
              </a:rPr>
              <a:t>Report:</a:t>
            </a:r>
            <a:r>
              <a:rPr lang="en-US" sz="2000" dirty="0">
                <a:solidFill>
                  <a:srgbClr val="000099"/>
                </a:solidFill>
              </a:rPr>
              <a:t> </a:t>
            </a:r>
            <a:r>
              <a:rPr lang="en-US" sz="2000" i="1" dirty="0">
                <a:solidFill>
                  <a:srgbClr val="000099"/>
                </a:solidFill>
              </a:rPr>
              <a:t>order number in a category (institutional, consortium),</a:t>
            </a:r>
            <a:endParaRPr lang="en-US" sz="2000" dirty="0">
              <a:solidFill>
                <a:srgbClr val="000099"/>
              </a:solidFill>
            </a:endParaRPr>
          </a:p>
          <a:p>
            <a:pPr marL="0" indent="0" algn="just">
              <a:buNone/>
            </a:pPr>
            <a:r>
              <a:rPr lang="sr-Latn-RS" sz="2000" b="1" dirty="0">
                <a:solidFill>
                  <a:srgbClr val="C00000"/>
                </a:solidFill>
                <a:latin typeface="+mj-lt"/>
              </a:rPr>
              <a:t>EXAMPLE:</a:t>
            </a:r>
          </a:p>
          <a:p>
            <a:pPr marL="571500" lvl="1" indent="-171450" algn="just"/>
            <a:r>
              <a:rPr lang="sr-Latn-RS" sz="2000" b="1" dirty="0">
                <a:solidFill>
                  <a:srgbClr val="C00000"/>
                </a:solidFill>
                <a:latin typeface="+mj-lt"/>
              </a:rPr>
              <a:t>WP2/1 - already written</a:t>
            </a:r>
          </a:p>
          <a:p>
            <a:pPr marL="571500" lvl="1" indent="-171450" algn="just"/>
            <a:r>
              <a:rPr lang="sr-Latn-RS" sz="2000" b="1" dirty="0">
                <a:solidFill>
                  <a:srgbClr val="C00000"/>
                </a:solidFill>
                <a:latin typeface="+mj-lt"/>
              </a:rPr>
              <a:t>WP2/2 – have to be written till the May 15th</a:t>
            </a:r>
            <a:r>
              <a:rPr lang="sr-Latn-RS" sz="2000" b="1" dirty="0">
                <a:solidFill>
                  <a:srgbClr val="000099"/>
                </a:solidFill>
                <a:latin typeface="+mj-lt"/>
              </a:rPr>
              <a:t>.</a:t>
            </a:r>
            <a:endParaRPr lang="en-GB" sz="2000" b="1" dirty="0">
              <a:solidFill>
                <a:srgbClr val="000099"/>
              </a:solidFill>
              <a:latin typeface="+mj-lt"/>
            </a:endParaRPr>
          </a:p>
        </p:txBody>
      </p:sp>
    </p:spTree>
    <p:extLst>
      <p:ext uri="{BB962C8B-B14F-4D97-AF65-F5344CB8AC3E}">
        <p14:creationId xmlns:p14="http://schemas.microsoft.com/office/powerpoint/2010/main" val="912365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0052" y="840196"/>
            <a:ext cx="8657103" cy="940745"/>
          </a:xfrm>
        </p:spPr>
        <p:txBody>
          <a:bodyPr/>
          <a:lstStyle/>
          <a:p>
            <a:r>
              <a:rPr lang="sr-Latn-BA" sz="2800" b="1" dirty="0">
                <a:solidFill>
                  <a:srgbClr val="000099"/>
                </a:solidFill>
              </a:rPr>
              <a:t>RULES FOR DISSEMINATION IN THE FUTURE</a:t>
            </a:r>
            <a:endParaRPr lang="en-GB" sz="2800" b="1" dirty="0">
              <a:solidFill>
                <a:srgbClr val="000099"/>
              </a:solidFill>
            </a:endParaRPr>
          </a:p>
        </p:txBody>
      </p:sp>
      <p:sp>
        <p:nvSpPr>
          <p:cNvPr id="5" name="Content Placeholder 4"/>
          <p:cNvSpPr>
            <a:spLocks noGrp="1"/>
          </p:cNvSpPr>
          <p:nvPr>
            <p:ph idx="1"/>
          </p:nvPr>
        </p:nvSpPr>
        <p:spPr>
          <a:xfrm>
            <a:off x="216128" y="1586878"/>
            <a:ext cx="8657103" cy="4361553"/>
          </a:xfrm>
          <a:ln w="28575">
            <a:solidFill>
              <a:srgbClr val="FF9933"/>
            </a:solidFill>
          </a:ln>
        </p:spPr>
        <p:txBody>
          <a:bodyPr/>
          <a:lstStyle/>
          <a:p>
            <a:r>
              <a:rPr lang="sr-Latn-RS" sz="2000" dirty="0">
                <a:solidFill>
                  <a:srgbClr val="000099"/>
                </a:solidFill>
                <a:latin typeface="+mj-lt"/>
              </a:rPr>
              <a:t> </a:t>
            </a:r>
            <a:r>
              <a:rPr lang="sr-Latn-RS" sz="2000" b="1" dirty="0">
                <a:solidFill>
                  <a:srgbClr val="000099"/>
                </a:solidFill>
                <a:latin typeface="+mj-lt"/>
              </a:rPr>
              <a:t>Tasks must be done in agreed time line,</a:t>
            </a:r>
          </a:p>
          <a:p>
            <a:r>
              <a:rPr lang="sr-Latn-RS" sz="2000" dirty="0">
                <a:solidFill>
                  <a:srgbClr val="000099"/>
                </a:solidFill>
                <a:latin typeface="+mj-lt"/>
              </a:rPr>
              <a:t> </a:t>
            </a:r>
            <a:r>
              <a:rPr lang="sr-Latn-RS" sz="2000" b="1" dirty="0">
                <a:solidFill>
                  <a:srgbClr val="C00000"/>
                </a:solidFill>
                <a:latin typeface="+mj-lt"/>
              </a:rPr>
              <a:t>Events must be covered </a:t>
            </a:r>
            <a:r>
              <a:rPr lang="sr-Latn-RS" sz="2000" dirty="0">
                <a:solidFill>
                  <a:srgbClr val="000099"/>
                </a:solidFill>
                <a:latin typeface="+mj-lt"/>
              </a:rPr>
              <a:t>with dissemination material</a:t>
            </a:r>
          </a:p>
          <a:p>
            <a:pPr lvl="1" algn="just"/>
            <a:r>
              <a:rPr lang="sr-Latn-RS" sz="1600" dirty="0">
                <a:solidFill>
                  <a:srgbClr val="000099"/>
                </a:solidFill>
                <a:latin typeface="+mj-lt"/>
              </a:rPr>
              <a:t>prepare announcement for the project website and project social networks and WBHEIs websites and social networks</a:t>
            </a:r>
          </a:p>
          <a:p>
            <a:pPr lvl="1"/>
            <a:r>
              <a:rPr lang="sr-Latn-RS" sz="1600" dirty="0">
                <a:solidFill>
                  <a:srgbClr val="000099"/>
                </a:solidFill>
                <a:latin typeface="+mj-lt"/>
              </a:rPr>
              <a:t>Communicate about this with Instituional PC (IPC),</a:t>
            </a:r>
          </a:p>
          <a:p>
            <a:pPr lvl="1"/>
            <a:r>
              <a:rPr lang="sr-Latn-RS" sz="1600" dirty="0">
                <a:solidFill>
                  <a:srgbClr val="000099"/>
                </a:solidFill>
                <a:latin typeface="+mj-lt"/>
              </a:rPr>
              <a:t>After approval:</a:t>
            </a:r>
          </a:p>
          <a:p>
            <a:pPr lvl="2"/>
            <a:r>
              <a:rPr lang="sr-Latn-RS" sz="1600" dirty="0">
                <a:solidFill>
                  <a:srgbClr val="000099"/>
                </a:solidFill>
                <a:latin typeface="+mj-lt"/>
              </a:rPr>
              <a:t>send to PC email about the done job</a:t>
            </a:r>
          </a:p>
          <a:p>
            <a:pPr lvl="2"/>
            <a:r>
              <a:rPr lang="sr-Latn-RS" sz="1600" dirty="0">
                <a:solidFill>
                  <a:srgbClr val="000099"/>
                </a:solidFill>
                <a:latin typeface="+mj-lt"/>
              </a:rPr>
              <a:t>send email to </a:t>
            </a:r>
            <a:r>
              <a:rPr lang="sr-Latn-RS" sz="1600" b="1" dirty="0">
                <a:solidFill>
                  <a:srgbClr val="000099"/>
                </a:solidFill>
                <a:latin typeface="+mj-lt"/>
              </a:rPr>
              <a:t>WP7 leader – AASKM </a:t>
            </a:r>
            <a:r>
              <a:rPr lang="sr-Latn-RS" sz="1600" dirty="0">
                <a:solidFill>
                  <a:srgbClr val="000099"/>
                </a:solidFill>
                <a:latin typeface="+mj-lt"/>
              </a:rPr>
              <a:t>– </a:t>
            </a:r>
            <a:r>
              <a:rPr lang="sr-Latn-RS" sz="1600" b="1" i="1" dirty="0">
                <a:hlinkClick r:id="rId3"/>
              </a:rPr>
              <a:t>danijela.zubac@akademijakm.edu.rs</a:t>
            </a:r>
            <a:endParaRPr lang="sr-Latn-RS" sz="1600" b="1" i="1" dirty="0"/>
          </a:p>
          <a:p>
            <a:pPr lvl="2"/>
            <a:r>
              <a:rPr lang="sr-Latn-RS" sz="1600" b="1" i="1" dirty="0">
                <a:solidFill>
                  <a:srgbClr val="000099"/>
                </a:solidFill>
                <a:latin typeface="+mj-lt"/>
              </a:rPr>
              <a:t> WP7 leader will provide publishing on the project website</a:t>
            </a:r>
          </a:p>
          <a:p>
            <a:pPr lvl="2"/>
            <a:r>
              <a:rPr lang="sr-Latn-RS" sz="1600" dirty="0">
                <a:solidFill>
                  <a:srgbClr val="000099"/>
                </a:solidFill>
                <a:latin typeface="+mj-lt"/>
              </a:rPr>
              <a:t>upload in WP7 and HEIs folder</a:t>
            </a:r>
          </a:p>
          <a:p>
            <a:pPr lvl="1"/>
            <a:r>
              <a:rPr lang="sr-Latn-RS" sz="1600" dirty="0">
                <a:solidFill>
                  <a:srgbClr val="000099"/>
                </a:solidFill>
                <a:latin typeface="+mj-lt"/>
              </a:rPr>
              <a:t> publish announcement on HEIs website and social networks,</a:t>
            </a:r>
          </a:p>
          <a:p>
            <a:pPr lvl="1"/>
            <a:r>
              <a:rPr lang="sr-Latn-RS" sz="1600" dirty="0">
                <a:solidFill>
                  <a:srgbClr val="000099"/>
                </a:solidFill>
                <a:latin typeface="+mj-lt"/>
              </a:rPr>
              <a:t> keep records about this and distribute to WP7 leader for preparing </a:t>
            </a:r>
            <a:r>
              <a:rPr lang="sr-Latn-RS" sz="1600" b="1" dirty="0">
                <a:solidFill>
                  <a:srgbClr val="000099"/>
                </a:solidFill>
                <a:latin typeface="+mj-lt"/>
              </a:rPr>
              <a:t>Periodic report - </a:t>
            </a:r>
            <a:r>
              <a:rPr lang="sr-Latn-RS" sz="1600" b="1" dirty="0">
                <a:solidFill>
                  <a:srgbClr val="000099"/>
                </a:solidFill>
              </a:rPr>
              <a:t>M6, 12 (May 10th, November 10th) and submit in WP7 </a:t>
            </a:r>
            <a:endParaRPr lang="en-GB" sz="1600" b="1" dirty="0">
              <a:solidFill>
                <a:srgbClr val="000099"/>
              </a:solidFill>
            </a:endParaRPr>
          </a:p>
          <a:p>
            <a:pPr lvl="1" algn="just"/>
            <a:r>
              <a:rPr lang="sr-Latn-RS" sz="1600" b="1" dirty="0">
                <a:solidFill>
                  <a:srgbClr val="000099"/>
                </a:solidFill>
                <a:latin typeface="+mj-lt"/>
              </a:rPr>
              <a:t> WP7 Leader submits Periodic report not letter than </a:t>
            </a:r>
            <a:r>
              <a:rPr lang="sr-Latn-RS" sz="1600" b="1" dirty="0">
                <a:solidFill>
                  <a:srgbClr val="C00000"/>
                </a:solidFill>
              </a:rPr>
              <a:t>May 15th, November 15th</a:t>
            </a:r>
            <a:r>
              <a:rPr lang="sr-Latn-RS" sz="1600" b="1" dirty="0">
                <a:solidFill>
                  <a:srgbClr val="000099"/>
                </a:solidFill>
              </a:rPr>
              <a:t> to PC and in Google Drive</a:t>
            </a:r>
            <a:endParaRPr lang="en-GB" sz="1600" b="1" dirty="0">
              <a:solidFill>
                <a:srgbClr val="000099"/>
              </a:solidFill>
              <a:latin typeface="+mj-lt"/>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17</a:t>
            </a:fld>
            <a:endParaRPr lang="en-US" altLang="en-US" sz="1400" dirty="0"/>
          </a:p>
        </p:txBody>
      </p:sp>
      <p:pic>
        <p:nvPicPr>
          <p:cNvPr id="3" name="Picture 2"/>
          <p:cNvPicPr>
            <a:picLocks noChangeAspect="1"/>
          </p:cNvPicPr>
          <p:nvPr/>
        </p:nvPicPr>
        <p:blipFill>
          <a:blip r:embed="rId4"/>
          <a:stretch>
            <a:fillRect/>
          </a:stretch>
        </p:blipFill>
        <p:spPr>
          <a:xfrm>
            <a:off x="1" y="62550"/>
            <a:ext cx="2922104" cy="953285"/>
          </a:xfrm>
          <a:prstGeom prst="rect">
            <a:avLst/>
          </a:prstGeom>
        </p:spPr>
      </p:pic>
      <p:pic>
        <p:nvPicPr>
          <p:cNvPr id="4" name="Picture 3"/>
          <p:cNvPicPr>
            <a:picLocks noChangeAspect="1"/>
          </p:cNvPicPr>
          <p:nvPr/>
        </p:nvPicPr>
        <p:blipFill>
          <a:blip r:embed="rId5"/>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Tree>
    <p:extLst>
      <p:ext uri="{BB962C8B-B14F-4D97-AF65-F5344CB8AC3E}">
        <p14:creationId xmlns:p14="http://schemas.microsoft.com/office/powerpoint/2010/main" val="1503408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8" y="1060610"/>
            <a:ext cx="8657103" cy="940745"/>
          </a:xfrm>
        </p:spPr>
        <p:txBody>
          <a:bodyPr/>
          <a:lstStyle/>
          <a:p>
            <a:r>
              <a:rPr lang="sr-Latn-BA" sz="2800" b="1" dirty="0">
                <a:solidFill>
                  <a:srgbClr val="000099"/>
                </a:solidFill>
              </a:rPr>
              <a:t>RULES FOR COMMUNICATION IN THE FUTURE</a:t>
            </a:r>
            <a:endParaRPr lang="en-GB" sz="2800" b="1" dirty="0">
              <a:solidFill>
                <a:srgbClr val="000099"/>
              </a:solidFill>
            </a:endParaRPr>
          </a:p>
        </p:txBody>
      </p:sp>
      <p:sp>
        <p:nvSpPr>
          <p:cNvPr id="5" name="Content Placeholder 4"/>
          <p:cNvSpPr>
            <a:spLocks noGrp="1"/>
          </p:cNvSpPr>
          <p:nvPr>
            <p:ph idx="1"/>
          </p:nvPr>
        </p:nvSpPr>
        <p:spPr>
          <a:xfrm>
            <a:off x="243068" y="2232337"/>
            <a:ext cx="8657103" cy="3607443"/>
          </a:xfrm>
          <a:ln w="28575">
            <a:solidFill>
              <a:srgbClr val="FF9933"/>
            </a:solidFill>
          </a:ln>
        </p:spPr>
        <p:txBody>
          <a:bodyPr/>
          <a:lstStyle/>
          <a:p>
            <a:r>
              <a:rPr lang="sr-Latn-RS" sz="2000" dirty="0">
                <a:solidFill>
                  <a:srgbClr val="000099"/>
                </a:solidFill>
                <a:latin typeface="+mj-lt"/>
              </a:rPr>
              <a:t> </a:t>
            </a:r>
            <a:r>
              <a:rPr lang="sr-Latn-RS" sz="2000" b="1" u="sng" dirty="0">
                <a:solidFill>
                  <a:srgbClr val="000099"/>
                </a:solidFill>
                <a:latin typeface="+mj-lt"/>
              </a:rPr>
              <a:t>Interim Institutional Report </a:t>
            </a:r>
            <a:r>
              <a:rPr lang="sr-Latn-RS" sz="2000" b="1" dirty="0">
                <a:solidFill>
                  <a:srgbClr val="000099"/>
                </a:solidFill>
                <a:latin typeface="+mj-lt"/>
              </a:rPr>
              <a:t>must contain</a:t>
            </a:r>
            <a:r>
              <a:rPr lang="sr-Latn-RS" sz="1600" b="1" dirty="0">
                <a:solidFill>
                  <a:srgbClr val="000099"/>
                </a:solidFill>
                <a:latin typeface="+mj-lt"/>
              </a:rPr>
              <a:t>:</a:t>
            </a:r>
          </a:p>
          <a:p>
            <a:pPr lvl="1"/>
            <a:r>
              <a:rPr lang="sr-Latn-RS" sz="2000" b="1" dirty="0">
                <a:solidFill>
                  <a:srgbClr val="000099"/>
                </a:solidFill>
                <a:latin typeface="+mj-lt"/>
              </a:rPr>
              <a:t> </a:t>
            </a:r>
            <a:r>
              <a:rPr lang="sr-Latn-RS" sz="2000" b="1" dirty="0">
                <a:solidFill>
                  <a:srgbClr val="0DA145"/>
                </a:solidFill>
                <a:latin typeface="+mj-lt"/>
              </a:rPr>
              <a:t>description of done tasks</a:t>
            </a:r>
            <a:r>
              <a:rPr lang="sr-Latn-RS" sz="2000" b="1" dirty="0">
                <a:solidFill>
                  <a:srgbClr val="C00000"/>
                </a:solidFill>
                <a:latin typeface="+mj-lt"/>
              </a:rPr>
              <a:t>,</a:t>
            </a:r>
          </a:p>
          <a:p>
            <a:pPr lvl="1"/>
            <a:r>
              <a:rPr lang="sr-Latn-RS" sz="2000" b="1" dirty="0">
                <a:solidFill>
                  <a:srgbClr val="C00000"/>
                </a:solidFill>
                <a:latin typeface="+mj-lt"/>
              </a:rPr>
              <a:t> subcontracting costs,</a:t>
            </a:r>
          </a:p>
          <a:p>
            <a:pPr lvl="1"/>
            <a:r>
              <a:rPr lang="sr-Latn-RS" sz="2000" b="1" dirty="0">
                <a:solidFill>
                  <a:srgbClr val="C00000"/>
                </a:solidFill>
                <a:latin typeface="+mj-lt"/>
              </a:rPr>
              <a:t> purchase costs,</a:t>
            </a:r>
          </a:p>
          <a:p>
            <a:pPr lvl="2"/>
            <a:r>
              <a:rPr lang="sr-Latn-RS" sz="1600" b="1" dirty="0">
                <a:solidFill>
                  <a:srgbClr val="0DA145"/>
                </a:solidFill>
              </a:rPr>
              <a:t>travel costs</a:t>
            </a:r>
          </a:p>
          <a:p>
            <a:pPr lvl="2"/>
            <a:r>
              <a:rPr lang="sr-Latn-RS" sz="1600" b="1" dirty="0">
                <a:solidFill>
                  <a:srgbClr val="0DA145"/>
                </a:solidFill>
                <a:latin typeface="+mj-lt"/>
              </a:rPr>
              <a:t>equipment costs</a:t>
            </a:r>
          </a:p>
          <a:p>
            <a:pPr lvl="2"/>
            <a:r>
              <a:rPr lang="sr-Latn-RS" sz="1600" b="1" dirty="0">
                <a:solidFill>
                  <a:srgbClr val="0DA145"/>
                </a:solidFill>
                <a:latin typeface="+mj-lt"/>
              </a:rPr>
              <a:t>printing,</a:t>
            </a:r>
          </a:p>
          <a:p>
            <a:pPr lvl="2"/>
            <a:r>
              <a:rPr lang="sr-Latn-RS" sz="1600" b="1" dirty="0">
                <a:solidFill>
                  <a:srgbClr val="0DA145"/>
                </a:solidFill>
                <a:latin typeface="+mj-lt"/>
              </a:rPr>
              <a:t>etc</a:t>
            </a:r>
          </a:p>
          <a:p>
            <a:pPr lvl="1"/>
            <a:r>
              <a:rPr lang="sr-Latn-RS" sz="2000" b="1" dirty="0">
                <a:solidFill>
                  <a:srgbClr val="C00000"/>
                </a:solidFill>
                <a:latin typeface="+mj-lt"/>
              </a:rPr>
              <a:t> staff costs</a:t>
            </a:r>
          </a:p>
          <a:p>
            <a:pPr lvl="1"/>
            <a:endParaRPr lang="sr-Latn-RS" sz="1200" b="1" dirty="0">
              <a:solidFill>
                <a:srgbClr val="000099"/>
              </a:solidFill>
              <a:latin typeface="+mj-lt"/>
            </a:endParaRPr>
          </a:p>
          <a:p>
            <a:pPr algn="just"/>
            <a:r>
              <a:rPr lang="sr-Latn-RS" sz="1600" b="1" dirty="0">
                <a:solidFill>
                  <a:srgbClr val="000099"/>
                </a:solidFill>
                <a:latin typeface="+mj-lt"/>
              </a:rPr>
              <a:t> </a:t>
            </a:r>
            <a:r>
              <a:rPr lang="sr-Latn-RS" sz="2000" b="1" dirty="0">
                <a:solidFill>
                  <a:srgbClr val="000099"/>
                </a:solidFill>
                <a:latin typeface="+mj-lt"/>
              </a:rPr>
              <a:t>So – keep records of spendings</a:t>
            </a:r>
            <a:endParaRPr lang="en-GB" sz="2000" b="1" dirty="0">
              <a:solidFill>
                <a:srgbClr val="000099"/>
              </a:solidFill>
              <a:latin typeface="+mj-lt"/>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18</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Tree>
    <p:extLst>
      <p:ext uri="{BB962C8B-B14F-4D97-AF65-F5344CB8AC3E}">
        <p14:creationId xmlns:p14="http://schemas.microsoft.com/office/powerpoint/2010/main" val="3115560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8" y="965524"/>
            <a:ext cx="8657103" cy="940745"/>
          </a:xfrm>
        </p:spPr>
        <p:txBody>
          <a:bodyPr/>
          <a:lstStyle/>
          <a:p>
            <a:r>
              <a:rPr lang="sr-Latn-BA" sz="2800" b="1" dirty="0">
                <a:solidFill>
                  <a:srgbClr val="000099"/>
                </a:solidFill>
              </a:rPr>
              <a:t>SUMMARY</a:t>
            </a:r>
            <a:endParaRPr lang="en-GB" sz="2800" b="1" dirty="0">
              <a:solidFill>
                <a:srgbClr val="000099"/>
              </a:solidFill>
            </a:endParaRPr>
          </a:p>
        </p:txBody>
      </p:sp>
      <p:sp>
        <p:nvSpPr>
          <p:cNvPr id="5" name="Content Placeholder 4"/>
          <p:cNvSpPr>
            <a:spLocks noGrp="1"/>
          </p:cNvSpPr>
          <p:nvPr>
            <p:ph idx="1"/>
          </p:nvPr>
        </p:nvSpPr>
        <p:spPr>
          <a:xfrm>
            <a:off x="216128" y="1832991"/>
            <a:ext cx="8657103" cy="4115440"/>
          </a:xfrm>
          <a:ln w="28575">
            <a:solidFill>
              <a:srgbClr val="FF9933"/>
            </a:solidFill>
          </a:ln>
        </p:spPr>
        <p:txBody>
          <a:bodyPr/>
          <a:lstStyle/>
          <a:p>
            <a:pPr algn="just"/>
            <a:r>
              <a:rPr lang="sr-Latn-RS" sz="1600" b="1" dirty="0">
                <a:solidFill>
                  <a:srgbClr val="000099"/>
                </a:solidFill>
                <a:latin typeface="+mj-lt"/>
              </a:rPr>
              <a:t> </a:t>
            </a:r>
            <a:r>
              <a:rPr lang="sr-Latn-RS" sz="2000" b="1" dirty="0">
                <a:solidFill>
                  <a:srgbClr val="000099"/>
                </a:solidFill>
                <a:latin typeface="+mj-lt"/>
              </a:rPr>
              <a:t>TASK – </a:t>
            </a:r>
            <a:r>
              <a:rPr lang="sr-Latn-RS" sz="2000" b="1" dirty="0">
                <a:solidFill>
                  <a:srgbClr val="C00000"/>
                </a:solidFill>
                <a:latin typeface="+mj-lt"/>
              </a:rPr>
              <a:t>REPORT</a:t>
            </a:r>
            <a:r>
              <a:rPr lang="sr-Latn-RS" sz="2000" b="1" dirty="0">
                <a:solidFill>
                  <a:srgbClr val="000099"/>
                </a:solidFill>
                <a:latin typeface="+mj-lt"/>
              </a:rPr>
              <a:t>-</a:t>
            </a:r>
            <a:r>
              <a:rPr lang="sr-Latn-RS" sz="2000" b="1" dirty="0">
                <a:solidFill>
                  <a:srgbClr val="189654"/>
                </a:solidFill>
                <a:latin typeface="+mj-lt"/>
              </a:rPr>
              <a:t>ANNOUNCEMENT if it is applicable</a:t>
            </a:r>
          </a:p>
          <a:p>
            <a:pPr algn="just"/>
            <a:endParaRPr lang="sr-Latn-RS" sz="2000" b="1" dirty="0">
              <a:solidFill>
                <a:srgbClr val="189654"/>
              </a:solidFill>
              <a:latin typeface="+mj-lt"/>
            </a:endParaRPr>
          </a:p>
          <a:p>
            <a:pPr algn="just"/>
            <a:r>
              <a:rPr lang="sr-Latn-RS" sz="2000" b="1" dirty="0">
                <a:solidFill>
                  <a:srgbClr val="189654"/>
                </a:solidFill>
                <a:latin typeface="+mj-lt"/>
              </a:rPr>
              <a:t> </a:t>
            </a:r>
            <a:r>
              <a:rPr lang="sr-Latn-RS" sz="2000" b="1" u="sng" dirty="0">
                <a:solidFill>
                  <a:srgbClr val="000099"/>
                </a:solidFill>
                <a:latin typeface="+mj-lt"/>
              </a:rPr>
              <a:t>REPORTING:</a:t>
            </a:r>
          </a:p>
          <a:p>
            <a:pPr marL="0" indent="0" algn="just">
              <a:buNone/>
            </a:pPr>
            <a:endParaRPr lang="sr-Latn-RS" sz="2000" b="1" u="sng" dirty="0">
              <a:solidFill>
                <a:srgbClr val="000099"/>
              </a:solidFill>
              <a:latin typeface="+mj-lt"/>
            </a:endParaRPr>
          </a:p>
          <a:p>
            <a:pPr marL="457200" lvl="1" indent="0" algn="just">
              <a:buNone/>
            </a:pPr>
            <a:r>
              <a:rPr lang="sr-Latn-RS" sz="2000" b="1" dirty="0">
                <a:solidFill>
                  <a:srgbClr val="C00000"/>
                </a:solidFill>
                <a:latin typeface="+mj-lt"/>
              </a:rPr>
              <a:t>1.</a:t>
            </a:r>
            <a:r>
              <a:rPr lang="sr-Latn-RS" sz="2000" b="1" dirty="0">
                <a:solidFill>
                  <a:srgbClr val="189654"/>
                </a:solidFill>
                <a:latin typeface="+mj-lt"/>
              </a:rPr>
              <a:t> </a:t>
            </a:r>
            <a:r>
              <a:rPr lang="sr-Latn-RS" sz="2000" b="1" dirty="0">
                <a:solidFill>
                  <a:srgbClr val="C00000"/>
                </a:solidFill>
                <a:latin typeface="+mj-lt"/>
              </a:rPr>
              <a:t>Put in the addecuate folder</a:t>
            </a:r>
          </a:p>
          <a:p>
            <a:pPr marL="457200" lvl="1" indent="0" algn="just">
              <a:buNone/>
            </a:pPr>
            <a:r>
              <a:rPr lang="sr-Latn-RS" sz="2000" b="1" dirty="0">
                <a:solidFill>
                  <a:srgbClr val="C00000"/>
                </a:solidFill>
                <a:latin typeface="+mj-lt"/>
              </a:rPr>
              <a:t>2. </a:t>
            </a:r>
            <a:r>
              <a:rPr lang="sr-Latn-RS" sz="2000" b="1" dirty="0">
                <a:solidFill>
                  <a:srgbClr val="0DA145"/>
                </a:solidFill>
                <a:latin typeface="+mj-lt"/>
              </a:rPr>
              <a:t>Put in HEIs Folder in addequate subfolder –WP</a:t>
            </a:r>
          </a:p>
          <a:p>
            <a:pPr marL="457200" lvl="1" indent="0" algn="just">
              <a:buNone/>
            </a:pPr>
            <a:r>
              <a:rPr lang="sr-Latn-RS" sz="2000" b="1" dirty="0">
                <a:solidFill>
                  <a:srgbClr val="C00000"/>
                </a:solidFill>
                <a:latin typeface="+mj-lt"/>
              </a:rPr>
              <a:t>3. Create announcement and publish inside your HEI</a:t>
            </a:r>
          </a:p>
          <a:p>
            <a:pPr marL="457200" lvl="1" indent="0" algn="just">
              <a:buNone/>
            </a:pPr>
            <a:r>
              <a:rPr lang="sr-Latn-RS" sz="2000" b="1" dirty="0">
                <a:solidFill>
                  <a:srgbClr val="C00000"/>
                </a:solidFill>
                <a:latin typeface="+mj-lt"/>
              </a:rPr>
              <a:t>4. </a:t>
            </a:r>
            <a:r>
              <a:rPr lang="sr-Latn-RS" sz="2000" b="1" dirty="0">
                <a:solidFill>
                  <a:srgbClr val="0DA145"/>
                </a:solidFill>
                <a:latin typeface="+mj-lt"/>
              </a:rPr>
              <a:t>Send announcement to Project Coordinator and WP7 leader to publish on website and social networks</a:t>
            </a:r>
          </a:p>
          <a:p>
            <a:pPr marL="457200" lvl="1" indent="0" algn="just">
              <a:buNone/>
            </a:pPr>
            <a:r>
              <a:rPr lang="sr-Latn-RS" sz="2000" b="1" dirty="0">
                <a:solidFill>
                  <a:srgbClr val="C00000"/>
                </a:solidFill>
                <a:latin typeface="+mj-lt"/>
              </a:rPr>
              <a:t>5. Leaders of WPs  create a Periodic Reports on time </a:t>
            </a:r>
            <a:endParaRPr lang="en-GB" sz="2000" b="1" dirty="0">
              <a:solidFill>
                <a:srgbClr val="C00000"/>
              </a:solidFill>
              <a:latin typeface="+mj-lt"/>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19</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Tree>
    <p:extLst>
      <p:ext uri="{BB962C8B-B14F-4D97-AF65-F5344CB8AC3E}">
        <p14:creationId xmlns:p14="http://schemas.microsoft.com/office/powerpoint/2010/main" val="413705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7" y="1177422"/>
            <a:ext cx="8657103" cy="940745"/>
          </a:xfrm>
        </p:spPr>
        <p:txBody>
          <a:bodyPr/>
          <a:lstStyle/>
          <a:p>
            <a:r>
              <a:rPr lang="sr-Latn-RS" sz="2800" b="1" dirty="0">
                <a:solidFill>
                  <a:srgbClr val="000099"/>
                </a:solidFill>
              </a:rPr>
              <a:t>DONE TILL NOW</a:t>
            </a:r>
            <a:endParaRPr lang="en-GB" sz="2800" b="1" dirty="0">
              <a:solidFill>
                <a:srgbClr val="000099"/>
              </a:solidFill>
            </a:endParaRPr>
          </a:p>
        </p:txBody>
      </p:sp>
      <p:sp>
        <p:nvSpPr>
          <p:cNvPr id="5" name="Content Placeholder 4"/>
          <p:cNvSpPr>
            <a:spLocks noGrp="1"/>
          </p:cNvSpPr>
          <p:nvPr>
            <p:ph idx="1"/>
          </p:nvPr>
        </p:nvSpPr>
        <p:spPr>
          <a:xfrm>
            <a:off x="67103" y="1980269"/>
            <a:ext cx="8955155" cy="4004675"/>
          </a:xfrm>
          <a:ln w="28575">
            <a:solidFill>
              <a:srgbClr val="FF9933"/>
            </a:solidFill>
          </a:ln>
        </p:spPr>
        <p:txBody>
          <a:bodyPr/>
          <a:lstStyle/>
          <a:p>
            <a:pPr marL="57150" indent="0" algn="just">
              <a:buNone/>
            </a:pPr>
            <a:r>
              <a:rPr lang="sr-Latn-RS" sz="2000" b="1" u="sng" dirty="0">
                <a:solidFill>
                  <a:srgbClr val="C00000"/>
                </a:solidFill>
              </a:rPr>
              <a:t>WP1 DELIVERABLES:</a:t>
            </a:r>
          </a:p>
          <a:p>
            <a:pPr marL="57150" indent="0" algn="just">
              <a:buNone/>
            </a:pPr>
            <a:endParaRPr lang="sr-Latn-RS" sz="2000" b="1" dirty="0">
              <a:solidFill>
                <a:srgbClr val="000099"/>
              </a:solidFill>
            </a:endParaRPr>
          </a:p>
          <a:p>
            <a:pPr marL="57150" indent="0" algn="just">
              <a:buNone/>
            </a:pPr>
            <a:r>
              <a:rPr lang="sr-Latn-RS" sz="2000" b="1" dirty="0">
                <a:solidFill>
                  <a:srgbClr val="000099"/>
                </a:solidFill>
              </a:rPr>
              <a:t>D 1.1 SC, QAB, DB, WP WGs formed– on </a:t>
            </a:r>
            <a:r>
              <a:rPr lang="sr-Latn-RS" sz="2000" dirty="0">
                <a:solidFill>
                  <a:srgbClr val="000099"/>
                </a:solidFill>
              </a:rPr>
              <a:t>February 29th submitted to SYGMA, </a:t>
            </a:r>
          </a:p>
          <a:p>
            <a:pPr marL="57150" indent="0" algn="just">
              <a:buNone/>
            </a:pPr>
            <a:r>
              <a:rPr lang="sr-Latn-RS" sz="2000" b="1" dirty="0">
                <a:solidFill>
                  <a:srgbClr val="000099"/>
                </a:solidFill>
              </a:rPr>
              <a:t>D 1.2 Project Management Plan – on </a:t>
            </a:r>
            <a:r>
              <a:rPr lang="sr-Latn-RS" sz="2000" dirty="0">
                <a:solidFill>
                  <a:srgbClr val="000099"/>
                </a:solidFill>
              </a:rPr>
              <a:t>February 29th submitted to SYGMA</a:t>
            </a:r>
          </a:p>
          <a:p>
            <a:pPr marL="57150" indent="0" algn="just">
              <a:buNone/>
            </a:pPr>
            <a:r>
              <a:rPr lang="sr-Latn-RS" sz="2000" b="1" dirty="0">
                <a:solidFill>
                  <a:srgbClr val="000099"/>
                </a:solidFill>
              </a:rPr>
              <a:t>D 1.3 First SC Report created </a:t>
            </a:r>
            <a:r>
              <a:rPr lang="sr-Latn-RS" sz="2000" dirty="0">
                <a:solidFill>
                  <a:srgbClr val="000099"/>
                </a:solidFill>
              </a:rPr>
              <a:t>and SC will meet again during this consortium meeting to update info for new SC Report (M6 – end of May 2024)</a:t>
            </a:r>
          </a:p>
          <a:p>
            <a:pPr marL="57150" indent="0" algn="just">
              <a:buNone/>
            </a:pPr>
            <a:endParaRPr lang="sr-Latn-RS" sz="2000" dirty="0">
              <a:solidFill>
                <a:srgbClr val="000099"/>
              </a:solidFill>
            </a:endParaRPr>
          </a:p>
          <a:p>
            <a:pPr marL="57150" indent="0" algn="just">
              <a:buNone/>
            </a:pPr>
            <a:r>
              <a:rPr lang="sr-Latn-RS" sz="2000" b="1" dirty="0">
                <a:solidFill>
                  <a:srgbClr val="C00000"/>
                </a:solidFill>
              </a:rPr>
              <a:t>WP5 MILESTONES:</a:t>
            </a:r>
          </a:p>
          <a:p>
            <a:pPr marL="57150" indent="0" algn="just">
              <a:buNone/>
            </a:pPr>
            <a:r>
              <a:rPr lang="sr-Latn-RS" sz="2000" b="1" dirty="0">
                <a:solidFill>
                  <a:srgbClr val="000099"/>
                </a:solidFill>
              </a:rPr>
              <a:t>MS1: Project Agreement (PA) signed – </a:t>
            </a:r>
            <a:r>
              <a:rPr lang="sr-Latn-RS" sz="2000" dirty="0">
                <a:solidFill>
                  <a:srgbClr val="000099"/>
                </a:solidFill>
              </a:rPr>
              <a:t>February 29th submitted to SYGMA</a:t>
            </a:r>
          </a:p>
          <a:p>
            <a:pPr marL="57150" indent="0" algn="just">
              <a:buNone/>
            </a:pPr>
            <a:r>
              <a:rPr lang="sr-Latn-RS" sz="2000" b="1" dirty="0">
                <a:solidFill>
                  <a:srgbClr val="000099"/>
                </a:solidFill>
              </a:rPr>
              <a:t>MS2: Project Management Plan - </a:t>
            </a:r>
            <a:r>
              <a:rPr lang="sr-Latn-RS" sz="2000" dirty="0">
                <a:solidFill>
                  <a:srgbClr val="000099"/>
                </a:solidFill>
              </a:rPr>
              <a:t>February 29th submitted to SYGMA,</a:t>
            </a:r>
          </a:p>
          <a:p>
            <a:pPr marL="57150" indent="0" algn="just">
              <a:buNone/>
            </a:pPr>
            <a:endParaRPr lang="sr-Latn-RS" sz="2000" b="1" dirty="0">
              <a:solidFill>
                <a:srgbClr val="000099"/>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2</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Tree>
    <p:extLst>
      <p:ext uri="{BB962C8B-B14F-4D97-AF65-F5344CB8AC3E}">
        <p14:creationId xmlns:p14="http://schemas.microsoft.com/office/powerpoint/2010/main" val="278406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16128" y="1244553"/>
            <a:ext cx="8657103" cy="940745"/>
          </a:xfrm>
        </p:spPr>
        <p:txBody>
          <a:bodyPr/>
          <a:lstStyle/>
          <a:p>
            <a:r>
              <a:rPr lang="sr-Latn-RS" sz="2000" b="1" dirty="0">
                <a:solidFill>
                  <a:srgbClr val="0070C0"/>
                </a:solidFill>
                <a:latin typeface="Comic Sans MS" panose="030F0702030302020204" pitchFamily="66" charset="0"/>
              </a:rPr>
              <a:t>WP3-</a:t>
            </a:r>
            <a:r>
              <a:rPr lang="en-US" sz="2000" b="1" dirty="0">
                <a:solidFill>
                  <a:srgbClr val="0070C0"/>
                </a:solidFill>
                <a:latin typeface="Comic Sans MS" panose="030F0702030302020204" pitchFamily="66" charset="0"/>
              </a:rPr>
              <a:t>CREATING A PROGRAM OF SHORT STUDIES IN MULTIMEDIA</a:t>
            </a:r>
            <a:br>
              <a:rPr lang="en-US" sz="2000" b="1" dirty="0">
                <a:solidFill>
                  <a:srgbClr val="0070C0"/>
                </a:solidFill>
                <a:latin typeface="Comic Sans MS" panose="030F0702030302020204" pitchFamily="66" charset="0"/>
              </a:rPr>
            </a:br>
            <a:r>
              <a:rPr lang="en-US" sz="2000" b="1" dirty="0">
                <a:solidFill>
                  <a:srgbClr val="0070C0"/>
                </a:solidFill>
                <a:latin typeface="Comic Sans MS" panose="030F0702030302020204" pitchFamily="66" charset="0"/>
              </a:rPr>
              <a:t>ENGINEERING AND COMPUTING</a:t>
            </a:r>
            <a:r>
              <a:rPr lang="sr-Latn-RS" sz="2000" b="1" dirty="0">
                <a:solidFill>
                  <a:srgbClr val="0070C0"/>
                </a:solidFill>
                <a:latin typeface="Comic Sans MS" panose="030F0702030302020204" pitchFamily="66" charset="0"/>
              </a:rPr>
              <a:t> - UPKM </a:t>
            </a:r>
            <a:endParaRPr lang="en-GB" sz="2000" b="1" dirty="0">
              <a:solidFill>
                <a:srgbClr val="0070C0"/>
              </a:solidFill>
            </a:endParaRPr>
          </a:p>
        </p:txBody>
      </p:sp>
      <p:sp>
        <p:nvSpPr>
          <p:cNvPr id="5" name="Content Placeholder 4"/>
          <p:cNvSpPr>
            <a:spLocks noGrp="1"/>
          </p:cNvSpPr>
          <p:nvPr>
            <p:ph idx="1"/>
          </p:nvPr>
        </p:nvSpPr>
        <p:spPr>
          <a:xfrm>
            <a:off x="240052" y="2377502"/>
            <a:ext cx="8657103" cy="3388298"/>
          </a:xfrm>
        </p:spPr>
        <p:txBody>
          <a:bodyPr/>
          <a:lstStyle/>
          <a:p>
            <a:pPr marL="0" indent="0">
              <a:buNone/>
            </a:pPr>
            <a:r>
              <a:rPr lang="sr-Latn-BA" sz="2000" b="1" dirty="0">
                <a:solidFill>
                  <a:srgbClr val="C00000"/>
                </a:solidFill>
              </a:rPr>
              <a:t>PERIOD</a:t>
            </a:r>
            <a:r>
              <a:rPr lang="sr-Latn-BA" sz="2000" b="1" dirty="0">
                <a:solidFill>
                  <a:srgbClr val="000099"/>
                </a:solidFill>
              </a:rPr>
              <a:t>: </a:t>
            </a:r>
            <a:r>
              <a:rPr lang="sr-Latn-BA" sz="2000" b="1" dirty="0">
                <a:solidFill>
                  <a:srgbClr val="208E4D"/>
                </a:solidFill>
              </a:rPr>
              <a:t>M10-M25</a:t>
            </a:r>
          </a:p>
          <a:p>
            <a:pPr marL="0" indent="0">
              <a:buNone/>
            </a:pPr>
            <a:r>
              <a:rPr lang="sr-Latn-BA" sz="2000" b="1" dirty="0">
                <a:solidFill>
                  <a:srgbClr val="C00000"/>
                </a:solidFill>
              </a:rPr>
              <a:t>OBJECTIVES: </a:t>
            </a:r>
            <a:r>
              <a:rPr lang="en-GB" sz="2000" b="1" dirty="0">
                <a:solidFill>
                  <a:srgbClr val="189654"/>
                </a:solidFill>
              </a:rPr>
              <a:t>to develop and get accreditation for 8 short study programs (2 per WB HEI) and equip 4 Centres labs with equipment</a:t>
            </a:r>
            <a:endParaRPr lang="sr-Latn-BA" sz="2000" b="1" dirty="0">
              <a:solidFill>
                <a:srgbClr val="189654"/>
              </a:solidFill>
            </a:endParaRPr>
          </a:p>
          <a:p>
            <a:r>
              <a:rPr lang="sr-Latn-BA" sz="2000" dirty="0">
                <a:solidFill>
                  <a:srgbClr val="000099"/>
                </a:solidFill>
              </a:rPr>
              <a:t>WB HEIs should lunch as soon as possible:</a:t>
            </a:r>
            <a:endParaRPr lang="en-GB" sz="2000" dirty="0">
              <a:solidFill>
                <a:srgbClr val="000099"/>
              </a:solidFill>
            </a:endParaRPr>
          </a:p>
          <a:p>
            <a:pPr lvl="1"/>
            <a:r>
              <a:rPr lang="sr-Latn-RS" sz="1800" dirty="0">
                <a:solidFill>
                  <a:srgbClr val="000099"/>
                </a:solidFill>
              </a:rPr>
              <a:t>Procedures for p</a:t>
            </a:r>
            <a:r>
              <a:rPr lang="en-GB" sz="1800" dirty="0" err="1">
                <a:solidFill>
                  <a:srgbClr val="000099"/>
                </a:solidFill>
              </a:rPr>
              <a:t>urchasing</a:t>
            </a:r>
            <a:r>
              <a:rPr lang="en-GB" sz="1800" dirty="0">
                <a:solidFill>
                  <a:srgbClr val="000099"/>
                </a:solidFill>
              </a:rPr>
              <a:t> equipment</a:t>
            </a:r>
            <a:endParaRPr lang="sr-Latn-RS" sz="1800" dirty="0">
              <a:solidFill>
                <a:srgbClr val="000099"/>
              </a:solidFill>
            </a:endParaRPr>
          </a:p>
          <a:p>
            <a:pPr lvl="1"/>
            <a:r>
              <a:rPr lang="sr-Latn-RS" sz="1800" dirty="0">
                <a:solidFill>
                  <a:srgbClr val="000099"/>
                </a:solidFill>
              </a:rPr>
              <a:t> Discuss about main goals for short study programs on each WB HEI (from today till the </a:t>
            </a:r>
            <a:r>
              <a:rPr lang="sr-Latn-RS" sz="1800" b="1" dirty="0">
                <a:solidFill>
                  <a:srgbClr val="C00000"/>
                </a:solidFill>
              </a:rPr>
              <a:t>M13</a:t>
            </a:r>
            <a:r>
              <a:rPr lang="sr-Latn-RS" sz="1800" dirty="0">
                <a:solidFill>
                  <a:srgbClr val="000099"/>
                </a:solidFill>
              </a:rPr>
              <a:t>)</a:t>
            </a:r>
          </a:p>
          <a:p>
            <a:pPr lvl="1" algn="just"/>
            <a:r>
              <a:rPr lang="sr-Latn-RS" sz="1800" dirty="0">
                <a:solidFill>
                  <a:srgbClr val="000099"/>
                </a:solidFill>
              </a:rPr>
              <a:t> Prepare documentation for WB HEIs Councils necessary to lunch registration procedures </a:t>
            </a:r>
            <a:endParaRPr lang="en-GB" sz="1800" dirty="0">
              <a:solidFill>
                <a:srgbClr val="000099"/>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20</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Tree>
    <p:extLst>
      <p:ext uri="{BB962C8B-B14F-4D97-AF65-F5344CB8AC3E}">
        <p14:creationId xmlns:p14="http://schemas.microsoft.com/office/powerpoint/2010/main" val="1062954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5" name="Content Placeholder 4"/>
          <p:cNvSpPr>
            <a:spLocks noGrp="1"/>
          </p:cNvSpPr>
          <p:nvPr>
            <p:ph idx="1"/>
          </p:nvPr>
        </p:nvSpPr>
        <p:spPr>
          <a:xfrm>
            <a:off x="243068" y="1690100"/>
            <a:ext cx="8657103" cy="3483033"/>
          </a:xfrm>
          <a:ln w="28575">
            <a:solidFill>
              <a:srgbClr val="FF9933"/>
            </a:solidFill>
          </a:ln>
        </p:spPr>
        <p:txBody>
          <a:bodyPr/>
          <a:lstStyle/>
          <a:p>
            <a:pPr algn="just"/>
            <a:r>
              <a:rPr lang="en-GB" sz="1800" dirty="0">
                <a:solidFill>
                  <a:srgbClr val="000099"/>
                </a:solidFill>
                <a:latin typeface="+mj-lt"/>
              </a:rPr>
              <a:t>On each </a:t>
            </a:r>
            <a:r>
              <a:rPr lang="sr-Latn-BA" sz="1800" dirty="0">
                <a:solidFill>
                  <a:srgbClr val="000099"/>
                </a:solidFill>
                <a:latin typeface="+mj-lt"/>
              </a:rPr>
              <a:t>of 4 </a:t>
            </a:r>
            <a:r>
              <a:rPr lang="en-GB" sz="1800" dirty="0">
                <a:solidFill>
                  <a:srgbClr val="000099"/>
                </a:solidFill>
                <a:latin typeface="+mj-lt"/>
              </a:rPr>
              <a:t>WB HEI the equipment for 4 Centres </a:t>
            </a:r>
            <a:r>
              <a:rPr lang="sr-Latn-RS" sz="1800" dirty="0">
                <a:solidFill>
                  <a:srgbClr val="000099"/>
                </a:solidFill>
                <a:latin typeface="+mj-lt"/>
              </a:rPr>
              <a:t>must</a:t>
            </a:r>
            <a:r>
              <a:rPr lang="en-GB" sz="1800" dirty="0">
                <a:solidFill>
                  <a:srgbClr val="000099"/>
                </a:solidFill>
                <a:latin typeface="+mj-lt"/>
              </a:rPr>
              <a:t> be purchased</a:t>
            </a:r>
            <a:r>
              <a:rPr lang="sr-Latn-RS" sz="1800" dirty="0">
                <a:solidFill>
                  <a:srgbClr val="000099"/>
                </a:solidFill>
                <a:latin typeface="+mj-lt"/>
              </a:rPr>
              <a:t> - </a:t>
            </a:r>
            <a:endParaRPr lang="sr-Latn-BA" sz="1800" dirty="0">
              <a:solidFill>
                <a:srgbClr val="000099"/>
              </a:solidFill>
              <a:latin typeface="+mj-lt"/>
            </a:endParaRPr>
          </a:p>
          <a:p>
            <a:pPr algn="just"/>
            <a:r>
              <a:rPr lang="en-GB" sz="1800" dirty="0">
                <a:solidFill>
                  <a:srgbClr val="000099"/>
                </a:solidFill>
                <a:latin typeface="+mj-lt"/>
              </a:rPr>
              <a:t>Equipment </a:t>
            </a:r>
            <a:r>
              <a:rPr lang="sr-Latn-BA" sz="1800" dirty="0">
                <a:solidFill>
                  <a:srgbClr val="000099"/>
                </a:solidFill>
                <a:latin typeface="+mj-lt"/>
              </a:rPr>
              <a:t>shall</a:t>
            </a:r>
            <a:r>
              <a:rPr lang="en-GB" sz="1800" dirty="0">
                <a:solidFill>
                  <a:srgbClr val="000099"/>
                </a:solidFill>
                <a:latin typeface="+mj-lt"/>
              </a:rPr>
              <a:t> be </a:t>
            </a:r>
            <a:r>
              <a:rPr lang="sr-Latn-BA" sz="1800" dirty="0">
                <a:solidFill>
                  <a:srgbClr val="000099"/>
                </a:solidFill>
                <a:latin typeface="+mj-lt"/>
              </a:rPr>
              <a:t>purchased</a:t>
            </a:r>
            <a:r>
              <a:rPr lang="en-GB" sz="1800" dirty="0">
                <a:solidFill>
                  <a:srgbClr val="000099"/>
                </a:solidFill>
                <a:latin typeface="+mj-lt"/>
              </a:rPr>
              <a:t> </a:t>
            </a:r>
            <a:r>
              <a:rPr lang="sr-Latn-BA" sz="1800" dirty="0">
                <a:solidFill>
                  <a:srgbClr val="000099"/>
                </a:solidFill>
                <a:latin typeface="+mj-lt"/>
              </a:rPr>
              <a:t>to be </a:t>
            </a:r>
            <a:r>
              <a:rPr lang="en-GB" sz="1800" dirty="0">
                <a:solidFill>
                  <a:srgbClr val="000099"/>
                </a:solidFill>
                <a:latin typeface="+mj-lt"/>
              </a:rPr>
              <a:t>in the </a:t>
            </a:r>
            <a:r>
              <a:rPr lang="sr-Latn-BA" sz="1800" dirty="0">
                <a:solidFill>
                  <a:srgbClr val="000099"/>
                </a:solidFill>
                <a:latin typeface="+mj-lt"/>
              </a:rPr>
              <a:t>function</a:t>
            </a:r>
            <a:r>
              <a:rPr lang="en-GB" sz="1800" dirty="0">
                <a:solidFill>
                  <a:srgbClr val="000099"/>
                </a:solidFill>
                <a:latin typeface="+mj-lt"/>
              </a:rPr>
              <a:t> of short study</a:t>
            </a:r>
            <a:r>
              <a:rPr lang="sr-Latn-BA" sz="1800" dirty="0">
                <a:solidFill>
                  <a:srgbClr val="000099"/>
                </a:solidFill>
                <a:latin typeface="+mj-lt"/>
              </a:rPr>
              <a:t> </a:t>
            </a:r>
            <a:r>
              <a:rPr lang="en-GB" sz="1800" dirty="0">
                <a:solidFill>
                  <a:srgbClr val="000099"/>
                </a:solidFill>
                <a:latin typeface="+mj-lt"/>
              </a:rPr>
              <a:t>programs and in line with </a:t>
            </a:r>
            <a:r>
              <a:rPr lang="sr-Latn-BA" sz="1800" dirty="0">
                <a:solidFill>
                  <a:srgbClr val="000099"/>
                </a:solidFill>
                <a:latin typeface="+mj-lt"/>
              </a:rPr>
              <a:t>GA and national law</a:t>
            </a:r>
            <a:r>
              <a:rPr lang="en-GB" sz="1800" dirty="0">
                <a:solidFill>
                  <a:srgbClr val="000099"/>
                </a:solidFill>
                <a:latin typeface="+mj-lt"/>
              </a:rPr>
              <a:t>.</a:t>
            </a:r>
            <a:endParaRPr lang="sr-Latn-BA" sz="1800" dirty="0">
              <a:solidFill>
                <a:srgbClr val="000099"/>
              </a:solidFill>
              <a:latin typeface="+mj-lt"/>
            </a:endParaRPr>
          </a:p>
          <a:p>
            <a:pPr algn="just"/>
            <a:r>
              <a:rPr lang="en-GB" sz="1800" dirty="0">
                <a:solidFill>
                  <a:srgbClr val="000099"/>
                </a:solidFill>
                <a:latin typeface="+mj-lt"/>
              </a:rPr>
              <a:t>ATUSS will supervise</a:t>
            </a:r>
            <a:r>
              <a:rPr lang="sr-Latn-BA" sz="1800" dirty="0">
                <a:solidFill>
                  <a:srgbClr val="000099"/>
                </a:solidFill>
                <a:latin typeface="+mj-lt"/>
              </a:rPr>
              <a:t> if necessary</a:t>
            </a:r>
          </a:p>
          <a:p>
            <a:pPr algn="just"/>
            <a:r>
              <a:rPr lang="sr-Latn-BA" sz="1800" dirty="0">
                <a:solidFill>
                  <a:srgbClr val="000099"/>
                </a:solidFill>
                <a:latin typeface="+mj-lt"/>
              </a:rPr>
              <a:t>Two training will be conducted:</a:t>
            </a:r>
          </a:p>
          <a:p>
            <a:pPr lvl="1" algn="just"/>
            <a:r>
              <a:rPr lang="sr-Latn-BA" sz="1800" b="1" dirty="0">
                <a:solidFill>
                  <a:srgbClr val="FF9933"/>
                </a:solidFill>
                <a:latin typeface="+mj-lt"/>
              </a:rPr>
              <a:t>Training 3</a:t>
            </a:r>
            <a:r>
              <a:rPr lang="sr-Latn-BA" sz="1800" dirty="0">
                <a:solidFill>
                  <a:srgbClr val="FF9933"/>
                </a:solidFill>
                <a:latin typeface="+mj-lt"/>
              </a:rPr>
              <a:t> - </a:t>
            </a:r>
            <a:r>
              <a:rPr lang="en-GB" sz="1800" dirty="0">
                <a:solidFill>
                  <a:srgbClr val="FF9933"/>
                </a:solidFill>
                <a:latin typeface="+mj-lt"/>
              </a:rPr>
              <a:t>Pedagogical Methodology for Short Study Cycles</a:t>
            </a:r>
            <a:r>
              <a:rPr lang="sr-Latn-BA" sz="1800" dirty="0">
                <a:solidFill>
                  <a:srgbClr val="FF9933"/>
                </a:solidFill>
                <a:latin typeface="+mj-lt"/>
              </a:rPr>
              <a:t> – </a:t>
            </a:r>
            <a:r>
              <a:rPr lang="sr-Latn-BA" sz="1800" b="1" dirty="0">
                <a:solidFill>
                  <a:srgbClr val="FF9933"/>
                </a:solidFill>
                <a:latin typeface="+mj-lt"/>
              </a:rPr>
              <a:t>M12 (UPM)</a:t>
            </a:r>
            <a:endParaRPr lang="en-GB" sz="1800" b="1" dirty="0">
              <a:solidFill>
                <a:srgbClr val="FF9933"/>
              </a:solidFill>
              <a:latin typeface="+mj-lt"/>
            </a:endParaRPr>
          </a:p>
          <a:p>
            <a:pPr lvl="1" algn="just"/>
            <a:r>
              <a:rPr lang="en-GB" sz="1800" b="1" dirty="0">
                <a:solidFill>
                  <a:srgbClr val="FF9933"/>
                </a:solidFill>
                <a:latin typeface="+mj-lt"/>
              </a:rPr>
              <a:t>Training </a:t>
            </a:r>
            <a:r>
              <a:rPr lang="sr-Latn-BA" sz="1800" b="1" dirty="0">
                <a:solidFill>
                  <a:srgbClr val="FF9933"/>
                </a:solidFill>
                <a:latin typeface="+mj-lt"/>
              </a:rPr>
              <a:t>4 </a:t>
            </a:r>
            <a:r>
              <a:rPr lang="sr-Latn-BA" sz="1800" dirty="0">
                <a:solidFill>
                  <a:srgbClr val="FF9933"/>
                </a:solidFill>
                <a:latin typeface="+mj-lt"/>
              </a:rPr>
              <a:t>- </a:t>
            </a:r>
            <a:r>
              <a:rPr lang="en-GB" sz="1800" dirty="0">
                <a:solidFill>
                  <a:srgbClr val="FF9933"/>
                </a:solidFill>
                <a:latin typeface="+mj-lt"/>
                <a:ea typeface="Times New Roman" panose="02020603050405020304" pitchFamily="18" charset="0"/>
              </a:rPr>
              <a:t>Training for conducting placements in companies</a:t>
            </a:r>
            <a:r>
              <a:rPr lang="sr-Latn-BA" sz="1800" dirty="0">
                <a:solidFill>
                  <a:srgbClr val="FF9933"/>
                </a:solidFill>
                <a:latin typeface="+mj-lt"/>
                <a:ea typeface="Times New Roman" panose="02020603050405020304" pitchFamily="18" charset="0"/>
              </a:rPr>
              <a:t> </a:t>
            </a:r>
            <a:r>
              <a:rPr lang="sr-Latn-BA" sz="1800" b="1" dirty="0">
                <a:solidFill>
                  <a:srgbClr val="FF9933"/>
                </a:solidFill>
                <a:latin typeface="+mj-lt"/>
                <a:ea typeface="Times New Roman" panose="02020603050405020304" pitchFamily="18" charset="0"/>
              </a:rPr>
              <a:t>- </a:t>
            </a:r>
            <a:r>
              <a:rPr lang="sr-Latn-BA" sz="1800" dirty="0">
                <a:solidFill>
                  <a:srgbClr val="FF9933"/>
                </a:solidFill>
                <a:latin typeface="+mj-lt"/>
                <a:ea typeface="Times New Roman" panose="02020603050405020304" pitchFamily="18" charset="0"/>
              </a:rPr>
              <a:t>experience transfer – </a:t>
            </a:r>
            <a:r>
              <a:rPr lang="sr-Latn-BA" sz="1800" b="1" dirty="0">
                <a:solidFill>
                  <a:srgbClr val="FF9933"/>
                </a:solidFill>
                <a:latin typeface="+mj-lt"/>
                <a:ea typeface="Times New Roman" panose="02020603050405020304" pitchFamily="18" charset="0"/>
              </a:rPr>
              <a:t>ATUSS and ULFE (M18)</a:t>
            </a:r>
            <a:endParaRPr lang="en-GB" sz="1800" b="1" dirty="0">
              <a:solidFill>
                <a:srgbClr val="FF9933"/>
              </a:solidFill>
              <a:latin typeface="+mj-lt"/>
            </a:endParaRPr>
          </a:p>
          <a:p>
            <a:pPr algn="just"/>
            <a:r>
              <a:rPr lang="en-GB" sz="1800" dirty="0">
                <a:solidFill>
                  <a:srgbClr val="000099"/>
                </a:solidFill>
                <a:latin typeface="+mj-lt"/>
              </a:rPr>
              <a:t>The curriculums for multimedia and programming are going to be developed for 4 WB HEIs, based on needs of </a:t>
            </a:r>
            <a:r>
              <a:rPr lang="sr-Latn-BA" sz="1800" dirty="0">
                <a:solidFill>
                  <a:srgbClr val="000099"/>
                </a:solidFill>
                <a:latin typeface="+mj-lt"/>
              </a:rPr>
              <a:t>labour market in surroundings of </a:t>
            </a:r>
            <a:r>
              <a:rPr lang="en-GB" sz="1800" dirty="0">
                <a:solidFill>
                  <a:srgbClr val="000099"/>
                </a:solidFill>
                <a:latin typeface="+mj-lt"/>
              </a:rPr>
              <a:t>each</a:t>
            </a:r>
            <a:r>
              <a:rPr lang="sr-Latn-BA" sz="1800" dirty="0">
                <a:solidFill>
                  <a:srgbClr val="000099"/>
                </a:solidFill>
                <a:latin typeface="+mj-lt"/>
              </a:rPr>
              <a:t> WB HEI </a:t>
            </a:r>
            <a:endParaRPr lang="en-GB" sz="1800" dirty="0">
              <a:solidFill>
                <a:srgbClr val="000099"/>
              </a:solidFill>
              <a:latin typeface="+mj-lt"/>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21</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Tree>
    <p:extLst>
      <p:ext uri="{BB962C8B-B14F-4D97-AF65-F5344CB8AC3E}">
        <p14:creationId xmlns:p14="http://schemas.microsoft.com/office/powerpoint/2010/main" val="1951374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5" name="Content Placeholder 4"/>
          <p:cNvSpPr>
            <a:spLocks noGrp="1"/>
          </p:cNvSpPr>
          <p:nvPr>
            <p:ph idx="1"/>
          </p:nvPr>
        </p:nvSpPr>
        <p:spPr>
          <a:xfrm>
            <a:off x="365155" y="2147300"/>
            <a:ext cx="8657103" cy="3483033"/>
          </a:xfrm>
          <a:ln w="28575">
            <a:solidFill>
              <a:srgbClr val="FF9933"/>
            </a:solidFill>
          </a:ln>
        </p:spPr>
        <p:txBody>
          <a:bodyPr/>
          <a:lstStyle/>
          <a:p>
            <a:pPr algn="just"/>
            <a:r>
              <a:rPr lang="sr-Latn-RS" sz="1800" b="1" dirty="0">
                <a:solidFill>
                  <a:srgbClr val="000099"/>
                </a:solidFill>
                <a:latin typeface="+mj-lt"/>
              </a:rPr>
              <a:t>NOTE:</a:t>
            </a:r>
          </a:p>
          <a:p>
            <a:pPr algn="just">
              <a:buAutoNum type="arabicPeriod"/>
            </a:pPr>
            <a:r>
              <a:rPr lang="sr-Latn-RS" sz="1800" dirty="0">
                <a:solidFill>
                  <a:srgbClr val="000099"/>
                </a:solidFill>
                <a:latin typeface="+mj-lt"/>
              </a:rPr>
              <a:t>Each HEI should set the main data about the project,</a:t>
            </a:r>
          </a:p>
          <a:p>
            <a:pPr algn="just">
              <a:buAutoNum type="arabicPeriod"/>
            </a:pPr>
            <a:r>
              <a:rPr lang="sr-Latn-RS" sz="1800" dirty="0">
                <a:solidFill>
                  <a:srgbClr val="000099"/>
                </a:solidFill>
                <a:latin typeface="+mj-lt"/>
              </a:rPr>
              <a:t> Each HEI should disseminate our meetings </a:t>
            </a:r>
          </a:p>
          <a:p>
            <a:pPr algn="just">
              <a:buAutoNum type="arabicPeriod"/>
            </a:pPr>
            <a:r>
              <a:rPr lang="sr-Latn-RS" sz="1800" dirty="0">
                <a:solidFill>
                  <a:srgbClr val="000099"/>
                </a:solidFill>
                <a:latin typeface="+mj-lt"/>
              </a:rPr>
              <a:t> All should be set on project website and social networks</a:t>
            </a:r>
            <a:endParaRPr lang="en-GB" sz="1800" dirty="0">
              <a:solidFill>
                <a:srgbClr val="000099"/>
              </a:solidFill>
              <a:latin typeface="+mj-lt"/>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22</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Tree>
    <p:extLst>
      <p:ext uri="{BB962C8B-B14F-4D97-AF65-F5344CB8AC3E}">
        <p14:creationId xmlns:p14="http://schemas.microsoft.com/office/powerpoint/2010/main" val="1324688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23</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pic>
        <p:nvPicPr>
          <p:cNvPr id="2" name="Picture 1"/>
          <p:cNvPicPr>
            <a:picLocks noChangeAspect="1"/>
          </p:cNvPicPr>
          <p:nvPr/>
        </p:nvPicPr>
        <p:blipFill>
          <a:blip r:embed="rId5"/>
          <a:stretch>
            <a:fillRect/>
          </a:stretch>
        </p:blipFill>
        <p:spPr>
          <a:xfrm>
            <a:off x="2450603" y="1564744"/>
            <a:ext cx="3993624" cy="3993624"/>
          </a:xfrm>
          <a:prstGeom prst="rect">
            <a:avLst/>
          </a:prstGeom>
        </p:spPr>
      </p:pic>
    </p:spTree>
    <p:extLst>
      <p:ext uri="{BB962C8B-B14F-4D97-AF65-F5344CB8AC3E}">
        <p14:creationId xmlns:p14="http://schemas.microsoft.com/office/powerpoint/2010/main" val="145055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7" y="1177422"/>
            <a:ext cx="8657103" cy="940745"/>
          </a:xfrm>
        </p:spPr>
        <p:txBody>
          <a:bodyPr/>
          <a:lstStyle/>
          <a:p>
            <a:r>
              <a:rPr lang="sr-Latn-RS" sz="2800" b="1" dirty="0">
                <a:solidFill>
                  <a:srgbClr val="000099"/>
                </a:solidFill>
              </a:rPr>
              <a:t>DONE TILL NOW</a:t>
            </a:r>
            <a:endParaRPr lang="en-GB" sz="2800" b="1" dirty="0">
              <a:solidFill>
                <a:srgbClr val="000099"/>
              </a:solidFill>
            </a:endParaRPr>
          </a:p>
        </p:txBody>
      </p:sp>
      <p:sp>
        <p:nvSpPr>
          <p:cNvPr id="5" name="Content Placeholder 4"/>
          <p:cNvSpPr>
            <a:spLocks noGrp="1"/>
          </p:cNvSpPr>
          <p:nvPr>
            <p:ph idx="1"/>
          </p:nvPr>
        </p:nvSpPr>
        <p:spPr>
          <a:xfrm>
            <a:off x="67103" y="1980269"/>
            <a:ext cx="8955155" cy="4004675"/>
          </a:xfrm>
          <a:ln w="28575">
            <a:solidFill>
              <a:srgbClr val="FF9933"/>
            </a:solidFill>
          </a:ln>
        </p:spPr>
        <p:txBody>
          <a:bodyPr/>
          <a:lstStyle/>
          <a:p>
            <a:pPr marL="57150" indent="0" algn="just">
              <a:buNone/>
            </a:pPr>
            <a:r>
              <a:rPr lang="sr-Latn-RS" sz="2000" b="1" u="sng" dirty="0">
                <a:solidFill>
                  <a:srgbClr val="C00000"/>
                </a:solidFill>
              </a:rPr>
              <a:t>WP2 :</a:t>
            </a:r>
          </a:p>
          <a:p>
            <a:pPr marL="57150" indent="0" algn="just">
              <a:buNone/>
            </a:pPr>
            <a:endParaRPr lang="sr-Latn-RS" sz="2000" b="1" dirty="0">
              <a:solidFill>
                <a:srgbClr val="C00000"/>
              </a:solidFill>
            </a:endParaRPr>
          </a:p>
          <a:p>
            <a:pPr marL="57150" indent="0" algn="just">
              <a:buNone/>
            </a:pPr>
            <a:r>
              <a:rPr lang="sr-Latn-RS" sz="2000" b="1" dirty="0">
                <a:solidFill>
                  <a:srgbClr val="000099"/>
                </a:solidFill>
              </a:rPr>
              <a:t>T 2.1 Study visit to ATUSS</a:t>
            </a:r>
            <a:r>
              <a:rPr lang="sr-Latn-RS" sz="2000" dirty="0">
                <a:solidFill>
                  <a:srgbClr val="000099"/>
                </a:solidFill>
              </a:rPr>
              <a:t>, </a:t>
            </a:r>
          </a:p>
          <a:p>
            <a:pPr marL="57150" indent="0" algn="just">
              <a:buNone/>
            </a:pPr>
            <a:r>
              <a:rPr lang="sr-Latn-RS" sz="2000" b="1" dirty="0">
                <a:solidFill>
                  <a:srgbClr val="000099"/>
                </a:solidFill>
              </a:rPr>
              <a:t>T 2.2.1 Training 1</a:t>
            </a:r>
          </a:p>
          <a:p>
            <a:pPr marL="57150" indent="0" algn="just">
              <a:buNone/>
            </a:pPr>
            <a:r>
              <a:rPr lang="en-GB" sz="2000" dirty="0">
                <a:solidFill>
                  <a:srgbClr val="00B050"/>
                </a:solidFill>
              </a:rPr>
              <a:t>2.2.1 Training 1 - </a:t>
            </a:r>
            <a:r>
              <a:rPr lang="en-GB" sz="2000" b="1" dirty="0">
                <a:solidFill>
                  <a:srgbClr val="00B050"/>
                </a:solidFill>
              </a:rPr>
              <a:t>Aims and technical conditions for opening cent</a:t>
            </a:r>
            <a:r>
              <a:rPr lang="sr-Latn-BA" sz="2000" b="1" dirty="0">
                <a:solidFill>
                  <a:srgbClr val="00B050"/>
                </a:solidFill>
              </a:rPr>
              <a:t>e</a:t>
            </a:r>
            <a:r>
              <a:rPr lang="en-GB" sz="2000" b="1" dirty="0">
                <a:solidFill>
                  <a:srgbClr val="00B050"/>
                </a:solidFill>
              </a:rPr>
              <a:t>r for short study </a:t>
            </a:r>
            <a:r>
              <a:rPr lang="sr-Latn-BA" sz="2000" b="1" dirty="0">
                <a:solidFill>
                  <a:srgbClr val="00B050"/>
                </a:solidFill>
              </a:rPr>
              <a:t>cycles</a:t>
            </a:r>
            <a:endParaRPr lang="en-GB" sz="2000" b="1" dirty="0">
              <a:solidFill>
                <a:srgbClr val="00B050"/>
              </a:solidFill>
            </a:endParaRPr>
          </a:p>
          <a:p>
            <a:pPr marL="457200" lvl="1" indent="0" algn="just">
              <a:buNone/>
            </a:pPr>
            <a:endParaRPr lang="sr-Latn-RS" sz="1600" dirty="0">
              <a:solidFill>
                <a:srgbClr val="000099"/>
              </a:solidFill>
            </a:endParaRPr>
          </a:p>
          <a:p>
            <a:pPr marL="400050" algn="just"/>
            <a:r>
              <a:rPr lang="sr-Latn-RS" sz="2000" b="1" dirty="0">
                <a:solidFill>
                  <a:srgbClr val="000099"/>
                </a:solidFill>
              </a:rPr>
              <a:t>Materials are available on shared Google Drive,</a:t>
            </a:r>
          </a:p>
          <a:p>
            <a:pPr marL="400050" algn="just"/>
            <a:r>
              <a:rPr lang="sr-Latn-RS" sz="2000" b="1" dirty="0">
                <a:solidFill>
                  <a:srgbClr val="000099"/>
                </a:solidFill>
              </a:rPr>
              <a:t>Satisfaction survey done and it showed that participants were very satisfied</a:t>
            </a: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3</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Tree>
    <p:extLst>
      <p:ext uri="{BB962C8B-B14F-4D97-AF65-F5344CB8AC3E}">
        <p14:creationId xmlns:p14="http://schemas.microsoft.com/office/powerpoint/2010/main" val="800265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7" y="1177422"/>
            <a:ext cx="8657103" cy="940745"/>
          </a:xfrm>
        </p:spPr>
        <p:txBody>
          <a:bodyPr/>
          <a:lstStyle/>
          <a:p>
            <a:r>
              <a:rPr lang="sr-Latn-RS" sz="2800" b="1" dirty="0">
                <a:solidFill>
                  <a:srgbClr val="000099"/>
                </a:solidFill>
              </a:rPr>
              <a:t>DONE TILL NOW</a:t>
            </a:r>
            <a:endParaRPr lang="en-GB" sz="2800" b="1" dirty="0">
              <a:solidFill>
                <a:srgbClr val="000099"/>
              </a:solidFill>
            </a:endParaRPr>
          </a:p>
        </p:txBody>
      </p:sp>
      <p:sp>
        <p:nvSpPr>
          <p:cNvPr id="5" name="Content Placeholder 4"/>
          <p:cNvSpPr>
            <a:spLocks noGrp="1"/>
          </p:cNvSpPr>
          <p:nvPr>
            <p:ph idx="1"/>
          </p:nvPr>
        </p:nvSpPr>
        <p:spPr>
          <a:xfrm>
            <a:off x="67103" y="1980269"/>
            <a:ext cx="8955155" cy="4004675"/>
          </a:xfrm>
          <a:ln w="28575">
            <a:solidFill>
              <a:srgbClr val="FF9933"/>
            </a:solidFill>
          </a:ln>
        </p:spPr>
        <p:txBody>
          <a:bodyPr/>
          <a:lstStyle/>
          <a:p>
            <a:pPr marL="57150" indent="0" algn="just">
              <a:buNone/>
            </a:pPr>
            <a:r>
              <a:rPr lang="sr-Latn-RS" sz="2000" b="1" u="sng" dirty="0">
                <a:solidFill>
                  <a:srgbClr val="C00000"/>
                </a:solidFill>
              </a:rPr>
              <a:t>WP5 DELIVERABLES:</a:t>
            </a:r>
          </a:p>
          <a:p>
            <a:pPr marL="57150" indent="0" algn="just">
              <a:buNone/>
            </a:pPr>
            <a:endParaRPr lang="sr-Latn-RS" sz="2000" b="1" dirty="0">
              <a:solidFill>
                <a:srgbClr val="000099"/>
              </a:solidFill>
            </a:endParaRPr>
          </a:p>
          <a:p>
            <a:pPr marL="57150" indent="0" algn="just">
              <a:buNone/>
            </a:pPr>
            <a:r>
              <a:rPr lang="sr-Latn-RS" sz="2000" b="1" dirty="0">
                <a:solidFill>
                  <a:srgbClr val="000099"/>
                </a:solidFill>
              </a:rPr>
              <a:t>D 5.1</a:t>
            </a:r>
            <a:r>
              <a:rPr lang="sr-Latn-RS" sz="2000" dirty="0">
                <a:solidFill>
                  <a:srgbClr val="000099"/>
                </a:solidFill>
              </a:rPr>
              <a:t> </a:t>
            </a:r>
            <a:r>
              <a:rPr lang="sr-Latn-RS" sz="2000" b="1" dirty="0">
                <a:solidFill>
                  <a:srgbClr val="000099"/>
                </a:solidFill>
              </a:rPr>
              <a:t>Quality Assurance Plan – submitted to SYGMA on time</a:t>
            </a:r>
            <a:endParaRPr lang="sr-Latn-RS" sz="2000" dirty="0">
              <a:solidFill>
                <a:srgbClr val="000099"/>
              </a:solidFill>
            </a:endParaRPr>
          </a:p>
          <a:p>
            <a:pPr marL="57150" indent="0" algn="just">
              <a:buNone/>
            </a:pPr>
            <a:r>
              <a:rPr lang="sr-Latn-RS" sz="2000" b="1" dirty="0">
                <a:solidFill>
                  <a:srgbClr val="000099"/>
                </a:solidFill>
              </a:rPr>
              <a:t>D 5.2 First QA Report created – </a:t>
            </a:r>
            <a:r>
              <a:rPr lang="en-US" sz="2000" b="1" dirty="0">
                <a:solidFill>
                  <a:srgbClr val="000099"/>
                </a:solidFill>
              </a:rPr>
              <a:t>set in Google Drive </a:t>
            </a:r>
            <a:endParaRPr lang="sr-Latn-RS" sz="2000" dirty="0">
              <a:solidFill>
                <a:srgbClr val="000099"/>
              </a:solidFill>
            </a:endParaRPr>
          </a:p>
          <a:p>
            <a:pPr marL="57150" indent="0" algn="just">
              <a:buNone/>
            </a:pPr>
            <a:endParaRPr lang="sr-Latn-RS" sz="2000" dirty="0">
              <a:solidFill>
                <a:srgbClr val="000099"/>
              </a:solidFill>
            </a:endParaRPr>
          </a:p>
          <a:p>
            <a:pPr marL="57150" indent="0" algn="just">
              <a:buNone/>
            </a:pPr>
            <a:endParaRPr lang="sr-Latn-RS" sz="2000" dirty="0">
              <a:solidFill>
                <a:srgbClr val="000099"/>
              </a:solidFill>
            </a:endParaRPr>
          </a:p>
          <a:p>
            <a:pPr marL="57150" indent="0" algn="just">
              <a:buNone/>
            </a:pPr>
            <a:r>
              <a:rPr lang="sr-Latn-RS" sz="2000" b="1" dirty="0">
                <a:solidFill>
                  <a:srgbClr val="C00000"/>
                </a:solidFill>
              </a:rPr>
              <a:t>WP5 MILESTONES</a:t>
            </a:r>
            <a:r>
              <a:rPr lang="sr-Latn-RS" sz="2000" b="1" dirty="0">
                <a:solidFill>
                  <a:srgbClr val="000099"/>
                </a:solidFill>
              </a:rPr>
              <a:t>:</a:t>
            </a:r>
          </a:p>
          <a:p>
            <a:pPr marL="57150" indent="0" algn="just">
              <a:buNone/>
            </a:pPr>
            <a:r>
              <a:rPr lang="sr-Latn-RS" sz="2000" b="1" dirty="0">
                <a:solidFill>
                  <a:srgbClr val="000099"/>
                </a:solidFill>
              </a:rPr>
              <a:t>MS</a:t>
            </a:r>
            <a:r>
              <a:rPr lang="en-US" sz="2000" b="1" dirty="0">
                <a:solidFill>
                  <a:srgbClr val="000099"/>
                </a:solidFill>
              </a:rPr>
              <a:t>8</a:t>
            </a:r>
            <a:r>
              <a:rPr lang="sr-Latn-RS" sz="2000" b="1" dirty="0">
                <a:solidFill>
                  <a:srgbClr val="000099"/>
                </a:solidFill>
              </a:rPr>
              <a:t>:</a:t>
            </a:r>
            <a:r>
              <a:rPr lang="en-US" sz="2000" b="1" dirty="0">
                <a:solidFill>
                  <a:srgbClr val="000099"/>
                </a:solidFill>
              </a:rPr>
              <a:t> </a:t>
            </a:r>
            <a:r>
              <a:rPr lang="sr-Latn-RS" sz="2000" b="1" dirty="0">
                <a:solidFill>
                  <a:srgbClr val="000099"/>
                </a:solidFill>
              </a:rPr>
              <a:t>Quality Assurance Plan– </a:t>
            </a:r>
            <a:r>
              <a:rPr lang="sr-Latn-RS" sz="2000" dirty="0">
                <a:solidFill>
                  <a:srgbClr val="000099"/>
                </a:solidFill>
              </a:rPr>
              <a:t>February 29th submitted to SYGMA</a:t>
            </a:r>
          </a:p>
          <a:p>
            <a:pPr marL="57150" indent="0" algn="just">
              <a:buNone/>
            </a:pPr>
            <a:endParaRPr lang="sr-Latn-RS" sz="2000" b="1" dirty="0">
              <a:solidFill>
                <a:srgbClr val="000099"/>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4</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7" name="Rectangle 1"/>
          <p:cNvSpPr>
            <a:spLocks noChangeArrowheads="1"/>
          </p:cNvSpPr>
          <p:nvPr/>
        </p:nvSpPr>
        <p:spPr bwMode="auto">
          <a:xfrm>
            <a:off x="3379788" y="3916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896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8" y="1015835"/>
            <a:ext cx="8657103" cy="940745"/>
          </a:xfrm>
        </p:spPr>
        <p:txBody>
          <a:bodyPr/>
          <a:lstStyle/>
          <a:p>
            <a:r>
              <a:rPr lang="sr-Latn-RS" sz="2800" b="1" dirty="0">
                <a:solidFill>
                  <a:srgbClr val="000099"/>
                </a:solidFill>
              </a:rPr>
              <a:t>DONE TILL NOW</a:t>
            </a:r>
            <a:endParaRPr lang="en-GB" sz="2800" b="1" dirty="0">
              <a:solidFill>
                <a:srgbClr val="000099"/>
              </a:solidFill>
            </a:endParaRPr>
          </a:p>
        </p:txBody>
      </p:sp>
      <p:sp>
        <p:nvSpPr>
          <p:cNvPr id="5" name="Content Placeholder 4"/>
          <p:cNvSpPr>
            <a:spLocks noGrp="1"/>
          </p:cNvSpPr>
          <p:nvPr>
            <p:ph idx="1"/>
          </p:nvPr>
        </p:nvSpPr>
        <p:spPr>
          <a:xfrm>
            <a:off x="67103" y="1980269"/>
            <a:ext cx="8955155" cy="4004675"/>
          </a:xfrm>
          <a:ln w="28575">
            <a:solidFill>
              <a:srgbClr val="FF9933"/>
            </a:solidFill>
          </a:ln>
        </p:spPr>
        <p:txBody>
          <a:bodyPr/>
          <a:lstStyle/>
          <a:p>
            <a:pPr marL="57150" indent="0" algn="just">
              <a:buNone/>
            </a:pPr>
            <a:r>
              <a:rPr lang="sr-Latn-RS" sz="2000" b="1" u="sng" dirty="0">
                <a:solidFill>
                  <a:srgbClr val="C00000"/>
                </a:solidFill>
              </a:rPr>
              <a:t>WP7 DELIVERABLES</a:t>
            </a:r>
            <a:r>
              <a:rPr lang="sr-Latn-RS" sz="2400" b="1" u="sng" dirty="0">
                <a:solidFill>
                  <a:srgbClr val="000099"/>
                </a:solidFill>
              </a:rPr>
              <a:t>:</a:t>
            </a:r>
          </a:p>
          <a:p>
            <a:pPr marL="57150" indent="0" algn="just">
              <a:buNone/>
            </a:pPr>
            <a:r>
              <a:rPr lang="sr-Latn-RS" sz="2000" b="1" dirty="0">
                <a:solidFill>
                  <a:srgbClr val="000099"/>
                </a:solidFill>
              </a:rPr>
              <a:t>D 7.1</a:t>
            </a:r>
            <a:r>
              <a:rPr lang="sr-Latn-RS" sz="2000" dirty="0">
                <a:solidFill>
                  <a:srgbClr val="000099"/>
                </a:solidFill>
              </a:rPr>
              <a:t> </a:t>
            </a:r>
            <a:r>
              <a:rPr lang="sr-Latn-RS" sz="2000" b="1" dirty="0">
                <a:solidFill>
                  <a:srgbClr val="000099"/>
                </a:solidFill>
              </a:rPr>
              <a:t>Dissemination Plan – submitted to SYGMA on March 31st</a:t>
            </a:r>
            <a:endParaRPr lang="sr-Latn-RS" sz="2000" dirty="0">
              <a:solidFill>
                <a:srgbClr val="000099"/>
              </a:solidFill>
            </a:endParaRPr>
          </a:p>
          <a:p>
            <a:pPr marL="57150" indent="0" algn="just">
              <a:buNone/>
            </a:pPr>
            <a:r>
              <a:rPr lang="sr-Latn-RS" sz="2000" b="1" dirty="0">
                <a:solidFill>
                  <a:srgbClr val="000099"/>
                </a:solidFill>
              </a:rPr>
              <a:t>D 7.2</a:t>
            </a:r>
            <a:r>
              <a:rPr lang="sr-Latn-RS" sz="2000" dirty="0">
                <a:solidFill>
                  <a:srgbClr val="000099"/>
                </a:solidFill>
              </a:rPr>
              <a:t> </a:t>
            </a:r>
            <a:r>
              <a:rPr lang="sr-Latn-RS" sz="2000" b="1" dirty="0">
                <a:solidFill>
                  <a:srgbClr val="000099"/>
                </a:solidFill>
              </a:rPr>
              <a:t>Project website</a:t>
            </a:r>
            <a:r>
              <a:rPr lang="sr-Latn-RS" sz="2000" dirty="0">
                <a:solidFill>
                  <a:srgbClr val="000099"/>
                </a:solidFill>
              </a:rPr>
              <a:t>– lunched on time, sustaining with materials; instructions for using distributed</a:t>
            </a:r>
          </a:p>
          <a:p>
            <a:pPr marL="57150" indent="0" algn="just">
              <a:buNone/>
            </a:pPr>
            <a:r>
              <a:rPr lang="sr-Latn-RS" sz="2000" b="1" dirty="0">
                <a:solidFill>
                  <a:srgbClr val="000099"/>
                </a:solidFill>
              </a:rPr>
              <a:t>D 7.3 Promo materials for the project promotion </a:t>
            </a:r>
            <a:r>
              <a:rPr lang="sr-Latn-RS" sz="2000" dirty="0">
                <a:solidFill>
                  <a:srgbClr val="000099"/>
                </a:solidFill>
              </a:rPr>
              <a:t>– developed logo, addopted by all partners; printed material for the Kick-off-meeting; some additional promo</a:t>
            </a:r>
          </a:p>
          <a:p>
            <a:pPr marL="57150" indent="0" algn="just">
              <a:buNone/>
            </a:pPr>
            <a:r>
              <a:rPr lang="sr-Latn-RS" sz="2000" b="1" dirty="0">
                <a:solidFill>
                  <a:srgbClr val="000099"/>
                </a:solidFill>
              </a:rPr>
              <a:t>D 7.4 </a:t>
            </a:r>
            <a:r>
              <a:rPr lang="sr-Latn-RS" sz="2000" dirty="0">
                <a:solidFill>
                  <a:srgbClr val="000099"/>
                </a:solidFill>
              </a:rPr>
              <a:t>- </a:t>
            </a:r>
            <a:r>
              <a:rPr lang="en-US" sz="2000" b="1" dirty="0">
                <a:solidFill>
                  <a:srgbClr val="000099"/>
                </a:solidFill>
              </a:rPr>
              <a:t>Media contents and announcements through social media of HEIs and economy partners</a:t>
            </a:r>
            <a:r>
              <a:rPr lang="sr-Latn-RS" sz="2000" b="1" dirty="0">
                <a:solidFill>
                  <a:srgbClr val="000099"/>
                </a:solidFill>
              </a:rPr>
              <a:t> </a:t>
            </a:r>
            <a:r>
              <a:rPr lang="sr-Latn-RS" sz="2000" dirty="0">
                <a:solidFill>
                  <a:srgbClr val="000099"/>
                </a:solidFill>
              </a:rPr>
              <a:t>– we lunched Facebook, Instagram and Linkedin pages - STARTED</a:t>
            </a:r>
          </a:p>
          <a:p>
            <a:pPr marL="57150" indent="0" algn="just">
              <a:buNone/>
            </a:pPr>
            <a:r>
              <a:rPr lang="sr-Latn-RS" sz="2000" b="1" dirty="0">
                <a:solidFill>
                  <a:srgbClr val="C00000"/>
                </a:solidFill>
              </a:rPr>
              <a:t>WP7 MILESTONES:</a:t>
            </a:r>
          </a:p>
          <a:p>
            <a:pPr marL="57150" indent="0" algn="just">
              <a:buNone/>
            </a:pPr>
            <a:r>
              <a:rPr lang="sr-Latn-RS" sz="2000" b="1" dirty="0">
                <a:solidFill>
                  <a:srgbClr val="000099"/>
                </a:solidFill>
              </a:rPr>
              <a:t>MS10: Project website – </a:t>
            </a:r>
            <a:r>
              <a:rPr lang="sr-Latn-RS" sz="2000" dirty="0">
                <a:solidFill>
                  <a:srgbClr val="000099"/>
                </a:solidFill>
              </a:rPr>
              <a:t>established and sustained till now</a:t>
            </a: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5</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Tree>
    <p:extLst>
      <p:ext uri="{BB962C8B-B14F-4D97-AF65-F5344CB8AC3E}">
        <p14:creationId xmlns:p14="http://schemas.microsoft.com/office/powerpoint/2010/main" val="2889125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16128" y="1087856"/>
            <a:ext cx="8657103" cy="940745"/>
          </a:xfrm>
        </p:spPr>
        <p:txBody>
          <a:bodyPr/>
          <a:lstStyle/>
          <a:p>
            <a:r>
              <a:rPr lang="sr-Latn-RS" sz="2800" b="1" dirty="0">
                <a:solidFill>
                  <a:srgbClr val="000099"/>
                </a:solidFill>
              </a:rPr>
              <a:t>DONE TILL NOW</a:t>
            </a:r>
            <a:endParaRPr lang="en-GB" sz="2800" b="1" dirty="0">
              <a:solidFill>
                <a:srgbClr val="000099"/>
              </a:solidFill>
            </a:endParaRPr>
          </a:p>
        </p:txBody>
      </p:sp>
      <p:sp>
        <p:nvSpPr>
          <p:cNvPr id="5" name="Content Placeholder 4"/>
          <p:cNvSpPr>
            <a:spLocks noGrp="1"/>
          </p:cNvSpPr>
          <p:nvPr>
            <p:ph idx="1"/>
          </p:nvPr>
        </p:nvSpPr>
        <p:spPr>
          <a:xfrm>
            <a:off x="243067" y="1954495"/>
            <a:ext cx="8657103" cy="3993936"/>
          </a:xfrm>
          <a:ln w="28575">
            <a:solidFill>
              <a:srgbClr val="FF9933"/>
            </a:solidFill>
          </a:ln>
        </p:spPr>
        <p:txBody>
          <a:bodyPr/>
          <a:lstStyle/>
          <a:p>
            <a:pPr marL="457200" lvl="1" indent="0" algn="just">
              <a:buNone/>
            </a:pPr>
            <a:endParaRPr lang="sr-Latn-RS" sz="2000" b="1" dirty="0">
              <a:solidFill>
                <a:srgbClr val="000099"/>
              </a:solidFill>
            </a:endParaRPr>
          </a:p>
          <a:p>
            <a:pPr marL="914400" lvl="1" indent="-457200" algn="just">
              <a:buAutoNum type="arabicPeriod"/>
            </a:pPr>
            <a:r>
              <a:rPr lang="sr-Latn-RS" sz="2000" b="1" dirty="0">
                <a:solidFill>
                  <a:srgbClr val="000099"/>
                </a:solidFill>
              </a:rPr>
              <a:t>Kick-off –meeting </a:t>
            </a:r>
            <a:r>
              <a:rPr lang="sr-Latn-RS" sz="2000" dirty="0">
                <a:solidFill>
                  <a:srgbClr val="000099"/>
                </a:solidFill>
              </a:rPr>
              <a:t>succesfully organized</a:t>
            </a:r>
          </a:p>
          <a:p>
            <a:pPr marL="1314450" lvl="2" indent="-457200" algn="just">
              <a:buFont typeface="+mj-lt"/>
              <a:buAutoNum type="alphaLcParenR"/>
            </a:pPr>
            <a:r>
              <a:rPr lang="sr-Latn-RS" sz="1600" dirty="0">
                <a:solidFill>
                  <a:srgbClr val="000099"/>
                </a:solidFill>
              </a:rPr>
              <a:t> only representatives from ASRPU did not attend it,</a:t>
            </a:r>
          </a:p>
          <a:p>
            <a:pPr marL="1314450" lvl="2" indent="-457200" algn="just">
              <a:buFont typeface="+mj-lt"/>
              <a:buAutoNum type="alphaLcParenR"/>
            </a:pPr>
            <a:r>
              <a:rPr lang="sr-Latn-RS" sz="1600" dirty="0">
                <a:solidFill>
                  <a:srgbClr val="000099"/>
                </a:solidFill>
              </a:rPr>
              <a:t> good atmosphere,</a:t>
            </a:r>
          </a:p>
          <a:p>
            <a:pPr marL="1314450" lvl="2" indent="-457200" algn="just">
              <a:buFont typeface="+mj-lt"/>
              <a:buAutoNum type="alphaLcParenR"/>
            </a:pPr>
            <a:r>
              <a:rPr lang="sr-Latn-RS" sz="1600" dirty="0">
                <a:solidFill>
                  <a:srgbClr val="000099"/>
                </a:solidFill>
              </a:rPr>
              <a:t> meeting was evaluated with survey</a:t>
            </a:r>
          </a:p>
          <a:p>
            <a:pPr marL="914400" lvl="1" indent="-457200" algn="just">
              <a:buFont typeface="+mj-lt"/>
              <a:buAutoNum type="arabicPeriod"/>
            </a:pPr>
            <a:r>
              <a:rPr lang="sr-Latn-RS" sz="2000" dirty="0">
                <a:solidFill>
                  <a:srgbClr val="000099"/>
                </a:solidFill>
              </a:rPr>
              <a:t> </a:t>
            </a:r>
            <a:r>
              <a:rPr lang="sr-Latn-RS" sz="2000" b="1" dirty="0">
                <a:solidFill>
                  <a:srgbClr val="000099"/>
                </a:solidFill>
              </a:rPr>
              <a:t>Communication</a:t>
            </a:r>
            <a:r>
              <a:rPr lang="sr-Latn-RS" sz="2000" dirty="0">
                <a:solidFill>
                  <a:srgbClr val="000099"/>
                </a:solidFill>
              </a:rPr>
              <a:t> is good  and established on a daily base </a:t>
            </a:r>
            <a:r>
              <a:rPr lang="sr-Latn-RS" sz="2000" dirty="0">
                <a:solidFill>
                  <a:schemeClr val="accent6">
                    <a:lumMod val="50000"/>
                  </a:schemeClr>
                </a:solidFill>
              </a:rPr>
              <a:t>(</a:t>
            </a:r>
            <a:r>
              <a:rPr lang="sr-Latn-RS" sz="2000" dirty="0">
                <a:solidFill>
                  <a:srgbClr val="C00000"/>
                </a:solidFill>
                <a:hlinkClick r:id="rId3"/>
              </a:rPr>
              <a:t>wbnet@atuss.edu.rs</a:t>
            </a:r>
            <a:r>
              <a:rPr lang="sr-Latn-RS" sz="2000" dirty="0">
                <a:solidFill>
                  <a:srgbClr val="C00000"/>
                </a:solidFill>
              </a:rPr>
              <a:t> </a:t>
            </a:r>
            <a:r>
              <a:rPr lang="sr-Latn-RS" sz="2000" dirty="0">
                <a:solidFill>
                  <a:srgbClr val="000099"/>
                </a:solidFill>
              </a:rPr>
              <a:t>– central email address)</a:t>
            </a:r>
          </a:p>
          <a:p>
            <a:pPr marL="914400" lvl="1" indent="-457200" algn="just">
              <a:buFont typeface="+mj-lt"/>
              <a:buAutoNum type="arabicPeriod"/>
            </a:pPr>
            <a:r>
              <a:rPr lang="sr-Latn-RS" sz="2000" dirty="0">
                <a:solidFill>
                  <a:srgbClr val="000099"/>
                </a:solidFill>
              </a:rPr>
              <a:t> </a:t>
            </a:r>
            <a:r>
              <a:rPr lang="sr-Latn-RS" sz="2000" b="1" dirty="0">
                <a:solidFill>
                  <a:srgbClr val="000099"/>
                </a:solidFill>
              </a:rPr>
              <a:t>All documents </a:t>
            </a:r>
            <a:r>
              <a:rPr lang="sr-Latn-RS" sz="2000" dirty="0">
                <a:solidFill>
                  <a:srgbClr val="000099"/>
                </a:solidFill>
              </a:rPr>
              <a:t>are in one folder that all partners have equal access, including photo gallery from Kick-off-meeting</a:t>
            </a:r>
          </a:p>
          <a:p>
            <a:pPr marL="914400" lvl="1" indent="-457200" algn="just">
              <a:buFont typeface="+mj-lt"/>
              <a:buAutoNum type="arabicPeriod"/>
            </a:pPr>
            <a:r>
              <a:rPr lang="sr-Latn-RS" sz="2000" dirty="0">
                <a:solidFill>
                  <a:srgbClr val="000099"/>
                </a:solidFill>
              </a:rPr>
              <a:t> </a:t>
            </a:r>
            <a:r>
              <a:rPr lang="sr-Latn-RS" sz="2000" b="1" dirty="0">
                <a:solidFill>
                  <a:srgbClr val="000099"/>
                </a:solidFill>
              </a:rPr>
              <a:t>Funds transfer </a:t>
            </a:r>
            <a:r>
              <a:rPr lang="sr-Latn-RS" sz="2000" dirty="0">
                <a:solidFill>
                  <a:srgbClr val="000099"/>
                </a:solidFill>
              </a:rPr>
              <a:t>– to only one partner ASRPU funds were not transfered due the validation process – coordinator received INSTRUCTION on April 12th</a:t>
            </a:r>
          </a:p>
          <a:p>
            <a:pPr marL="457200" lvl="1" indent="0" algn="just">
              <a:buNone/>
            </a:pPr>
            <a:endParaRPr lang="sr-Latn-RS" sz="2000" dirty="0">
              <a:solidFill>
                <a:srgbClr val="000099"/>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6</a:t>
            </a:fld>
            <a:endParaRPr lang="en-US" altLang="en-US" sz="1400" dirty="0"/>
          </a:p>
        </p:txBody>
      </p:sp>
      <p:pic>
        <p:nvPicPr>
          <p:cNvPr id="3" name="Picture 2"/>
          <p:cNvPicPr>
            <a:picLocks noChangeAspect="1"/>
          </p:cNvPicPr>
          <p:nvPr/>
        </p:nvPicPr>
        <p:blipFill>
          <a:blip r:embed="rId4"/>
          <a:stretch>
            <a:fillRect/>
          </a:stretch>
        </p:blipFill>
        <p:spPr>
          <a:xfrm>
            <a:off x="1" y="62550"/>
            <a:ext cx="2922104" cy="953285"/>
          </a:xfrm>
          <a:prstGeom prst="rect">
            <a:avLst/>
          </a:prstGeom>
        </p:spPr>
      </p:pic>
      <p:pic>
        <p:nvPicPr>
          <p:cNvPr id="4" name="Picture 3"/>
          <p:cNvPicPr>
            <a:picLocks noChangeAspect="1"/>
          </p:cNvPicPr>
          <p:nvPr/>
        </p:nvPicPr>
        <p:blipFill>
          <a:blip r:embed="rId5"/>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Tree>
    <p:extLst>
      <p:ext uri="{BB962C8B-B14F-4D97-AF65-F5344CB8AC3E}">
        <p14:creationId xmlns:p14="http://schemas.microsoft.com/office/powerpoint/2010/main" val="347579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43068" y="1060610"/>
            <a:ext cx="8657103" cy="940745"/>
          </a:xfrm>
        </p:spPr>
        <p:txBody>
          <a:bodyPr/>
          <a:lstStyle/>
          <a:p>
            <a:r>
              <a:rPr lang="sr-Latn-RS" sz="2800" b="1" dirty="0">
                <a:solidFill>
                  <a:srgbClr val="000099"/>
                </a:solidFill>
              </a:rPr>
              <a:t>WHAT WE ALSO DID?</a:t>
            </a:r>
            <a:endParaRPr lang="en-GB" sz="2800" b="1" dirty="0">
              <a:solidFill>
                <a:srgbClr val="000099"/>
              </a:solidFill>
            </a:endParaRPr>
          </a:p>
        </p:txBody>
      </p:sp>
      <p:sp>
        <p:nvSpPr>
          <p:cNvPr id="5" name="Content Placeholder 4"/>
          <p:cNvSpPr>
            <a:spLocks noGrp="1"/>
          </p:cNvSpPr>
          <p:nvPr>
            <p:ph idx="1"/>
          </p:nvPr>
        </p:nvSpPr>
        <p:spPr>
          <a:xfrm>
            <a:off x="216128" y="1922278"/>
            <a:ext cx="8657103" cy="3607443"/>
          </a:xfrm>
          <a:ln w="28575">
            <a:solidFill>
              <a:srgbClr val="FF9933"/>
            </a:solidFill>
          </a:ln>
        </p:spPr>
        <p:txBody>
          <a:bodyPr/>
          <a:lstStyle/>
          <a:p>
            <a:r>
              <a:rPr lang="sr-Latn-RS" sz="2000" b="1" dirty="0">
                <a:solidFill>
                  <a:srgbClr val="FF0000"/>
                </a:solidFill>
              </a:rPr>
              <a:t>All HEIs set on their websites the information about the project? </a:t>
            </a:r>
          </a:p>
          <a:p>
            <a:pPr algn="just"/>
            <a:r>
              <a:rPr lang="sr-Latn-RS" sz="2000" b="1" dirty="0">
                <a:solidFill>
                  <a:srgbClr val="000099"/>
                </a:solidFill>
              </a:rPr>
              <a:t>AASKM, UPKM and UNBI </a:t>
            </a:r>
            <a:r>
              <a:rPr lang="sr-Latn-RS" sz="2000" dirty="0">
                <a:solidFill>
                  <a:srgbClr val="000099"/>
                </a:solidFill>
              </a:rPr>
              <a:t>held In-home-training 1, prepared report and announcements are published on website and social networks</a:t>
            </a:r>
          </a:p>
          <a:p>
            <a:pPr algn="just"/>
            <a:r>
              <a:rPr lang="sr-Latn-RS" sz="2000" dirty="0">
                <a:solidFill>
                  <a:srgbClr val="000099"/>
                </a:solidFill>
              </a:rPr>
              <a:t>Printed some promo materials...</a:t>
            </a:r>
          </a:p>
          <a:p>
            <a:pPr algn="just"/>
            <a:endParaRPr lang="sr-Latn-RS" sz="2000" dirty="0">
              <a:solidFill>
                <a:srgbClr val="000099"/>
              </a:solidFill>
            </a:endParaRPr>
          </a:p>
          <a:p>
            <a:pPr marL="0" indent="0" algn="just">
              <a:buNone/>
            </a:pPr>
            <a:endParaRPr lang="sr-Latn-RS" sz="2000" dirty="0">
              <a:solidFill>
                <a:srgbClr val="000099"/>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7</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pic>
        <p:nvPicPr>
          <p:cNvPr id="6" name="Picture 5"/>
          <p:cNvPicPr>
            <a:picLocks noChangeAspect="1"/>
          </p:cNvPicPr>
          <p:nvPr/>
        </p:nvPicPr>
        <p:blipFill>
          <a:blip r:embed="rId5"/>
          <a:stretch>
            <a:fillRect/>
          </a:stretch>
        </p:blipFill>
        <p:spPr>
          <a:xfrm>
            <a:off x="438813" y="3496893"/>
            <a:ext cx="2044479" cy="153556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5977" y="3476848"/>
            <a:ext cx="1501016" cy="200135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4679" y="3080987"/>
            <a:ext cx="1862051" cy="1396538"/>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b="37455"/>
          <a:stretch/>
        </p:blipFill>
        <p:spPr>
          <a:xfrm>
            <a:off x="6574919" y="4430212"/>
            <a:ext cx="2194560" cy="1029448"/>
          </a:xfrm>
          <a:prstGeom prst="rect">
            <a:avLst/>
          </a:prstGeom>
        </p:spPr>
      </p:pic>
    </p:spTree>
    <p:extLst>
      <p:ext uri="{BB962C8B-B14F-4D97-AF65-F5344CB8AC3E}">
        <p14:creationId xmlns:p14="http://schemas.microsoft.com/office/powerpoint/2010/main" val="183514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 name="Title 1"/>
          <p:cNvSpPr>
            <a:spLocks noGrp="1"/>
          </p:cNvSpPr>
          <p:nvPr>
            <p:ph type="title"/>
          </p:nvPr>
        </p:nvSpPr>
        <p:spPr>
          <a:xfrm>
            <a:off x="216128" y="930017"/>
            <a:ext cx="8657103" cy="940745"/>
          </a:xfrm>
        </p:spPr>
        <p:txBody>
          <a:bodyPr/>
          <a:lstStyle/>
          <a:p>
            <a:r>
              <a:rPr lang="sr-Latn-RS" sz="2800" b="1" dirty="0">
                <a:solidFill>
                  <a:srgbClr val="000099"/>
                </a:solidFill>
                <a:latin typeface="Comic Sans MS" panose="030F0702030302020204" pitchFamily="66" charset="0"/>
              </a:rPr>
              <a:t>TIMELINE FOR TASKS RESULTS DELIVERY</a:t>
            </a:r>
            <a:endParaRPr lang="en-GB" sz="2800" b="1" dirty="0">
              <a:solidFill>
                <a:srgbClr val="000099"/>
              </a:solidFill>
            </a:endParaRPr>
          </a:p>
        </p:txBody>
      </p:sp>
      <p:sp>
        <p:nvSpPr>
          <p:cNvPr id="5" name="Content Placeholder 4"/>
          <p:cNvSpPr>
            <a:spLocks noGrp="1"/>
          </p:cNvSpPr>
          <p:nvPr>
            <p:ph idx="1"/>
          </p:nvPr>
        </p:nvSpPr>
        <p:spPr>
          <a:xfrm>
            <a:off x="243068" y="1775545"/>
            <a:ext cx="8657103" cy="4171238"/>
          </a:xfrm>
          <a:ln w="28575">
            <a:solidFill>
              <a:srgbClr val="FF9933"/>
            </a:solidFill>
          </a:ln>
        </p:spPr>
        <p:txBody>
          <a:bodyPr/>
          <a:lstStyle/>
          <a:p>
            <a:r>
              <a:rPr lang="sr-Latn-BA" sz="2000" dirty="0">
                <a:solidFill>
                  <a:srgbClr val="000099"/>
                </a:solidFill>
              </a:rPr>
              <a:t> </a:t>
            </a:r>
            <a:r>
              <a:rPr lang="sr-Latn-BA" sz="2000" b="1" dirty="0">
                <a:solidFill>
                  <a:srgbClr val="C00000"/>
                </a:solidFill>
              </a:rPr>
              <a:t>PERIOD:</a:t>
            </a:r>
            <a:r>
              <a:rPr lang="sr-Latn-BA" sz="2000" b="1" dirty="0">
                <a:solidFill>
                  <a:srgbClr val="000099"/>
                </a:solidFill>
              </a:rPr>
              <a:t> </a:t>
            </a:r>
            <a:r>
              <a:rPr lang="sr-Latn-BA" sz="2000" b="1" u="sng" dirty="0">
                <a:solidFill>
                  <a:srgbClr val="208E4D"/>
                </a:solidFill>
              </a:rPr>
              <a:t>M5 – M15 </a:t>
            </a:r>
          </a:p>
          <a:p>
            <a:r>
              <a:rPr lang="sr-Latn-BA" sz="1800" b="1" dirty="0">
                <a:solidFill>
                  <a:srgbClr val="000099"/>
                </a:solidFill>
              </a:rPr>
              <a:t>T 2.2</a:t>
            </a:r>
            <a:r>
              <a:rPr lang="sr-Latn-BA" sz="1800" dirty="0">
                <a:solidFill>
                  <a:srgbClr val="000099"/>
                </a:solidFill>
              </a:rPr>
              <a:t>  </a:t>
            </a:r>
            <a:r>
              <a:rPr lang="sr-Latn-BA" sz="1800" b="1" dirty="0">
                <a:solidFill>
                  <a:srgbClr val="000099"/>
                </a:solidFill>
              </a:rPr>
              <a:t>In-home trainings 1 and 2 </a:t>
            </a:r>
            <a:r>
              <a:rPr lang="sr-Latn-BA" sz="1800" dirty="0">
                <a:solidFill>
                  <a:srgbClr val="0DA145"/>
                </a:solidFill>
              </a:rPr>
              <a:t>(</a:t>
            </a:r>
            <a:r>
              <a:rPr lang="sr-Latn-BA" sz="1800" b="1" dirty="0">
                <a:solidFill>
                  <a:srgbClr val="208E4D"/>
                </a:solidFill>
              </a:rPr>
              <a:t>M8 - end of July 2024) – </a:t>
            </a:r>
            <a:r>
              <a:rPr lang="sr-Latn-BA" sz="1800" dirty="0">
                <a:solidFill>
                  <a:srgbClr val="000099"/>
                </a:solidFill>
              </a:rPr>
              <a:t>with report, and published announcements</a:t>
            </a:r>
          </a:p>
          <a:p>
            <a:pPr lvl="1"/>
            <a:r>
              <a:rPr lang="sr-Latn-BA" sz="1800" dirty="0">
                <a:solidFill>
                  <a:srgbClr val="000099"/>
                </a:solidFill>
              </a:rPr>
              <a:t> </a:t>
            </a:r>
            <a:r>
              <a:rPr lang="sr-Latn-BA" sz="1800" dirty="0">
                <a:solidFill>
                  <a:srgbClr val="C00000"/>
                </a:solidFill>
              </a:rPr>
              <a:t>provide surveys about In-home trainings</a:t>
            </a:r>
          </a:p>
          <a:p>
            <a:pPr marL="457200" lvl="1" indent="0" algn="just">
              <a:buNone/>
            </a:pPr>
            <a:r>
              <a:rPr lang="sr-Latn-BA" sz="1800" b="1" dirty="0">
                <a:solidFill>
                  <a:srgbClr val="000099"/>
                </a:solidFill>
              </a:rPr>
              <a:t>T 2.3 Defining goals of centers (</a:t>
            </a:r>
            <a:r>
              <a:rPr lang="sr-Latn-BA" sz="1800" b="1" dirty="0">
                <a:solidFill>
                  <a:srgbClr val="C00000"/>
                </a:solidFill>
              </a:rPr>
              <a:t>M5 – M11</a:t>
            </a:r>
            <a:r>
              <a:rPr lang="sr-Latn-BA" sz="1800" b="1" dirty="0">
                <a:solidFill>
                  <a:srgbClr val="000099"/>
                </a:solidFill>
              </a:rPr>
              <a:t>)</a:t>
            </a:r>
          </a:p>
          <a:p>
            <a:pPr marL="457200" lvl="1" indent="0" algn="just">
              <a:buNone/>
            </a:pPr>
            <a:r>
              <a:rPr lang="sr-Latn-BA" sz="1800" b="1" dirty="0">
                <a:solidFill>
                  <a:srgbClr val="0DA145"/>
                </a:solidFill>
              </a:rPr>
              <a:t>- Prepare a surveys, condact them among students, companies, conduct meetings with economy partners about their needs – </a:t>
            </a:r>
            <a:r>
              <a:rPr lang="sr-Latn-BA" sz="1800" b="1" dirty="0">
                <a:solidFill>
                  <a:srgbClr val="C00000"/>
                </a:solidFill>
              </a:rPr>
              <a:t>M10 - end of September 2024) – </a:t>
            </a:r>
            <a:r>
              <a:rPr lang="sr-Latn-BA" sz="1800" b="1" u="sng" dirty="0">
                <a:solidFill>
                  <a:srgbClr val="C00000"/>
                </a:solidFill>
              </a:rPr>
              <a:t>use meeting in Madrid for discussion and practice/experience exchange among partners</a:t>
            </a:r>
          </a:p>
          <a:p>
            <a:pPr lvl="1" algn="just">
              <a:buFontTx/>
              <a:buChar char="-"/>
            </a:pPr>
            <a:r>
              <a:rPr lang="sr-Latn-BA" sz="1800" b="1" dirty="0">
                <a:solidFill>
                  <a:srgbClr val="0DA145"/>
                </a:solidFill>
              </a:rPr>
              <a:t>Lunch a procedures on institutional level in order to establish Centres </a:t>
            </a:r>
            <a:r>
              <a:rPr lang="sr-Latn-BA" sz="1800" b="1" dirty="0">
                <a:solidFill>
                  <a:srgbClr val="C00000"/>
                </a:solidFill>
              </a:rPr>
              <a:t>(M10- M11 – end of October 2024)</a:t>
            </a:r>
          </a:p>
          <a:p>
            <a:pPr marL="457200" lvl="1" indent="0" algn="just">
              <a:buNone/>
            </a:pPr>
            <a:r>
              <a:rPr lang="sr-Latn-BA" sz="1800" b="1" u="sng" dirty="0">
                <a:solidFill>
                  <a:srgbClr val="000099"/>
                </a:solidFill>
              </a:rPr>
              <a:t>D 2.1 Define goals of Centres </a:t>
            </a:r>
            <a:r>
              <a:rPr lang="sr-Latn-BA" sz="1800" b="1" dirty="0">
                <a:solidFill>
                  <a:srgbClr val="C00000"/>
                </a:solidFill>
              </a:rPr>
              <a:t>– draft defined on each WB HEI due M11- October 2024 </a:t>
            </a:r>
            <a:r>
              <a:rPr lang="sr-Latn-BA" sz="1800" b="1" i="1" dirty="0">
                <a:solidFill>
                  <a:srgbClr val="C00000"/>
                </a:solidFill>
              </a:rPr>
              <a:t>- </a:t>
            </a:r>
            <a:r>
              <a:rPr lang="sr-Latn-BA" sz="1800" b="1" i="1" dirty="0">
                <a:solidFill>
                  <a:srgbClr val="FF9933"/>
                </a:solidFill>
              </a:rPr>
              <a:t>last date  for submission report to Project Coordinator</a:t>
            </a:r>
            <a:r>
              <a:rPr lang="sr-Latn-BA" sz="1800" b="1" dirty="0">
                <a:solidFill>
                  <a:srgbClr val="FF9933"/>
                </a:solidFill>
              </a:rPr>
              <a:t> - </a:t>
            </a:r>
            <a:r>
              <a:rPr lang="sr-Latn-BA" sz="1800" b="1" u="sng" dirty="0">
                <a:solidFill>
                  <a:srgbClr val="C00000"/>
                </a:solidFill>
              </a:rPr>
              <a:t>January 15th </a:t>
            </a:r>
          </a:p>
          <a:p>
            <a:pPr lvl="1" algn="just">
              <a:buFontTx/>
              <a:buChar char="-"/>
            </a:pPr>
            <a:endParaRPr lang="sr-Latn-BA" sz="2000" b="1" dirty="0">
              <a:solidFill>
                <a:srgbClr val="C00000"/>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8</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Tree>
    <p:extLst>
      <p:ext uri="{BB962C8B-B14F-4D97-AF65-F5344CB8AC3E}">
        <p14:creationId xmlns:p14="http://schemas.microsoft.com/office/powerpoint/2010/main" val="116773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5" name="Content Placeholder 4"/>
          <p:cNvSpPr>
            <a:spLocks noGrp="1"/>
          </p:cNvSpPr>
          <p:nvPr>
            <p:ph idx="1"/>
          </p:nvPr>
        </p:nvSpPr>
        <p:spPr>
          <a:xfrm>
            <a:off x="216128" y="2142565"/>
            <a:ext cx="8657103" cy="3862285"/>
          </a:xfrm>
          <a:ln w="28575">
            <a:solidFill>
              <a:srgbClr val="FF9933"/>
            </a:solidFill>
          </a:ln>
        </p:spPr>
        <p:txBody>
          <a:bodyPr/>
          <a:lstStyle/>
          <a:p>
            <a:pPr marL="400050" lvl="1" indent="0" algn="ctr">
              <a:buNone/>
            </a:pPr>
            <a:endParaRPr lang="sr-Latn-RS" sz="1800" b="1" dirty="0">
              <a:solidFill>
                <a:srgbClr val="000099"/>
              </a:solidFill>
            </a:endParaRPr>
          </a:p>
          <a:p>
            <a:pPr marL="285750" algn="just"/>
            <a:r>
              <a:rPr lang="sr-Latn-RS" sz="2200" b="1" dirty="0">
                <a:solidFill>
                  <a:srgbClr val="000099"/>
                </a:solidFill>
              </a:rPr>
              <a:t>T 3.1 Purchasing equipment – </a:t>
            </a:r>
            <a:r>
              <a:rPr lang="sr-Latn-RS" sz="2200" b="1" u="sng" dirty="0">
                <a:solidFill>
                  <a:srgbClr val="C00000"/>
                </a:solidFill>
              </a:rPr>
              <a:t>start now if not </a:t>
            </a:r>
            <a:r>
              <a:rPr lang="sr-Latn-RS" sz="2200" b="1" u="sng" dirty="0" smtClean="0">
                <a:solidFill>
                  <a:srgbClr val="C00000"/>
                </a:solidFill>
              </a:rPr>
              <a:t>jet</a:t>
            </a:r>
          </a:p>
          <a:p>
            <a:pPr marL="685800" lvl="1" algn="just"/>
            <a:r>
              <a:rPr lang="sr-Latn-RS" sz="1800" b="1" u="sng" dirty="0">
                <a:solidFill>
                  <a:srgbClr val="C00000"/>
                </a:solidFill>
              </a:rPr>
              <a:t> </a:t>
            </a:r>
            <a:r>
              <a:rPr lang="sr-Latn-RS" sz="1800" b="1" u="sng" dirty="0" smtClean="0">
                <a:solidFill>
                  <a:srgbClr val="C00000"/>
                </a:solidFill>
              </a:rPr>
              <a:t>updated purchasing lists submit to PC due to April 23th</a:t>
            </a:r>
            <a:endParaRPr lang="sr-Latn-RS" sz="1800" b="1" u="sng" dirty="0">
              <a:solidFill>
                <a:srgbClr val="C00000"/>
              </a:solidFill>
            </a:endParaRPr>
          </a:p>
          <a:p>
            <a:pPr marL="685800" lvl="1" algn="just"/>
            <a:r>
              <a:rPr lang="sr-Latn-RS" sz="1800" b="1" dirty="0">
                <a:solidFill>
                  <a:srgbClr val="000099"/>
                </a:solidFill>
              </a:rPr>
              <a:t>Must be established and documented </a:t>
            </a:r>
            <a:r>
              <a:rPr lang="sr-Latn-RS" sz="1800" b="1" dirty="0">
                <a:solidFill>
                  <a:srgbClr val="C00000"/>
                </a:solidFill>
              </a:rPr>
              <a:t>by the end of M17 – April 2025</a:t>
            </a:r>
          </a:p>
          <a:p>
            <a:pPr marL="685800" lvl="1" algn="just"/>
            <a:r>
              <a:rPr lang="sr-Latn-RS" sz="1800" b="1" dirty="0">
                <a:solidFill>
                  <a:srgbClr val="C00000"/>
                </a:solidFill>
              </a:rPr>
              <a:t> </a:t>
            </a:r>
            <a:r>
              <a:rPr lang="sr-Latn-RS" sz="1800" b="1" dirty="0">
                <a:solidFill>
                  <a:srgbClr val="000099"/>
                </a:solidFill>
              </a:rPr>
              <a:t>Make all necessary documentation and prepare report </a:t>
            </a:r>
            <a:endParaRPr lang="en-GB" sz="1800" b="1" dirty="0">
              <a:solidFill>
                <a:srgbClr val="C00000"/>
              </a:solidFill>
            </a:endParaRPr>
          </a:p>
          <a:p>
            <a:pPr marL="685800" lvl="1" algn="just"/>
            <a:r>
              <a:rPr lang="sr-Latn-RS" sz="1800" b="1" dirty="0">
                <a:solidFill>
                  <a:srgbClr val="C00000"/>
                </a:solidFill>
              </a:rPr>
              <a:t> </a:t>
            </a:r>
            <a:r>
              <a:rPr lang="sr-Latn-RS" sz="1800" b="1" dirty="0">
                <a:solidFill>
                  <a:srgbClr val="000099"/>
                </a:solidFill>
              </a:rPr>
              <a:t>Reports must be set in Google Drive and submitted to the PC </a:t>
            </a:r>
            <a:r>
              <a:rPr lang="sr-Latn-RS" sz="1800" b="1" dirty="0">
                <a:solidFill>
                  <a:srgbClr val="C00000"/>
                </a:solidFill>
              </a:rPr>
              <a:t>before May 15th</a:t>
            </a:r>
          </a:p>
          <a:p>
            <a:pPr marL="685800" lvl="1" algn="just"/>
            <a:r>
              <a:rPr lang="sr-Latn-RS" sz="1800" b="1" dirty="0">
                <a:solidFill>
                  <a:srgbClr val="C00000"/>
                </a:solidFill>
              </a:rPr>
              <a:t> </a:t>
            </a:r>
            <a:r>
              <a:rPr lang="sr-Latn-RS" sz="1800" b="1" dirty="0">
                <a:solidFill>
                  <a:srgbClr val="000099"/>
                </a:solidFill>
              </a:rPr>
              <a:t>prepare announcements about equipment establishment in </a:t>
            </a:r>
            <a:r>
              <a:rPr lang="sr-Latn-RS" sz="1800" b="1" dirty="0">
                <a:solidFill>
                  <a:srgbClr val="C00000"/>
                </a:solidFill>
              </a:rPr>
              <a:t>WBHEIs before</a:t>
            </a:r>
          </a:p>
          <a:p>
            <a:pPr marL="685800" lvl="1" algn="just"/>
            <a:r>
              <a:rPr lang="sr-Latn-RS" sz="1800" b="1" dirty="0">
                <a:solidFill>
                  <a:srgbClr val="C00000"/>
                </a:solidFill>
              </a:rPr>
              <a:t> </a:t>
            </a:r>
            <a:r>
              <a:rPr lang="sr-Latn-RS" sz="1800" b="1" dirty="0">
                <a:solidFill>
                  <a:srgbClr val="0DA145"/>
                </a:solidFill>
              </a:rPr>
              <a:t>if possible contact local TV stations to make a report about previously mentioned</a:t>
            </a:r>
          </a:p>
          <a:p>
            <a:pPr marL="400050" lvl="1" indent="0" algn="just">
              <a:buNone/>
            </a:pPr>
            <a:endParaRPr lang="en-GB" sz="1800" b="1" dirty="0">
              <a:solidFill>
                <a:srgbClr val="C00000"/>
              </a:solidFill>
            </a:endParaRPr>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9</a:t>
            </a:fld>
            <a:endParaRPr lang="en-US" altLang="en-US" sz="1400" dirty="0"/>
          </a:p>
        </p:txBody>
      </p:sp>
      <p:pic>
        <p:nvPicPr>
          <p:cNvPr id="3" name="Picture 2"/>
          <p:cNvPicPr>
            <a:picLocks noChangeAspect="1"/>
          </p:cNvPicPr>
          <p:nvPr/>
        </p:nvPicPr>
        <p:blipFill>
          <a:blip r:embed="rId3"/>
          <a:stretch>
            <a:fillRect/>
          </a:stretch>
        </p:blipFill>
        <p:spPr>
          <a:xfrm>
            <a:off x="1" y="62550"/>
            <a:ext cx="2922104" cy="953285"/>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Rectangle 1"/>
          <p:cNvSpPr/>
          <p:nvPr/>
        </p:nvSpPr>
        <p:spPr>
          <a:xfrm>
            <a:off x="-207409" y="1182737"/>
            <a:ext cx="9552026" cy="584775"/>
          </a:xfrm>
          <a:prstGeom prst="rect">
            <a:avLst/>
          </a:prstGeom>
        </p:spPr>
        <p:txBody>
          <a:bodyPr wrap="square">
            <a:spAutoFit/>
          </a:bodyPr>
          <a:lstStyle/>
          <a:p>
            <a:r>
              <a:rPr lang="sr-Latn-RS" b="1" dirty="0">
                <a:solidFill>
                  <a:srgbClr val="000099"/>
                </a:solidFill>
                <a:latin typeface="Comic Sans MS" panose="030F0702030302020204" pitchFamily="66" charset="0"/>
              </a:rPr>
              <a:t>TIMELINE FOR TASKS RESULTS DELIVERY</a:t>
            </a:r>
            <a:endParaRPr lang="en-US" dirty="0"/>
          </a:p>
        </p:txBody>
      </p:sp>
    </p:spTree>
    <p:extLst>
      <p:ext uri="{BB962C8B-B14F-4D97-AF65-F5344CB8AC3E}">
        <p14:creationId xmlns:p14="http://schemas.microsoft.com/office/powerpoint/2010/main" val="141255609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29762</TotalTime>
  <Words>2140</Words>
  <Application>Microsoft Office PowerPoint</Application>
  <PresentationFormat>On-screen Show (4:3)</PresentationFormat>
  <Paragraphs>291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Comic Sans MS</vt:lpstr>
      <vt:lpstr>Times New Roman</vt:lpstr>
      <vt:lpstr>Default Design</vt:lpstr>
      <vt:lpstr>PowerPoint Presentation</vt:lpstr>
      <vt:lpstr>DONE TILL NOW</vt:lpstr>
      <vt:lpstr>DONE TILL NOW</vt:lpstr>
      <vt:lpstr>DONE TILL NOW</vt:lpstr>
      <vt:lpstr>DONE TILL NOW</vt:lpstr>
      <vt:lpstr>DONE TILL NOW</vt:lpstr>
      <vt:lpstr>WHAT WE ALSO DID?</vt:lpstr>
      <vt:lpstr>TIMELINE FOR TASKS RESULTS DELIVERY</vt:lpstr>
      <vt:lpstr>PowerPoint Presentation</vt:lpstr>
      <vt:lpstr>WP2 - DEVELOPING CENTRES FOR SHORT STUDY PROGRAMS (ULFE) </vt:lpstr>
      <vt:lpstr>PowerPoint Presentation</vt:lpstr>
      <vt:lpstr>RULES FOR COMMUNICATION IN THE FUTURE</vt:lpstr>
      <vt:lpstr>RULES FOR COMMUNICATION IN THE FUTURE</vt:lpstr>
      <vt:lpstr>RULES FOR COMMUNICATION IN THE FUTURE</vt:lpstr>
      <vt:lpstr>RULES FOR COMMUNICATION IN THE FUTURE</vt:lpstr>
      <vt:lpstr>RULES FOR COMMUNICATION IN THE FUTURE</vt:lpstr>
      <vt:lpstr>RULES FOR DISSEMINATION IN THE FUTURE</vt:lpstr>
      <vt:lpstr>RULES FOR COMMUNICATION IN THE FUTURE</vt:lpstr>
      <vt:lpstr>SUMMARY</vt:lpstr>
      <vt:lpstr>WP3-CREATING A PROGRAM OF SHORT STUDIES IN MULTIMEDIA ENGINEERING AND COMPUTING - UPKM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Name</dc:creator>
  <cp:lastModifiedBy>User</cp:lastModifiedBy>
  <cp:revision>992</cp:revision>
  <dcterms:created xsi:type="dcterms:W3CDTF">2002-09-26T09:20:06Z</dcterms:created>
  <dcterms:modified xsi:type="dcterms:W3CDTF">2024-04-16T12:47:00Z</dcterms:modified>
</cp:coreProperties>
</file>