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69" r:id="rId4"/>
    <p:sldId id="260" r:id="rId5"/>
    <p:sldId id="271" r:id="rId6"/>
    <p:sldId id="261" r:id="rId7"/>
    <p:sldId id="272" r:id="rId8"/>
    <p:sldId id="276" r:id="rId9"/>
    <p:sldId id="262" r:id="rId10"/>
    <p:sldId id="274" r:id="rId11"/>
    <p:sldId id="258" r:id="rId12"/>
  </p:sldIdLst>
  <p:sldSz cx="9144000" cy="6858000" type="screen4x3"/>
  <p:notesSz cx="6797675"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hpgMjFXSgFqInPzZOpAQJpLsQ1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371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49688" y="0"/>
            <a:ext cx="2946400" cy="49371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63"/>
            <a:ext cx="2946400" cy="49371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49688" y="9377363"/>
            <a:ext cx="2946400" cy="49371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418439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372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76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 name="Google Shape;112;p3: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57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69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7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81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42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122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26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14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930275" y="739775"/>
            <a:ext cx="4937125" cy="37036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2:notes"/>
          <p:cNvSpPr txBox="1">
            <a:spLocks noGrp="1"/>
          </p:cNvSpPr>
          <p:nvPr>
            <p:ph type="body" idx="1"/>
          </p:nvPr>
        </p:nvSpPr>
        <p:spPr>
          <a:xfrm>
            <a:off x="679450" y="4689475"/>
            <a:ext cx="5438775"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62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4"/>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6"/>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28" name="Google Shape;2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34" name="Google Shape;34;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0" name="Google Shape;40;p9"/>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41" name="Google Shape;41;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7" name="Google Shape;47;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48" name="Google Shape;48;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49" name="Google Shape;49;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50" name="Google Shape;50;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1" name="Google Shape;61;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2" name="Google Shape;62;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3"/>
          <p:cNvSpPr>
            <a:spLocks noGrp="1"/>
          </p:cNvSpPr>
          <p:nvPr>
            <p:ph type="pic" idx="2"/>
          </p:nvPr>
        </p:nvSpPr>
        <p:spPr>
          <a:xfrm>
            <a:off x="1792288" y="612775"/>
            <a:ext cx="5486400" cy="4114800"/>
          </a:xfrm>
          <a:prstGeom prst="rect">
            <a:avLst/>
          </a:prstGeom>
          <a:noFill/>
          <a:ln>
            <a:noFill/>
          </a:ln>
        </p:spPr>
      </p:sp>
      <p:sp>
        <p:nvSpPr>
          <p:cNvPr id="68" name="Google Shape;68;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69" name="Google Shape;69;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a:solidFill>
                  <a:schemeClr val="dk1"/>
                </a:solidFill>
                <a:latin typeface="Times New Roman"/>
                <a:ea typeface="Times New Roman"/>
                <a:cs typeface="Times New Roman"/>
                <a:sym typeface="Times New Roman"/>
              </a:defRPr>
            </a:lvl1pPr>
            <a:lvl2pPr marL="0" marR="0" lvl="1" indent="0" algn="r">
              <a:spcBef>
                <a:spcPts val="0"/>
              </a:spcBef>
              <a:spcAft>
                <a:spcPts val="0"/>
              </a:spcAft>
              <a:buNone/>
              <a:defRPr sz="1400">
                <a:solidFill>
                  <a:schemeClr val="dk1"/>
                </a:solidFill>
                <a:latin typeface="Times New Roman"/>
                <a:ea typeface="Times New Roman"/>
                <a:cs typeface="Times New Roman"/>
                <a:sym typeface="Times New Roman"/>
              </a:defRPr>
            </a:lvl2pPr>
            <a:lvl3pPr marL="0" marR="0" lvl="2" indent="0" algn="r">
              <a:spcBef>
                <a:spcPts val="0"/>
              </a:spcBef>
              <a:spcAft>
                <a:spcPts val="0"/>
              </a:spcAft>
              <a:buNone/>
              <a:defRPr sz="1400">
                <a:solidFill>
                  <a:schemeClr val="dk1"/>
                </a:solidFill>
                <a:latin typeface="Times New Roman"/>
                <a:ea typeface="Times New Roman"/>
                <a:cs typeface="Times New Roman"/>
                <a:sym typeface="Times New Roman"/>
              </a:defRPr>
            </a:lvl3pPr>
            <a:lvl4pPr marL="0" marR="0" lvl="3" indent="0" algn="r">
              <a:spcBef>
                <a:spcPts val="0"/>
              </a:spcBef>
              <a:spcAft>
                <a:spcPts val="0"/>
              </a:spcAft>
              <a:buNone/>
              <a:defRPr sz="1400">
                <a:solidFill>
                  <a:schemeClr val="dk1"/>
                </a:solidFill>
                <a:latin typeface="Times New Roman"/>
                <a:ea typeface="Times New Roman"/>
                <a:cs typeface="Times New Roman"/>
                <a:sym typeface="Times New Roman"/>
              </a:defRPr>
            </a:lvl4pPr>
            <a:lvl5pPr marL="0" marR="0" lvl="4" indent="0" algn="r">
              <a:spcBef>
                <a:spcPts val="0"/>
              </a:spcBef>
              <a:spcAft>
                <a:spcPts val="0"/>
              </a:spcAft>
              <a:buNone/>
              <a:defRPr sz="1400">
                <a:solidFill>
                  <a:schemeClr val="dk1"/>
                </a:solidFill>
                <a:latin typeface="Times New Roman"/>
                <a:ea typeface="Times New Roman"/>
                <a:cs typeface="Times New Roman"/>
                <a:sym typeface="Times New Roman"/>
              </a:defRPr>
            </a:lvl5pPr>
            <a:lvl6pPr marL="0" marR="0" lvl="5" indent="0" algn="r">
              <a:spcBef>
                <a:spcPts val="0"/>
              </a:spcBef>
              <a:spcAft>
                <a:spcPts val="0"/>
              </a:spcAft>
              <a:buNone/>
              <a:defRPr sz="1400">
                <a:solidFill>
                  <a:schemeClr val="dk1"/>
                </a:solidFill>
                <a:latin typeface="Times New Roman"/>
                <a:ea typeface="Times New Roman"/>
                <a:cs typeface="Times New Roman"/>
                <a:sym typeface="Times New Roman"/>
              </a:defRPr>
            </a:lvl6pPr>
            <a:lvl7pPr marL="0" marR="0" lvl="6" indent="0" algn="r">
              <a:spcBef>
                <a:spcPts val="0"/>
              </a:spcBef>
              <a:spcAft>
                <a:spcPts val="0"/>
              </a:spcAft>
              <a:buNone/>
              <a:defRPr sz="1400">
                <a:solidFill>
                  <a:schemeClr val="dk1"/>
                </a:solidFill>
                <a:latin typeface="Times New Roman"/>
                <a:ea typeface="Times New Roman"/>
                <a:cs typeface="Times New Roman"/>
                <a:sym typeface="Times New Roman"/>
              </a:defRPr>
            </a:lvl7pPr>
            <a:lvl8pPr marL="0" marR="0" lvl="7" indent="0" algn="r">
              <a:spcBef>
                <a:spcPts val="0"/>
              </a:spcBef>
              <a:spcAft>
                <a:spcPts val="0"/>
              </a:spcAft>
              <a:buNone/>
              <a:defRPr sz="1400">
                <a:solidFill>
                  <a:schemeClr val="dk1"/>
                </a:solidFill>
                <a:latin typeface="Times New Roman"/>
                <a:ea typeface="Times New Roman"/>
                <a:cs typeface="Times New Roman"/>
                <a:sym typeface="Times New Roman"/>
              </a:defRPr>
            </a:lvl8pPr>
            <a:lvl9pPr marL="0" marR="0" lvl="8" indent="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4"/>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32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package" Target="../embeddings/Microsoft_Word_Document.doc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akademijakm-my.sharepoint.com/:v:/g/personal/bojan_prlincevic_akademijakm_edu_rs/EdUEJTP4RvdMpvc39Y8NvE4BET4BAP23JD97dCkIIPQPMQ?e=tkMk2R"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kademijakm-my.sharepoint.com/:v:/g/personal/bojan_prlincevic_akademijakm_edu_rs/EdUEJTP4RvdMpvc39Y8NvE4BET4BAP23JD97dCkIIPQPMQ?e=tkMk2R"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89" name="Google Shape;89;p1"/>
          <p:cNvSpPr/>
          <p:nvPr/>
        </p:nvSpPr>
        <p:spPr>
          <a:xfrm>
            <a:off x="1299478" y="2126816"/>
            <a:ext cx="6515100" cy="1077178"/>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GB" sz="3200" b="1" dirty="0" err="1">
                <a:solidFill>
                  <a:srgbClr val="21218A"/>
                </a:solidFill>
                <a:latin typeface="Times New Roman"/>
                <a:ea typeface="Times New Roman"/>
                <a:cs typeface="Times New Roman"/>
                <a:sym typeface="Times New Roman"/>
              </a:rPr>
              <a:t>AASKM</a:t>
            </a:r>
            <a:endParaRPr lang="en-GB" sz="2800" dirty="0">
              <a:solidFill>
                <a:srgbClr val="21218A"/>
              </a:solidFill>
              <a:latin typeface="Times New Roman"/>
              <a:ea typeface="Times New Roman"/>
              <a:cs typeface="Times New Roman"/>
              <a:sym typeface="Times New Roman"/>
            </a:endParaRPr>
          </a:p>
          <a:p>
            <a:pPr lvl="0" algn="ctr"/>
            <a:r>
              <a:rPr lang="en-GB" sz="3200" b="1" dirty="0">
                <a:solidFill>
                  <a:srgbClr val="21218A"/>
                </a:solidFill>
                <a:latin typeface="Times New Roman"/>
                <a:ea typeface="Times New Roman"/>
                <a:cs typeface="Times New Roman"/>
                <a:sym typeface="Times New Roman"/>
              </a:rPr>
              <a:t>PROGRESS REPORT </a:t>
            </a:r>
            <a:endParaRPr lang="en-GB" sz="3200" b="1" dirty="0">
              <a:solidFill>
                <a:srgbClr val="FF0000"/>
              </a:solidFill>
              <a:latin typeface="Times New Roman"/>
              <a:ea typeface="Times New Roman"/>
              <a:cs typeface="Times New Roman"/>
              <a:sym typeface="Times New Roman"/>
            </a:endParaRPr>
          </a:p>
        </p:txBody>
      </p:sp>
      <p:sp>
        <p:nvSpPr>
          <p:cNvPr id="90" name="Google Shape;90;p1"/>
          <p:cNvSpPr/>
          <p:nvPr/>
        </p:nvSpPr>
        <p:spPr>
          <a:xfrm>
            <a:off x="357809" y="4559980"/>
            <a:ext cx="8676797"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i="1" dirty="0">
                <a:solidFill>
                  <a:srgbClr val="000099"/>
                </a:solidFill>
                <a:latin typeface="Times New Roman"/>
                <a:ea typeface="Times New Roman"/>
                <a:cs typeface="Times New Roman"/>
                <a:sym typeface="Times New Roman"/>
              </a:rPr>
              <a:t>Bojan </a:t>
            </a:r>
            <a:r>
              <a:rPr lang="en-GB" sz="2000" b="1" i="1" dirty="0" err="1">
                <a:solidFill>
                  <a:srgbClr val="000099"/>
                </a:solidFill>
                <a:latin typeface="Times New Roman"/>
                <a:ea typeface="Times New Roman"/>
                <a:cs typeface="Times New Roman"/>
                <a:sym typeface="Times New Roman"/>
              </a:rPr>
              <a:t>Prlin</a:t>
            </a:r>
            <a:r>
              <a:rPr lang="sr-Latn-RS" sz="2000" b="1" i="1" dirty="0" err="1">
                <a:solidFill>
                  <a:srgbClr val="000099"/>
                </a:solidFill>
                <a:latin typeface="Times New Roman"/>
                <a:ea typeface="Times New Roman"/>
                <a:cs typeface="Times New Roman"/>
                <a:sym typeface="Times New Roman"/>
              </a:rPr>
              <a:t>čević</a:t>
            </a:r>
            <a:r>
              <a:rPr lang="sr-Latn-RS" sz="2000" b="1" i="1" dirty="0">
                <a:solidFill>
                  <a:srgbClr val="000099"/>
                </a:solidFill>
                <a:latin typeface="Times New Roman"/>
                <a:ea typeface="Times New Roman"/>
                <a:cs typeface="Times New Roman"/>
                <a:sym typeface="Times New Roman"/>
              </a:rPr>
              <a:t>, </a:t>
            </a:r>
            <a:r>
              <a:rPr lang="sr-Latn-RS" sz="2000" b="1" i="1" dirty="0" err="1">
                <a:solidFill>
                  <a:srgbClr val="000099"/>
                </a:solidFill>
                <a:latin typeface="Times New Roman"/>
                <a:ea typeface="Times New Roman"/>
                <a:cs typeface="Times New Roman"/>
                <a:sym typeface="Times New Roman"/>
              </a:rPr>
              <a:t>professor</a:t>
            </a:r>
            <a:r>
              <a:rPr lang="en-US" sz="2000" b="1" i="1" dirty="0">
                <a:solidFill>
                  <a:srgbClr val="000099"/>
                </a:solidFill>
                <a:latin typeface="Times New Roman"/>
                <a:ea typeface="Times New Roman"/>
                <a:cs typeface="Times New Roman"/>
                <a:sym typeface="Times New Roman"/>
              </a:rPr>
              <a:t>                                     </a:t>
            </a:r>
            <a:r>
              <a:rPr lang="en-GB" sz="1800" b="1" i="1" dirty="0">
                <a:solidFill>
                  <a:srgbClr val="000099"/>
                </a:solidFill>
                <a:latin typeface="Times New Roman"/>
                <a:ea typeface="Times New Roman"/>
                <a:cs typeface="Times New Roman"/>
                <a:sym typeface="Times New Roman"/>
              </a:rPr>
              <a:t>Danijela Zubac, professor</a:t>
            </a:r>
            <a:r>
              <a:rPr lang="sr-Latn-RS" sz="1800" b="1" i="1" dirty="0">
                <a:solidFill>
                  <a:srgbClr val="000099"/>
                </a:solidFill>
                <a:latin typeface="Times New Roman"/>
                <a:ea typeface="Times New Roman"/>
                <a:cs typeface="Times New Roman"/>
                <a:sym typeface="Times New Roman"/>
              </a:rPr>
              <a:t> </a:t>
            </a:r>
            <a:endParaRPr lang="en-GB" sz="1800" b="1" i="1" dirty="0">
              <a:solidFill>
                <a:srgbClr val="000099"/>
              </a:solidFill>
              <a:latin typeface="Times New Roman"/>
              <a:ea typeface="Times New Roman"/>
              <a:cs typeface="Times New Roman"/>
              <a:sym typeface="Times New Roman"/>
            </a:endParaRPr>
          </a:p>
          <a:p>
            <a:pPr marL="0" marR="0" lvl="0" indent="0" algn="just" rtl="0">
              <a:spcBef>
                <a:spcPts val="0"/>
              </a:spcBef>
              <a:spcAft>
                <a:spcPts val="0"/>
              </a:spcAft>
              <a:buNone/>
            </a:pPr>
            <a:r>
              <a:rPr lang="sr-Latn-RS" sz="1800" b="1" i="1" dirty="0">
                <a:solidFill>
                  <a:srgbClr val="000099"/>
                </a:solidFill>
                <a:latin typeface="Times New Roman"/>
                <a:ea typeface="Times New Roman"/>
                <a:cs typeface="Times New Roman"/>
                <a:sym typeface="Times New Roman"/>
              </a:rPr>
              <a:t>	Milan Mišić</a:t>
            </a:r>
            <a:r>
              <a:rPr lang="en-GB" sz="1800" b="1" i="1" dirty="0">
                <a:solidFill>
                  <a:srgbClr val="000099"/>
                </a:solidFill>
                <a:latin typeface="Times New Roman"/>
                <a:ea typeface="Times New Roman"/>
                <a:cs typeface="Times New Roman"/>
                <a:sym typeface="Times New Roman"/>
              </a:rPr>
              <a:t>,</a:t>
            </a:r>
            <a:r>
              <a:rPr lang="sr-Latn-RS" sz="1800" b="1" i="1" dirty="0">
                <a:solidFill>
                  <a:srgbClr val="000099"/>
                </a:solidFill>
                <a:latin typeface="Times New Roman"/>
                <a:ea typeface="Times New Roman"/>
                <a:cs typeface="Times New Roman"/>
                <a:sym typeface="Times New Roman"/>
              </a:rPr>
              <a:t> </a:t>
            </a:r>
            <a:r>
              <a:rPr lang="sr-Latn-RS" sz="1800" b="1" i="1" dirty="0" err="1">
                <a:solidFill>
                  <a:srgbClr val="000099"/>
                </a:solidFill>
                <a:latin typeface="Times New Roman"/>
                <a:ea typeface="Times New Roman"/>
                <a:cs typeface="Times New Roman"/>
                <a:sym typeface="Times New Roman"/>
              </a:rPr>
              <a:t>professor</a:t>
            </a:r>
            <a:r>
              <a:rPr lang="sr-Latn-RS" sz="1800" b="1" i="1" dirty="0">
                <a:solidFill>
                  <a:srgbClr val="000099"/>
                </a:solidFill>
                <a:latin typeface="Times New Roman"/>
                <a:ea typeface="Times New Roman"/>
                <a:cs typeface="Times New Roman"/>
                <a:sym typeface="Times New Roman"/>
              </a:rPr>
              <a:t>		</a:t>
            </a:r>
            <a:r>
              <a:rPr lang="en-US" sz="1800" b="1" i="1" dirty="0">
                <a:solidFill>
                  <a:srgbClr val="000099"/>
                </a:solidFill>
                <a:latin typeface="Times New Roman"/>
                <a:ea typeface="Times New Roman"/>
                <a:cs typeface="Times New Roman"/>
                <a:sym typeface="Times New Roman"/>
              </a:rPr>
              <a:t>    </a:t>
            </a:r>
            <a:r>
              <a:rPr lang="en-GB" sz="1800" b="1" i="1" dirty="0">
                <a:solidFill>
                  <a:srgbClr val="000099"/>
                </a:solidFill>
                <a:latin typeface="Times New Roman"/>
                <a:ea typeface="Times New Roman"/>
                <a:cs typeface="Times New Roman"/>
                <a:sym typeface="Times New Roman"/>
              </a:rPr>
              <a:t> </a:t>
            </a:r>
            <a:r>
              <a:rPr lang="sr-Latn-RS" sz="1800" b="1" i="1" dirty="0">
                <a:solidFill>
                  <a:srgbClr val="000099"/>
                </a:solidFill>
                <a:latin typeface="Times New Roman"/>
                <a:ea typeface="Times New Roman"/>
                <a:cs typeface="Times New Roman"/>
                <a:sym typeface="Times New Roman"/>
              </a:rPr>
              <a:t>	</a:t>
            </a:r>
            <a:r>
              <a:rPr lang="en-GB" sz="1800" b="1" i="1" dirty="0">
                <a:solidFill>
                  <a:srgbClr val="000099"/>
                </a:solidFill>
                <a:latin typeface="Times New Roman"/>
                <a:ea typeface="Times New Roman"/>
                <a:cs typeface="Times New Roman"/>
                <a:sym typeface="Times New Roman"/>
              </a:rPr>
              <a:t>Uroš</a:t>
            </a:r>
            <a:r>
              <a:rPr lang="sr-Latn-RS" sz="1800" b="1" i="1" dirty="0">
                <a:solidFill>
                  <a:srgbClr val="000099"/>
                </a:solidFill>
                <a:latin typeface="Times New Roman"/>
                <a:ea typeface="Times New Roman"/>
                <a:cs typeface="Times New Roman"/>
                <a:sym typeface="Times New Roman"/>
              </a:rPr>
              <a:t> J</a:t>
            </a:r>
            <a:r>
              <a:rPr lang="en-GB" sz="1800" b="1" i="1" dirty="0" err="1">
                <a:solidFill>
                  <a:srgbClr val="000099"/>
                </a:solidFill>
                <a:latin typeface="Times New Roman"/>
                <a:ea typeface="Times New Roman"/>
                <a:cs typeface="Times New Roman"/>
                <a:sym typeface="Times New Roman"/>
              </a:rPr>
              <a:t>akšić</a:t>
            </a:r>
            <a:r>
              <a:rPr lang="en-GB" sz="1800" b="1" i="1" dirty="0">
                <a:solidFill>
                  <a:srgbClr val="000099"/>
                </a:solidFill>
                <a:latin typeface="Times New Roman"/>
                <a:ea typeface="Times New Roman"/>
                <a:cs typeface="Times New Roman"/>
                <a:sym typeface="Times New Roman"/>
              </a:rPr>
              <a:t>, </a:t>
            </a:r>
            <a:r>
              <a:rPr lang="sr-Latn-RS" sz="1800" b="1" i="1" dirty="0" err="1">
                <a:solidFill>
                  <a:srgbClr val="000099"/>
                </a:solidFill>
                <a:latin typeface="Times New Roman"/>
                <a:ea typeface="Times New Roman"/>
                <a:cs typeface="Times New Roman"/>
                <a:sym typeface="Times New Roman"/>
              </a:rPr>
              <a:t>professor</a:t>
            </a:r>
            <a:endParaRPr lang="en-GB" sz="1800" b="1" i="1" dirty="0">
              <a:solidFill>
                <a:srgbClr val="000099"/>
              </a:solidFill>
              <a:latin typeface="Times New Roman"/>
              <a:ea typeface="Times New Roman"/>
              <a:cs typeface="Times New Roman"/>
              <a:sym typeface="Times New Roman"/>
            </a:endParaRPr>
          </a:p>
          <a:p>
            <a:pPr marL="0" marR="0" lvl="0" indent="0" algn="r" rtl="0">
              <a:spcBef>
                <a:spcPts val="0"/>
              </a:spcBef>
              <a:spcAft>
                <a:spcPts val="0"/>
              </a:spcAft>
              <a:buNone/>
            </a:pPr>
            <a:r>
              <a:rPr lang="sr-Latn-RS" sz="1800" b="1" i="1" dirty="0">
                <a:solidFill>
                  <a:srgbClr val="000099"/>
                </a:solidFill>
                <a:latin typeface="Times New Roman"/>
                <a:ea typeface="Times New Roman"/>
                <a:cs typeface="Times New Roman"/>
                <a:sym typeface="Times New Roman"/>
              </a:rPr>
              <a:t>		</a:t>
            </a:r>
            <a:r>
              <a:rPr lang="en-GB" sz="1800" b="1" dirty="0" err="1">
                <a:solidFill>
                  <a:srgbClr val="FF9933"/>
                </a:solidFill>
                <a:latin typeface="Times New Roman"/>
                <a:ea typeface="Times New Roman"/>
                <a:cs typeface="Times New Roman"/>
                <a:sym typeface="Times New Roman"/>
              </a:rPr>
              <a:t>AASKM</a:t>
            </a:r>
            <a:endParaRPr lang="en-GB" sz="1800" b="1" dirty="0">
              <a:solidFill>
                <a:srgbClr val="FF9933"/>
              </a:solidFill>
              <a:latin typeface="Times New Roman"/>
              <a:ea typeface="Times New Roman"/>
              <a:cs typeface="Times New Roman"/>
              <a:sym typeface="Times New Roman"/>
            </a:endParaRPr>
          </a:p>
          <a:p>
            <a:pPr marL="0" marR="0" lvl="0" indent="0" algn="r" rtl="0">
              <a:spcBef>
                <a:spcPts val="0"/>
              </a:spcBef>
              <a:spcAft>
                <a:spcPts val="0"/>
              </a:spcAft>
              <a:buNone/>
            </a:pPr>
            <a:endParaRPr lang="en-GB" sz="2000" b="1" i="1" dirty="0">
              <a:solidFill>
                <a:srgbClr val="000099"/>
              </a:solidFill>
              <a:latin typeface="Times New Roman"/>
              <a:ea typeface="Times New Roman"/>
              <a:cs typeface="Times New Roman"/>
              <a:sym typeface="Times New Roman"/>
            </a:endParaRPr>
          </a:p>
        </p:txBody>
      </p:sp>
      <p:sp>
        <p:nvSpPr>
          <p:cNvPr id="91" name="Google Shape;91;p1"/>
          <p:cNvSpPr txBox="1">
            <a:spLocks noGrp="1"/>
          </p:cNvSpPr>
          <p:nvPr>
            <p:ph type="sldNum" idx="12"/>
          </p:nvPr>
        </p:nvSpPr>
        <p:spPr>
          <a:xfrm>
            <a:off x="7239000" y="6432818"/>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b="0" i="0" u="none" strike="noStrike" cap="none">
                <a:solidFill>
                  <a:schemeClr val="dk1"/>
                </a:solidFill>
                <a:latin typeface="Times New Roman"/>
                <a:ea typeface="Times New Roman"/>
                <a:cs typeface="Times New Roman"/>
                <a:sym typeface="Times New Roman"/>
              </a:rPr>
              <a:t>1</a:t>
            </a:fld>
            <a:endParaRPr sz="1400" b="0" i="0" u="none" strike="noStrike" cap="none">
              <a:solidFill>
                <a:schemeClr val="dk1"/>
              </a:solidFill>
              <a:latin typeface="Times New Roman"/>
              <a:ea typeface="Times New Roman"/>
              <a:cs typeface="Times New Roman"/>
              <a:sym typeface="Times New Roman"/>
            </a:endParaRPr>
          </a:p>
        </p:txBody>
      </p:sp>
      <p:pic>
        <p:nvPicPr>
          <p:cNvPr id="92" name="Google Shape;92;p1"/>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93" name="Google Shape;93;p1"/>
          <p:cNvPicPr preferRelativeResize="0"/>
          <p:nvPr/>
        </p:nvPicPr>
        <p:blipFill rotWithShape="1">
          <a:blip r:embed="rId4">
            <a:alphaModFix/>
          </a:blip>
          <a:srcRect/>
          <a:stretch/>
        </p:blipFill>
        <p:spPr>
          <a:xfrm>
            <a:off x="6444227" y="62550"/>
            <a:ext cx="2455944" cy="867467"/>
          </a:xfrm>
          <a:prstGeom prst="rect">
            <a:avLst/>
          </a:prstGeom>
          <a:noFill/>
          <a:ln>
            <a:noFill/>
          </a:ln>
        </p:spPr>
      </p:pic>
      <p:sp>
        <p:nvSpPr>
          <p:cNvPr id="94" name="Google Shape;94;p1"/>
          <p:cNvSpPr/>
          <p:nvPr/>
        </p:nvSpPr>
        <p:spPr>
          <a:xfrm>
            <a:off x="357809" y="3820326"/>
            <a:ext cx="85423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i="1" dirty="0">
                <a:solidFill>
                  <a:schemeClr val="dk1"/>
                </a:solidFill>
                <a:latin typeface="Times New Roman"/>
                <a:ea typeface="Times New Roman"/>
                <a:cs typeface="Times New Roman"/>
                <a:sym typeface="Times New Roman"/>
              </a:rPr>
              <a:t>"Funded by the European Union. Views and opinions expressed are however those of the author(s) only and do not necessarily reflect those of the European Union. Neither the European Union nor the granting authority can be."</a:t>
            </a:r>
            <a:endParaRPr dirty="0"/>
          </a:p>
        </p:txBody>
      </p:sp>
      <p:sp>
        <p:nvSpPr>
          <p:cNvPr id="95" name="Google Shape;95;p1"/>
          <p:cNvSpPr txBox="1"/>
          <p:nvPr/>
        </p:nvSpPr>
        <p:spPr>
          <a:xfrm>
            <a:off x="79451" y="1378567"/>
            <a:ext cx="572494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r-Latn-RS" sz="1600" b="1" i="1" dirty="0" err="1">
                <a:solidFill>
                  <a:srgbClr val="189654"/>
                </a:solidFill>
                <a:latin typeface="Times New Roman"/>
                <a:ea typeface="Times New Roman"/>
                <a:cs typeface="Times New Roman"/>
                <a:sym typeface="Times New Roman"/>
              </a:rPr>
              <a:t>STUDY</a:t>
            </a:r>
            <a:r>
              <a:rPr lang="sr-Latn-RS" sz="1600" b="1" i="1" dirty="0">
                <a:solidFill>
                  <a:srgbClr val="189654"/>
                </a:solidFill>
                <a:latin typeface="Times New Roman"/>
                <a:ea typeface="Times New Roman"/>
                <a:cs typeface="Times New Roman"/>
                <a:sym typeface="Times New Roman"/>
              </a:rPr>
              <a:t> </a:t>
            </a:r>
            <a:r>
              <a:rPr lang="sr-Latn-RS" sz="1600" b="1" i="1" dirty="0" err="1">
                <a:solidFill>
                  <a:srgbClr val="189654"/>
                </a:solidFill>
                <a:latin typeface="Times New Roman"/>
                <a:ea typeface="Times New Roman"/>
                <a:cs typeface="Times New Roman"/>
                <a:sym typeface="Times New Roman"/>
              </a:rPr>
              <a:t>VISIT</a:t>
            </a:r>
            <a:r>
              <a:rPr lang="en-GB" sz="1600" b="1" i="1" dirty="0">
                <a:solidFill>
                  <a:srgbClr val="189654"/>
                </a:solidFill>
                <a:latin typeface="Times New Roman"/>
                <a:ea typeface="Times New Roman"/>
                <a:cs typeface="Times New Roman"/>
                <a:sym typeface="Times New Roman"/>
              </a:rPr>
              <a:t>, </a:t>
            </a:r>
            <a:r>
              <a:rPr lang="en-US" sz="1600" b="1" i="1" dirty="0">
                <a:solidFill>
                  <a:srgbClr val="189654"/>
                </a:solidFill>
                <a:latin typeface="Times New Roman"/>
                <a:ea typeface="Times New Roman"/>
                <a:cs typeface="Times New Roman"/>
                <a:sym typeface="Times New Roman"/>
              </a:rPr>
              <a:t>MADRID</a:t>
            </a:r>
            <a:r>
              <a:rPr lang="en-GB" sz="1600" b="1" i="1" dirty="0">
                <a:solidFill>
                  <a:srgbClr val="189654"/>
                </a:solidFill>
                <a:latin typeface="Times New Roman"/>
                <a:ea typeface="Times New Roman"/>
                <a:cs typeface="Times New Roman"/>
                <a:sym typeface="Times New Roman"/>
              </a:rPr>
              <a:t>, </a:t>
            </a:r>
            <a:r>
              <a:rPr lang="en-US" sz="1600" b="1" i="1" dirty="0">
                <a:solidFill>
                  <a:srgbClr val="189654"/>
                </a:solidFill>
                <a:latin typeface="Times New Roman"/>
                <a:ea typeface="Times New Roman"/>
                <a:cs typeface="Times New Roman"/>
                <a:sym typeface="Times New Roman"/>
              </a:rPr>
              <a:t>24</a:t>
            </a:r>
            <a:r>
              <a:rPr lang="en-GB" sz="1600" b="1" i="1" dirty="0">
                <a:solidFill>
                  <a:srgbClr val="189654"/>
                </a:solidFill>
                <a:latin typeface="Times New Roman"/>
                <a:ea typeface="Times New Roman"/>
                <a:cs typeface="Times New Roman"/>
                <a:sym typeface="Times New Roman"/>
              </a:rPr>
              <a:t>-</a:t>
            </a:r>
            <a:r>
              <a:rPr lang="en-US" sz="1600" b="1" i="1" dirty="0">
                <a:solidFill>
                  <a:srgbClr val="189654"/>
                </a:solidFill>
                <a:latin typeface="Times New Roman"/>
                <a:ea typeface="Times New Roman"/>
                <a:cs typeface="Times New Roman"/>
                <a:sym typeface="Times New Roman"/>
              </a:rPr>
              <a:t>26</a:t>
            </a:r>
            <a:r>
              <a:rPr lang="sr-Latn-RS" sz="1600" b="1" i="1" dirty="0">
                <a:solidFill>
                  <a:srgbClr val="189654"/>
                </a:solidFill>
                <a:latin typeface="Times New Roman"/>
                <a:ea typeface="Times New Roman"/>
                <a:cs typeface="Times New Roman"/>
                <a:sym typeface="Times New Roman"/>
              </a:rPr>
              <a:t>. </a:t>
            </a:r>
            <a:r>
              <a:rPr lang="en-US" sz="1600" b="1" i="1" dirty="0">
                <a:solidFill>
                  <a:srgbClr val="189654"/>
                </a:solidFill>
                <a:latin typeface="Times New Roman"/>
                <a:ea typeface="Times New Roman"/>
                <a:cs typeface="Times New Roman"/>
                <a:sym typeface="Times New Roman"/>
              </a:rPr>
              <a:t>September</a:t>
            </a:r>
            <a:r>
              <a:rPr lang="en-GB" sz="1600" b="1" i="1" dirty="0">
                <a:solidFill>
                  <a:srgbClr val="189654"/>
                </a:solidFill>
                <a:latin typeface="Times New Roman"/>
                <a:ea typeface="Times New Roman"/>
                <a:cs typeface="Times New Roman"/>
                <a:sym typeface="Times New Roman"/>
              </a:rPr>
              <a:t> 2024</a:t>
            </a:r>
            <a:r>
              <a:rPr lang="sr-Latn-RS" sz="1600" b="1" i="1" dirty="0">
                <a:solidFill>
                  <a:srgbClr val="189654"/>
                </a:solidFill>
                <a:latin typeface="Times New Roman"/>
                <a:ea typeface="Times New Roman"/>
                <a:cs typeface="Times New Roman"/>
                <a:sym typeface="Times New Roman"/>
              </a:rPr>
              <a:t>.</a:t>
            </a:r>
          </a:p>
        </p:txBody>
      </p:sp>
      <p:cxnSp>
        <p:nvCxnSpPr>
          <p:cNvPr id="96" name="Google Shape;96;p1"/>
          <p:cNvCxnSpPr/>
          <p:nvPr/>
        </p:nvCxnSpPr>
        <p:spPr>
          <a:xfrm>
            <a:off x="-14971" y="6070763"/>
            <a:ext cx="9144000" cy="10305"/>
          </a:xfrm>
          <a:prstGeom prst="straightConnector1">
            <a:avLst/>
          </a:prstGeom>
          <a:solidFill>
            <a:schemeClr val="accent1"/>
          </a:solidFill>
          <a:ln w="19050" cap="flat" cmpd="sng">
            <a:solidFill>
              <a:srgbClr val="C00000"/>
            </a:solidFill>
            <a:prstDash val="solid"/>
            <a:round/>
            <a:headEnd type="none" w="sm" len="sm"/>
            <a:tailEnd type="none" w="sm" len="sm"/>
          </a:ln>
        </p:spPr>
      </p:cxnSp>
      <p:sp>
        <p:nvSpPr>
          <p:cNvPr id="97" name="Google Shape;97;p1"/>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sProject number</a:t>
            </a:r>
            <a:r>
              <a:rPr lang="en-GB" sz="1200">
                <a:solidFill>
                  <a:srgbClr val="21218A"/>
                </a:solidFill>
                <a:latin typeface="Times New Roman"/>
                <a:ea typeface="Times New Roman"/>
                <a:cs typeface="Times New Roman"/>
                <a:sym typeface="Times New Roman"/>
              </a:rPr>
              <a:t>: 101128813</a:t>
            </a:r>
            <a:endParaRPr sz="3200">
              <a:solidFill>
                <a:srgbClr val="21218A"/>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8" y="1134630"/>
            <a:ext cx="8657103" cy="656972"/>
          </a:xfrm>
          <a:prstGeom prst="rect">
            <a:avLst/>
          </a:prstGeom>
          <a:noFill/>
          <a:ln>
            <a:noFill/>
          </a:ln>
        </p:spPr>
        <p:txBody>
          <a:bodyPr spcFirstLastPara="1" wrap="square" lIns="91425" tIns="45700" rIns="91425" bIns="45700" anchor="ctr" anchorCtr="0">
            <a:noAutofit/>
          </a:bodyPr>
          <a:lstStyle/>
          <a:p>
            <a:r>
              <a:rPr lang="en-US" sz="2800" b="1"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Analysis of surveys and studies has been conducted</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10</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C2539B6A-9AFA-D917-9FAE-5637764AB5D1}"/>
              </a:ext>
            </a:extLst>
          </p:cNvPr>
          <p:cNvSpPr txBox="1"/>
          <p:nvPr/>
        </p:nvSpPr>
        <p:spPr>
          <a:xfrm>
            <a:off x="680936" y="2138599"/>
            <a:ext cx="7777264" cy="769441"/>
          </a:xfrm>
          <a:prstGeom prst="rect">
            <a:avLst/>
          </a:prstGeom>
          <a:noFill/>
        </p:spPr>
        <p:txBody>
          <a:bodyPr wrap="square" rtlCol="0">
            <a:spAutoFit/>
          </a:bodyPr>
          <a:lstStyle/>
          <a:p>
            <a:pPr algn="just"/>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en-GB" sz="2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0920CCC-2F89-A256-C6FA-282AACD6C165}"/>
              </a:ext>
            </a:extLst>
          </p:cNvPr>
          <p:cNvSpPr txBox="1"/>
          <p:nvPr/>
        </p:nvSpPr>
        <p:spPr>
          <a:xfrm>
            <a:off x="435077" y="2368532"/>
            <a:ext cx="8023123" cy="1200329"/>
          </a:xfrm>
          <a:prstGeom prst="rect">
            <a:avLst/>
          </a:prstGeom>
          <a:noFill/>
        </p:spPr>
        <p:txBody>
          <a:bodyPr wrap="square">
            <a:spAutoFit/>
          </a:bodyPr>
          <a:lstStyle/>
          <a:p>
            <a:pPr algn="just"/>
            <a:r>
              <a:rPr lang="en-US" sz="2400" dirty="0">
                <a:solidFill>
                  <a:schemeClr val="accent2">
                    <a:lumMod val="75000"/>
                  </a:schemeClr>
                </a:solidFill>
              </a:rPr>
              <a:t>Study on the needs, constraints and possibilities for the development of short studies was conducted. Document is prepared:</a:t>
            </a:r>
          </a:p>
        </p:txBody>
      </p:sp>
      <p:graphicFrame>
        <p:nvGraphicFramePr>
          <p:cNvPr id="10" name="Object 9">
            <a:extLst>
              <a:ext uri="{FF2B5EF4-FFF2-40B4-BE49-F238E27FC236}">
                <a16:creationId xmlns:a16="http://schemas.microsoft.com/office/drawing/2014/main" id="{50F24A72-CFAB-1564-AD39-04B67E24F5BD}"/>
              </a:ext>
            </a:extLst>
          </p:cNvPr>
          <p:cNvGraphicFramePr>
            <a:graphicFrameLocks noChangeAspect="1"/>
          </p:cNvGraphicFramePr>
          <p:nvPr>
            <p:extLst>
              <p:ext uri="{D42A27DB-BD31-4B8C-83A1-F6EECF244321}">
                <p14:modId xmlns:p14="http://schemas.microsoft.com/office/powerpoint/2010/main" val="1327456837"/>
              </p:ext>
            </p:extLst>
          </p:nvPr>
        </p:nvGraphicFramePr>
        <p:xfrm>
          <a:off x="3200401" y="3301157"/>
          <a:ext cx="914400" cy="792163"/>
        </p:xfrm>
        <a:graphic>
          <a:graphicData uri="http://schemas.openxmlformats.org/presentationml/2006/ole">
            <mc:AlternateContent xmlns:mc="http://schemas.openxmlformats.org/markup-compatibility/2006">
              <mc:Choice xmlns:v="urn:schemas-microsoft-com:vml" Requires="v">
                <p:oleObj name="Document" showAsIcon="1" r:id="rId5" imgW="914400" imgH="792685" progId="Word.Document.12">
                  <p:embed/>
                </p:oleObj>
              </mc:Choice>
              <mc:Fallback>
                <p:oleObj name="Document" showAsIcon="1" r:id="rId5" imgW="914400" imgH="792685" progId="Word.Document.12">
                  <p:embed/>
                  <p:pic>
                    <p:nvPicPr>
                      <p:cNvPr id="0" name=""/>
                      <p:cNvPicPr/>
                      <p:nvPr/>
                    </p:nvPicPr>
                    <p:blipFill>
                      <a:blip r:embed="rId6"/>
                      <a:stretch>
                        <a:fillRect/>
                      </a:stretch>
                    </p:blipFill>
                    <p:spPr>
                      <a:xfrm>
                        <a:off x="3200401" y="3301157"/>
                        <a:ext cx="914400" cy="7921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DE3D1C61-7AAE-0900-87C0-63C429803768}"/>
              </a:ext>
            </a:extLst>
          </p:cNvPr>
          <p:cNvSpPr txBox="1"/>
          <p:nvPr/>
        </p:nvSpPr>
        <p:spPr>
          <a:xfrm>
            <a:off x="353961" y="4343376"/>
            <a:ext cx="8023122" cy="1200329"/>
          </a:xfrm>
          <a:prstGeom prst="rect">
            <a:avLst/>
          </a:prstGeom>
          <a:noFill/>
        </p:spPr>
        <p:txBody>
          <a:bodyPr wrap="square">
            <a:spAutoFit/>
          </a:bodyPr>
          <a:lstStyle/>
          <a:p>
            <a:pPr algn="just"/>
            <a:r>
              <a:rPr lang="en-US" sz="2400" dirty="0">
                <a:solidFill>
                  <a:schemeClr val="accent2">
                    <a:lumMod val="75000"/>
                  </a:schemeClr>
                </a:solidFill>
              </a:rPr>
              <a:t>The preparation of the necessary regulations and accompanying documentation required for the implementation of short study programs is underway.</a:t>
            </a:r>
          </a:p>
        </p:txBody>
      </p:sp>
    </p:spTree>
    <p:extLst>
      <p:ext uri="{BB962C8B-B14F-4D97-AF65-F5344CB8AC3E}">
        <p14:creationId xmlns:p14="http://schemas.microsoft.com/office/powerpoint/2010/main" val="56822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cxnSp>
        <p:nvCxnSpPr>
          <p:cNvPr id="114" name="Google Shape;114;p3"/>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15" name="Google Shape;11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11</a:t>
            </a:fld>
            <a:endParaRPr sz="1400">
              <a:solidFill>
                <a:schemeClr val="dk1"/>
              </a:solidFill>
              <a:latin typeface="Times New Roman"/>
              <a:ea typeface="Times New Roman"/>
              <a:cs typeface="Times New Roman"/>
              <a:sym typeface="Times New Roman"/>
            </a:endParaRPr>
          </a:p>
        </p:txBody>
      </p:sp>
      <p:pic>
        <p:nvPicPr>
          <p:cNvPr id="116" name="Google Shape;116;p3"/>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17" name="Google Shape;117;p3"/>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18" name="Google Shape;118;p3"/>
          <p:cNvCxnSpPr/>
          <p:nvPr/>
        </p:nvCxnSpPr>
        <p:spPr>
          <a:xfrm>
            <a:off x="-14971"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19" name="Google Shape;119;p3"/>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a:t>
            </a:r>
            <a:r>
              <a:rPr lang="en-GB" sz="1200">
                <a:solidFill>
                  <a:srgbClr val="21218A"/>
                </a:solidFill>
                <a:latin typeface="Times New Roman"/>
                <a:ea typeface="Times New Roman"/>
                <a:cs typeface="Times New Roman"/>
                <a:sym typeface="Times New Roman"/>
              </a:rPr>
              <a:t>: 101128813</a:t>
            </a:r>
            <a:endParaRPr sz="3200">
              <a:solidFill>
                <a:srgbClr val="21218A"/>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FADEF8C8-7B81-FAE6-AA0A-42D30B281406}"/>
              </a:ext>
            </a:extLst>
          </p:cNvPr>
          <p:cNvSpPr txBox="1"/>
          <p:nvPr/>
        </p:nvSpPr>
        <p:spPr>
          <a:xfrm>
            <a:off x="2922105" y="3081634"/>
            <a:ext cx="3198311" cy="461665"/>
          </a:xfrm>
          <a:prstGeom prst="rect">
            <a:avLst/>
          </a:prstGeom>
          <a:noFill/>
        </p:spPr>
        <p:txBody>
          <a:bodyPr wrap="none" rtlCol="0">
            <a:spAutoFit/>
          </a:bodyPr>
          <a:lstStyle/>
          <a:p>
            <a:r>
              <a:rPr lang="en-US" sz="2400" dirty="0">
                <a:solidFill>
                  <a:srgbClr val="000099"/>
                </a:solidFill>
                <a:latin typeface="Times New Roman" panose="02020603050405020304" pitchFamily="18" charset="0"/>
                <a:cs typeface="Times New Roman" panose="02020603050405020304" pitchFamily="18" charset="0"/>
              </a:rPr>
              <a:t>Thank you for attention!</a:t>
            </a:r>
            <a:endParaRPr lang="en-GB" sz="2400" dirty="0">
              <a:solidFill>
                <a:srgbClr val="00009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7" y="1177422"/>
            <a:ext cx="8657103" cy="94074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r-Latn-RS" sz="2800" dirty="0">
                <a:solidFill>
                  <a:srgbClr val="000099"/>
                </a:solidFill>
              </a:rPr>
              <a:t>Progres </a:t>
            </a:r>
            <a:r>
              <a:rPr lang="sr-Latn-RS" sz="2800" dirty="0" err="1">
                <a:solidFill>
                  <a:srgbClr val="000099"/>
                </a:solidFill>
              </a:rPr>
              <a:t>report</a:t>
            </a:r>
            <a:endParaRPr sz="2800" dirty="0">
              <a:solidFill>
                <a:srgbClr val="000099"/>
              </a:solidFill>
            </a:endParaRP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2</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3" name="Text Placeholder 2">
            <a:extLst>
              <a:ext uri="{FF2B5EF4-FFF2-40B4-BE49-F238E27FC236}">
                <a16:creationId xmlns:a16="http://schemas.microsoft.com/office/drawing/2014/main" id="{284DC095-D78B-4BCC-008D-4765710AA6F1}"/>
              </a:ext>
            </a:extLst>
          </p:cNvPr>
          <p:cNvSpPr>
            <a:spLocks noGrp="1"/>
          </p:cNvSpPr>
          <p:nvPr>
            <p:ph type="body" idx="1"/>
          </p:nvPr>
        </p:nvSpPr>
        <p:spPr>
          <a:xfrm>
            <a:off x="481781" y="1979571"/>
            <a:ext cx="8314335" cy="3959500"/>
          </a:xfrm>
        </p:spPr>
        <p:txBody>
          <a:bodyPr/>
          <a:lstStyle/>
          <a:p>
            <a:pPr marL="114300" indent="0" algn="just">
              <a:buNone/>
            </a:pPr>
            <a:r>
              <a:rPr lang="en-US" sz="2400" b="0"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In the previous period, </a:t>
            </a:r>
            <a:r>
              <a:rPr lang="en-US" sz="2400" b="0" i="0"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AASKM</a:t>
            </a:r>
            <a:r>
              <a:rPr lang="en-US" sz="2400" b="0"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has carried out the following activities:</a:t>
            </a:r>
          </a:p>
          <a:p>
            <a:pPr marL="640080" algn="l">
              <a:buFont typeface="Wingdings" panose="05000000000000000000" pitchFamily="2" charset="2"/>
              <a:buChar char="Ø"/>
            </a:pP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Continuous</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project</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website</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updates</a:t>
            </a:r>
            <a:endPar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endParaRPr>
          </a:p>
          <a:p>
            <a:pPr marL="640080" algn="l">
              <a:buFont typeface="Wingdings" panose="05000000000000000000" pitchFamily="2" charset="2"/>
              <a:buChar char="Ø"/>
            </a:pP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Conducted </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II </a:t>
            </a: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In-home training.</a:t>
            </a:r>
          </a:p>
          <a:p>
            <a:pPr marL="640080" algn="l">
              <a:buFont typeface="Wingdings" panose="05000000000000000000" pitchFamily="2" charset="2"/>
              <a:buChar char="Ø"/>
            </a:pP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Presented the </a:t>
            </a:r>
            <a:r>
              <a:rPr lang="en-U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WBnet</a:t>
            </a: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project in the media</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and</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socia</a:t>
            </a: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l</a:t>
            </a:r>
            <a:r>
              <a:rPr lang="sr-Latn-R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400" b="0" i="0" u="sng"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media</a:t>
            </a:r>
            <a:r>
              <a:rPr lang="en-US" sz="2400" b="0"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a:t>
            </a:r>
          </a:p>
          <a:p>
            <a:pPr marL="640080" algn="l">
              <a:buFont typeface="Wingdings" panose="05000000000000000000" pitchFamily="2" charset="2"/>
              <a:buChar char="Ø"/>
            </a:pPr>
            <a:r>
              <a:rPr lang="en-US" sz="2400" b="0" i="0" u="sng"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Survey conducted.</a:t>
            </a:r>
          </a:p>
          <a:p>
            <a:pPr marL="640080" algn="l">
              <a:buFont typeface="Wingdings" panose="05000000000000000000" pitchFamily="2" charset="2"/>
              <a:buChar char="Ø"/>
            </a:pPr>
            <a:r>
              <a:rPr lang="en-US" sz="2400" u="sng" dirty="0">
                <a:solidFill>
                  <a:schemeClr val="accent2">
                    <a:lumMod val="75000"/>
                  </a:schemeClr>
                </a:solidFill>
              </a:rPr>
              <a:t>Conducted analysis of surveys and studies on needs, limitations and opportunities for the development of short studies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3</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3" name="Text Placeholder 2">
            <a:extLst>
              <a:ext uri="{FF2B5EF4-FFF2-40B4-BE49-F238E27FC236}">
                <a16:creationId xmlns:a16="http://schemas.microsoft.com/office/drawing/2014/main" id="{88C3F9CD-DE5C-6651-8432-87C6553C62F5}"/>
              </a:ext>
            </a:extLst>
          </p:cNvPr>
          <p:cNvSpPr>
            <a:spLocks noGrp="1"/>
          </p:cNvSpPr>
          <p:nvPr>
            <p:ph type="body" idx="1"/>
          </p:nvPr>
        </p:nvSpPr>
        <p:spPr>
          <a:xfrm>
            <a:off x="781924" y="2117968"/>
            <a:ext cx="7525512" cy="3611312"/>
          </a:xfrm>
        </p:spPr>
        <p:txBody>
          <a:bodyPr/>
          <a:lstStyle/>
          <a:p>
            <a:pPr marL="114300" indent="0" algn="just">
              <a:buNone/>
            </a:pPr>
            <a:r>
              <a:rPr lang="en-US" sz="2200" dirty="0">
                <a:solidFill>
                  <a:schemeClr val="accent6">
                    <a:lumMod val="75000"/>
                  </a:schemeClr>
                </a:solidFill>
              </a:rPr>
              <a:t>The partners have shared project information on their institutional websites</a:t>
            </a:r>
            <a:r>
              <a:rPr lang="sr-Latn-RS" sz="2200" dirty="0">
                <a:solidFill>
                  <a:schemeClr val="accent6">
                    <a:lumMod val="75000"/>
                  </a:schemeClr>
                </a:solidFill>
              </a:rPr>
              <a:t>:</a:t>
            </a:r>
          </a:p>
          <a:p>
            <a:pPr algn="just">
              <a:buFont typeface="Wingdings" panose="05000000000000000000" pitchFamily="2" charset="2"/>
              <a:buChar char="Ø"/>
            </a:pPr>
            <a:r>
              <a:rPr lang="en-US" sz="2200" dirty="0" err="1">
                <a:solidFill>
                  <a:schemeClr val="accent6">
                    <a:lumMod val="75000"/>
                  </a:schemeClr>
                </a:solidFill>
              </a:rPr>
              <a:t>AASKM</a:t>
            </a:r>
            <a:r>
              <a:rPr lang="en-US" sz="2200" dirty="0">
                <a:solidFill>
                  <a:schemeClr val="accent6">
                    <a:lumMod val="75000"/>
                  </a:schemeClr>
                </a:solidFill>
              </a:rPr>
              <a:t> has implemented all the activities outlined in the Dissemination Plan related to the website.</a:t>
            </a:r>
          </a:p>
          <a:p>
            <a:pPr algn="just">
              <a:buFont typeface="Wingdings" panose="05000000000000000000" pitchFamily="2" charset="2"/>
              <a:buChar char="Ø"/>
            </a:pPr>
            <a:r>
              <a:rPr lang="en-US" sz="2200" dirty="0" err="1">
                <a:solidFill>
                  <a:schemeClr val="accent6">
                    <a:lumMod val="75000"/>
                  </a:schemeClr>
                </a:solidFill>
              </a:rPr>
              <a:t>UPKM</a:t>
            </a:r>
            <a:r>
              <a:rPr lang="en-US" sz="2200" dirty="0">
                <a:solidFill>
                  <a:schemeClr val="accent6">
                    <a:lumMod val="75000"/>
                  </a:schemeClr>
                </a:solidFill>
              </a:rPr>
              <a:t> has carried out all the activities specified in the Dissemination Plan regarding the website.</a:t>
            </a:r>
            <a:endParaRPr lang="sr-Latn-RS" sz="2200" dirty="0">
              <a:solidFill>
                <a:schemeClr val="accent6">
                  <a:lumMod val="75000"/>
                </a:schemeClr>
              </a:solidFill>
            </a:endParaRPr>
          </a:p>
          <a:p>
            <a:pPr algn="just">
              <a:buFont typeface="Wingdings" panose="05000000000000000000" pitchFamily="2" charset="2"/>
              <a:buChar char="Ø"/>
            </a:pPr>
            <a:r>
              <a:rPr lang="en-US" sz="2200" dirty="0" err="1">
                <a:solidFill>
                  <a:schemeClr val="accent6">
                    <a:lumMod val="75000"/>
                  </a:schemeClr>
                </a:solidFill>
              </a:rPr>
              <a:t>UNIBI</a:t>
            </a:r>
            <a:r>
              <a:rPr lang="en-US" sz="2200" dirty="0">
                <a:solidFill>
                  <a:schemeClr val="accent6">
                    <a:lumMod val="75000"/>
                  </a:schemeClr>
                </a:solidFill>
              </a:rPr>
              <a:t> has carried out all the activities specified in the Dissemination Plan regarding the website.</a:t>
            </a:r>
          </a:p>
          <a:p>
            <a:pPr algn="just">
              <a:buFont typeface="Wingdings" panose="05000000000000000000" pitchFamily="2" charset="2"/>
              <a:buChar char="Ø"/>
            </a:pPr>
            <a:r>
              <a:rPr lang="en-US" sz="2200" dirty="0" err="1">
                <a:solidFill>
                  <a:schemeClr val="accent6">
                    <a:lumMod val="75000"/>
                  </a:schemeClr>
                </a:solidFill>
              </a:rPr>
              <a:t>SVEHERC</a:t>
            </a:r>
            <a:r>
              <a:rPr lang="en-US" sz="2200" dirty="0">
                <a:solidFill>
                  <a:schemeClr val="accent6">
                    <a:lumMod val="75000"/>
                  </a:schemeClr>
                </a:solidFill>
              </a:rPr>
              <a:t> has carried out all the activities specified in the Dissemination Plan regarding the website.</a:t>
            </a:r>
            <a:endParaRPr lang="sr-Latn-RS" sz="2200" dirty="0">
              <a:solidFill>
                <a:schemeClr val="accent6">
                  <a:lumMod val="75000"/>
                </a:schemeClr>
              </a:solidFill>
            </a:endParaRPr>
          </a:p>
          <a:p>
            <a:pPr marL="114300" indent="0" algn="ctr">
              <a:buNone/>
            </a:pPr>
            <a:endParaRPr lang="en-GB" sz="2200" dirty="0">
              <a:solidFill>
                <a:schemeClr val="accent6">
                  <a:lumMod val="75000"/>
                </a:schemeClr>
              </a:solidFill>
            </a:endParaRPr>
          </a:p>
        </p:txBody>
      </p:sp>
      <p:sp>
        <p:nvSpPr>
          <p:cNvPr id="4" name="Rectangle 2">
            <a:extLst>
              <a:ext uri="{FF2B5EF4-FFF2-40B4-BE49-F238E27FC236}">
                <a16:creationId xmlns:a16="http://schemas.microsoft.com/office/drawing/2014/main" id="{7EC83596-BBBF-BDC5-C12D-25611D521E0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itle 6">
            <a:extLst>
              <a:ext uri="{FF2B5EF4-FFF2-40B4-BE49-F238E27FC236}">
                <a16:creationId xmlns:a16="http://schemas.microsoft.com/office/drawing/2014/main" id="{D5DB58D2-4343-DBD5-FB0D-F17C28318C92}"/>
              </a:ext>
            </a:extLst>
          </p:cNvPr>
          <p:cNvSpPr>
            <a:spLocks noGrp="1"/>
          </p:cNvSpPr>
          <p:nvPr>
            <p:ph type="title"/>
          </p:nvPr>
        </p:nvSpPr>
        <p:spPr>
          <a:xfrm>
            <a:off x="685800" y="1128720"/>
            <a:ext cx="7772400" cy="623879"/>
          </a:xfrm>
        </p:spPr>
        <p:txBody>
          <a:bodyPr/>
          <a:lstStyle/>
          <a:p>
            <a:r>
              <a:rPr kumimoji="0" lang="sr-Latn-RS" altLang="en-US" sz="3200" b="0"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Project </a:t>
            </a:r>
            <a:r>
              <a:rPr kumimoji="0" lang="sr-Latn-RS" altLang="en-US" sz="3200" b="0"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information</a:t>
            </a:r>
            <a:r>
              <a:rPr kumimoji="0" lang="sr-Latn-RS" altLang="en-US" sz="3200" b="0"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on </a:t>
            </a:r>
            <a:r>
              <a:rPr kumimoji="0" lang="sr-Latn-RS" altLang="en-US" sz="3200" b="0"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institutional</a:t>
            </a:r>
            <a:r>
              <a:rPr kumimoji="0" lang="sr-Latn-RS" altLang="en-US" sz="3200" b="0"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sr-Latn-RS" altLang="en-US" sz="3200" b="0"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websites</a:t>
            </a:r>
            <a:endParaRPr lang="en-US" sz="3200" dirty="0"/>
          </a:p>
        </p:txBody>
      </p:sp>
    </p:spTree>
    <p:extLst>
      <p:ext uri="{BB962C8B-B14F-4D97-AF65-F5344CB8AC3E}">
        <p14:creationId xmlns:p14="http://schemas.microsoft.com/office/powerpoint/2010/main" val="125400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7" y="1177423"/>
            <a:ext cx="8657103" cy="7896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dirty="0">
                <a:solidFill>
                  <a:srgbClr val="000099"/>
                </a:solidFill>
              </a:rPr>
              <a:t>Conducted</a:t>
            </a:r>
            <a:r>
              <a:rPr lang="sr-Latn-RS" sz="2800" dirty="0">
                <a:solidFill>
                  <a:srgbClr val="000099"/>
                </a:solidFill>
              </a:rPr>
              <a:t> II</a:t>
            </a:r>
            <a:r>
              <a:rPr lang="en-GB" sz="2800" dirty="0">
                <a:solidFill>
                  <a:srgbClr val="000099"/>
                </a:solidFill>
              </a:rPr>
              <a:t> In-home training</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4</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C2539B6A-9AFA-D917-9FAE-5637764AB5D1}"/>
              </a:ext>
            </a:extLst>
          </p:cNvPr>
          <p:cNvSpPr txBox="1"/>
          <p:nvPr/>
        </p:nvSpPr>
        <p:spPr>
          <a:xfrm>
            <a:off x="755296" y="2171427"/>
            <a:ext cx="7153291" cy="3046988"/>
          </a:xfrm>
          <a:prstGeom prst="rect">
            <a:avLst/>
          </a:prstGeom>
          <a:noFill/>
        </p:spPr>
        <p:txBody>
          <a:bodyPr wrap="square" rtlCol="0">
            <a:spAutoFit/>
          </a:bodyPr>
          <a:lstStyle/>
          <a:p>
            <a:pPr algn="just"/>
            <a:r>
              <a:rPr lang="en-US" sz="2400" dirty="0">
                <a:solidFill>
                  <a:schemeClr val="accent6">
                    <a:lumMod val="75000"/>
                  </a:schemeClr>
                </a:solidFill>
                <a:latin typeface="Times New Roman" panose="02020603050405020304" pitchFamily="18" charset="0"/>
                <a:cs typeface="Times New Roman" panose="02020603050405020304" pitchFamily="18" charset="0"/>
              </a:rPr>
              <a:t>In accordance with WP 2, Task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T2.2</a:t>
            </a:r>
            <a:r>
              <a:rPr lang="en-US" sz="2400" dirty="0">
                <a:solidFill>
                  <a:schemeClr val="accent6">
                    <a:lumMod val="75000"/>
                  </a:schemeClr>
                </a:solidFill>
                <a:latin typeface="Times New Roman" panose="02020603050405020304" pitchFamily="18" charset="0"/>
                <a:cs typeface="Times New Roman" panose="02020603050405020304" pitchFamily="18" charset="0"/>
              </a:rPr>
              <a:t>, an I</a:t>
            </a:r>
            <a:r>
              <a:rPr lang="sr-Latn-RS" sz="2400" dirty="0">
                <a:solidFill>
                  <a:schemeClr val="accent6">
                    <a:lumMod val="75000"/>
                  </a:schemeClr>
                </a:solidFill>
                <a:latin typeface="Times New Roman" panose="02020603050405020304" pitchFamily="18" charset="0"/>
                <a:cs typeface="Times New Roman" panose="02020603050405020304" pitchFamily="18" charset="0"/>
              </a:rPr>
              <a:t>n</a:t>
            </a:r>
            <a:r>
              <a:rPr lang="en-US" sz="2400" dirty="0">
                <a:solidFill>
                  <a:schemeClr val="accent6">
                    <a:lumMod val="75000"/>
                  </a:schemeClr>
                </a:solidFill>
                <a:latin typeface="Times New Roman" panose="02020603050405020304" pitchFamily="18" charset="0"/>
                <a:cs typeface="Times New Roman" panose="02020603050405020304" pitchFamily="18" charset="0"/>
              </a:rPr>
              <a:t>home training session was conducted at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AASKM</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The training took place on </a:t>
            </a:r>
            <a:r>
              <a:rPr lang="sr-Latn-RS" sz="2400" dirty="0">
                <a:solidFill>
                  <a:schemeClr val="accent6">
                    <a:lumMod val="75000"/>
                  </a:schemeClr>
                </a:solidFill>
                <a:latin typeface="Times New Roman" panose="02020603050405020304" pitchFamily="18" charset="0"/>
                <a:cs typeface="Times New Roman" panose="02020603050405020304" pitchFamily="18" charset="0"/>
              </a:rPr>
              <a:t>April</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sr-Latn-RS" sz="2400" dirty="0">
                <a:solidFill>
                  <a:schemeClr val="accent6">
                    <a:lumMod val="75000"/>
                  </a:schemeClr>
                </a:solidFill>
                <a:latin typeface="Times New Roman" panose="02020603050405020304" pitchFamily="18" charset="0"/>
                <a:cs typeface="Times New Roman" panose="02020603050405020304" pitchFamily="18" charset="0"/>
              </a:rPr>
              <a:t>30</a:t>
            </a:r>
            <a:r>
              <a:rPr lang="en-US" sz="2400" dirty="0">
                <a:solidFill>
                  <a:schemeClr val="accent6">
                    <a:lumMod val="75000"/>
                  </a:schemeClr>
                </a:solidFill>
                <a:latin typeface="Times New Roman" panose="02020603050405020304" pitchFamily="18" charset="0"/>
                <a:cs typeface="Times New Roman" panose="02020603050405020304" pitchFamily="18" charset="0"/>
              </a:rPr>
              <a:t>, 2024, in the premises of the Zvečan Department. </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The training was attended by the teaching staff of the Zvečan Department, with a total of </a:t>
            </a:r>
            <a:r>
              <a:rPr lang="sr-Latn-RS" sz="2400" dirty="0">
                <a:solidFill>
                  <a:schemeClr val="accent6">
                    <a:lumMod val="75000"/>
                  </a:schemeClr>
                </a:solidFill>
                <a:latin typeface="Times New Roman" panose="02020603050405020304" pitchFamily="18" charset="0"/>
                <a:cs typeface="Times New Roman" panose="02020603050405020304" pitchFamily="18" charset="0"/>
              </a:rPr>
              <a:t>33</a:t>
            </a:r>
            <a:r>
              <a:rPr lang="en-US" sz="2400" dirty="0">
                <a:solidFill>
                  <a:schemeClr val="accent6">
                    <a:lumMod val="75000"/>
                  </a:schemeClr>
                </a:solidFill>
                <a:latin typeface="Times New Roman" panose="02020603050405020304" pitchFamily="18" charset="0"/>
                <a:cs typeface="Times New Roman" panose="02020603050405020304" pitchFamily="18" charset="0"/>
              </a:rPr>
              <a:t> </a:t>
            </a:r>
            <a:r>
              <a:rPr lang="sr-Latn-RS" sz="2400" dirty="0" err="1">
                <a:solidFill>
                  <a:schemeClr val="accent6">
                    <a:lumMod val="75000"/>
                  </a:schemeClr>
                </a:solidFill>
                <a:latin typeface="Times New Roman" panose="02020603050405020304" pitchFamily="18" charset="0"/>
                <a:cs typeface="Times New Roman" panose="02020603050405020304" pitchFamily="18" charset="0"/>
              </a:rPr>
              <a:t>teacher</a:t>
            </a:r>
            <a:r>
              <a:rPr lang="en-US" sz="2400" dirty="0">
                <a:solidFill>
                  <a:schemeClr val="accent6">
                    <a:lumMod val="75000"/>
                  </a:schemeClr>
                </a:solidFill>
                <a:latin typeface="Times New Roman" panose="02020603050405020304" pitchFamily="18" charset="0"/>
                <a:cs typeface="Times New Roman" panose="02020603050405020304" pitchFamily="18" charset="0"/>
              </a:rPr>
              <a:t> present.</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The I</a:t>
            </a:r>
            <a:r>
              <a:rPr lang="sr-Latn-RS" sz="2400" dirty="0" err="1">
                <a:solidFill>
                  <a:schemeClr val="accent6">
                    <a:lumMod val="75000"/>
                  </a:schemeClr>
                </a:solidFill>
                <a:latin typeface="Times New Roman" panose="02020603050405020304" pitchFamily="18" charset="0"/>
                <a:cs typeface="Times New Roman" panose="02020603050405020304" pitchFamily="18" charset="0"/>
              </a:rPr>
              <a:t>nH</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ome</a:t>
            </a:r>
            <a:r>
              <a:rPr lang="en-US" sz="2400" dirty="0">
                <a:solidFill>
                  <a:schemeClr val="accent6">
                    <a:lumMod val="75000"/>
                  </a:schemeClr>
                </a:solidFill>
                <a:latin typeface="Times New Roman" panose="02020603050405020304" pitchFamily="18" charset="0"/>
                <a:cs typeface="Times New Roman" panose="02020603050405020304" pitchFamily="18" charset="0"/>
              </a:rPr>
              <a:t> training session was attended by </a:t>
            </a:r>
            <a:r>
              <a:rPr lang="sr-Latn-RS" sz="2400" dirty="0">
                <a:solidFill>
                  <a:schemeClr val="accent6">
                    <a:lumMod val="75000"/>
                  </a:schemeClr>
                </a:solidFill>
                <a:latin typeface="Times New Roman" panose="02020603050405020304" pitchFamily="18" charset="0"/>
                <a:cs typeface="Times New Roman" panose="02020603050405020304" pitchFamily="18" charset="0"/>
              </a:rPr>
              <a:t>29</a:t>
            </a:r>
            <a:r>
              <a:rPr lang="en-US" sz="2400" dirty="0">
                <a:solidFill>
                  <a:schemeClr val="accent6">
                    <a:lumMod val="75000"/>
                  </a:schemeClr>
                </a:solidFill>
                <a:latin typeface="Times New Roman" panose="02020603050405020304" pitchFamily="18" charset="0"/>
                <a:cs typeface="Times New Roman" panose="02020603050405020304" pitchFamily="18" charset="0"/>
              </a:rPr>
              <a:t> male and </a:t>
            </a:r>
            <a:r>
              <a:rPr lang="sr-Latn-RS" sz="2400" dirty="0">
                <a:solidFill>
                  <a:schemeClr val="accent6">
                    <a:lumMod val="75000"/>
                  </a:schemeClr>
                </a:solidFill>
                <a:latin typeface="Times New Roman" panose="02020603050405020304" pitchFamily="18" charset="0"/>
                <a:cs typeface="Times New Roman" panose="02020603050405020304" pitchFamily="18" charset="0"/>
              </a:rPr>
              <a:t>4</a:t>
            </a:r>
            <a:r>
              <a:rPr lang="en-US" sz="2400" dirty="0">
                <a:solidFill>
                  <a:schemeClr val="accent6">
                    <a:lumMod val="75000"/>
                  </a:schemeClr>
                </a:solidFill>
                <a:latin typeface="Times New Roman" panose="02020603050405020304" pitchFamily="18" charset="0"/>
                <a:cs typeface="Times New Roman" panose="02020603050405020304" pitchFamily="18" charset="0"/>
              </a:rPr>
              <a:t> female teachers.</a:t>
            </a:r>
          </a:p>
        </p:txBody>
      </p:sp>
    </p:spTree>
    <p:extLst>
      <p:ext uri="{BB962C8B-B14F-4D97-AF65-F5344CB8AC3E}">
        <p14:creationId xmlns:p14="http://schemas.microsoft.com/office/powerpoint/2010/main" val="275656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7" y="1177423"/>
            <a:ext cx="8657103" cy="7896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2800" dirty="0">
                <a:solidFill>
                  <a:srgbClr val="000099"/>
                </a:solidFill>
              </a:rPr>
              <a:t>Conducted </a:t>
            </a:r>
            <a:r>
              <a:rPr lang="sr-Latn-RS" sz="2800" dirty="0">
                <a:solidFill>
                  <a:srgbClr val="000099"/>
                </a:solidFill>
              </a:rPr>
              <a:t>II </a:t>
            </a:r>
            <a:r>
              <a:rPr lang="en-GB" sz="2800" dirty="0">
                <a:solidFill>
                  <a:srgbClr val="000099"/>
                </a:solidFill>
              </a:rPr>
              <a:t>In-home training</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5</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pic>
        <p:nvPicPr>
          <p:cNvPr id="6" name="Picture 5">
            <a:extLst>
              <a:ext uri="{FF2B5EF4-FFF2-40B4-BE49-F238E27FC236}">
                <a16:creationId xmlns:a16="http://schemas.microsoft.com/office/drawing/2014/main" id="{996C4403-2251-C641-F92F-DDFF7D0C0C3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456" y="2281537"/>
            <a:ext cx="2261410" cy="3013561"/>
          </a:xfrm>
          <a:prstGeom prst="rect">
            <a:avLst/>
          </a:prstGeom>
          <a:noFill/>
          <a:ln>
            <a:noFill/>
          </a:ln>
        </p:spPr>
      </p:pic>
      <p:pic>
        <p:nvPicPr>
          <p:cNvPr id="7" name="Picture 6">
            <a:extLst>
              <a:ext uri="{FF2B5EF4-FFF2-40B4-BE49-F238E27FC236}">
                <a16:creationId xmlns:a16="http://schemas.microsoft.com/office/drawing/2014/main" id="{7355F0A2-EC60-9141-A6D8-EDB3FAF849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5136" y="2281537"/>
            <a:ext cx="2261408" cy="3013438"/>
          </a:xfrm>
          <a:prstGeom prst="rect">
            <a:avLst/>
          </a:prstGeom>
          <a:noFill/>
          <a:ln>
            <a:noFill/>
          </a:ln>
        </p:spPr>
      </p:pic>
      <p:pic>
        <p:nvPicPr>
          <p:cNvPr id="8" name="Picture 7">
            <a:extLst>
              <a:ext uri="{FF2B5EF4-FFF2-40B4-BE49-F238E27FC236}">
                <a16:creationId xmlns:a16="http://schemas.microsoft.com/office/drawing/2014/main" id="{8475283D-D3C0-BAE8-37FA-9AB3E6C4FD9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2105" y="2271231"/>
            <a:ext cx="3262385" cy="2446069"/>
          </a:xfrm>
          <a:prstGeom prst="rect">
            <a:avLst/>
          </a:prstGeom>
          <a:noFill/>
          <a:ln>
            <a:noFill/>
          </a:ln>
        </p:spPr>
      </p:pic>
    </p:spTree>
    <p:extLst>
      <p:ext uri="{BB962C8B-B14F-4D97-AF65-F5344CB8AC3E}">
        <p14:creationId xmlns:p14="http://schemas.microsoft.com/office/powerpoint/2010/main" val="3696003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8" y="1134630"/>
            <a:ext cx="8657103" cy="6569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dirty="0">
                <a:solidFill>
                  <a:srgbClr val="000099"/>
                </a:solidFill>
              </a:rPr>
              <a:t>Presented the </a:t>
            </a:r>
            <a:r>
              <a:rPr lang="en-US" sz="2800" b="1" dirty="0" err="1">
                <a:solidFill>
                  <a:srgbClr val="000099"/>
                </a:solidFill>
              </a:rPr>
              <a:t>WBnet</a:t>
            </a:r>
            <a:r>
              <a:rPr lang="en-US" sz="2800" b="1" dirty="0">
                <a:solidFill>
                  <a:srgbClr val="000099"/>
                </a:solidFill>
              </a:rPr>
              <a:t> project </a:t>
            </a:r>
            <a:br>
              <a:rPr lang="sr-Latn-RS" sz="2800" b="1" dirty="0">
                <a:solidFill>
                  <a:srgbClr val="000099"/>
                </a:solidFill>
              </a:rPr>
            </a:br>
            <a:r>
              <a:rPr lang="en-US" sz="2800" b="1" dirty="0">
                <a:solidFill>
                  <a:srgbClr val="000099"/>
                </a:solidFill>
              </a:rPr>
              <a:t>in the media and </a:t>
            </a:r>
            <a:r>
              <a:rPr lang="en-US" sz="2800" b="1" dirty="0" err="1">
                <a:solidFill>
                  <a:srgbClr val="000099"/>
                </a:solidFill>
              </a:rPr>
              <a:t>soci</a:t>
            </a:r>
            <a:r>
              <a:rPr lang="sr-Latn-RS" sz="2800" b="1" dirty="0">
                <a:solidFill>
                  <a:srgbClr val="000099"/>
                </a:solidFill>
              </a:rPr>
              <a:t>a</a:t>
            </a:r>
            <a:r>
              <a:rPr lang="en-US" sz="2800" b="1" dirty="0">
                <a:solidFill>
                  <a:srgbClr val="000099"/>
                </a:solidFill>
              </a:rPr>
              <a:t>l media</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6</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C2539B6A-9AFA-D917-9FAE-5637764AB5D1}"/>
              </a:ext>
            </a:extLst>
          </p:cNvPr>
          <p:cNvSpPr txBox="1"/>
          <p:nvPr/>
        </p:nvSpPr>
        <p:spPr>
          <a:xfrm>
            <a:off x="365156" y="2075663"/>
            <a:ext cx="8657102" cy="4154984"/>
          </a:xfrm>
          <a:prstGeom prst="rect">
            <a:avLst/>
          </a:prstGeom>
          <a:noFill/>
        </p:spPr>
        <p:txBody>
          <a:bodyPr wrap="square" rtlCol="0">
            <a:spAutoFit/>
          </a:bodyPr>
          <a:lstStyle/>
          <a:p>
            <a:pPr algn="just"/>
            <a:r>
              <a:rPr lang="en-US" sz="2400" dirty="0">
                <a:solidFill>
                  <a:schemeClr val="accent6">
                    <a:lumMod val="75000"/>
                  </a:schemeClr>
                </a:solidFill>
                <a:latin typeface="Times New Roman" panose="02020603050405020304" pitchFamily="18" charset="0"/>
                <a:cs typeface="Times New Roman" panose="02020603050405020304" pitchFamily="18" charset="0"/>
              </a:rPr>
              <a:t>In accordance with Work Package 7, Task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T7.4</a:t>
            </a:r>
            <a:r>
              <a:rPr lang="en-US" sz="2400" dirty="0">
                <a:solidFill>
                  <a:schemeClr val="accent6">
                    <a:lumMod val="75000"/>
                  </a:schemeClr>
                </a:solidFill>
                <a:latin typeface="Times New Roman" panose="02020603050405020304" pitchFamily="18" charset="0"/>
                <a:cs typeface="Times New Roman" panose="02020603050405020304" pitchFamily="18" charset="0"/>
              </a:rPr>
              <a:t> - Promotion in Media and Social Networks,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AASKM</a:t>
            </a:r>
            <a:r>
              <a:rPr lang="en-US" sz="2400" dirty="0">
                <a:solidFill>
                  <a:schemeClr val="accent6">
                    <a:lumMod val="75000"/>
                  </a:schemeClr>
                </a:solidFill>
                <a:latin typeface="Times New Roman" panose="02020603050405020304" pitchFamily="18" charset="0"/>
                <a:cs typeface="Times New Roman" panose="02020603050405020304" pitchFamily="18" charset="0"/>
              </a:rPr>
              <a:t> has carried out the following activities related to the promotion of the </a:t>
            </a:r>
            <a:r>
              <a:rPr lang="en-US" sz="2400" dirty="0" err="1">
                <a:solidFill>
                  <a:schemeClr val="accent6">
                    <a:lumMod val="75000"/>
                  </a:schemeClr>
                </a:solidFill>
                <a:latin typeface="Times New Roman" panose="02020603050405020304" pitchFamily="18" charset="0"/>
                <a:cs typeface="Times New Roman" panose="02020603050405020304" pitchFamily="18" charset="0"/>
              </a:rPr>
              <a:t>WBnet</a:t>
            </a:r>
            <a:r>
              <a:rPr lang="en-US" sz="2400" dirty="0">
                <a:solidFill>
                  <a:schemeClr val="accent6">
                    <a:lumMod val="75000"/>
                  </a:schemeClr>
                </a:solidFill>
                <a:latin typeface="Times New Roman" panose="02020603050405020304" pitchFamily="18" charset="0"/>
                <a:cs typeface="Times New Roman" panose="02020603050405020304" pitchFamily="18" charset="0"/>
              </a:rPr>
              <a:t> project:</a:t>
            </a:r>
          </a:p>
          <a:p>
            <a:pPr algn="just"/>
            <a:r>
              <a:rPr lang="en-US" sz="2400" dirty="0">
                <a:solidFill>
                  <a:schemeClr val="accent6">
                    <a:lumMod val="75000"/>
                  </a:schemeClr>
                </a:solidFill>
                <a:latin typeface="Times New Roman" panose="02020603050405020304" pitchFamily="18" charset="0"/>
                <a:cs typeface="Times New Roman" panose="02020603050405020304" pitchFamily="18" charset="0"/>
              </a:rPr>
              <a:t>The project was presented on the local TV station TV Most. The guest appearance on the morning program and the project presentation were conducted by Prof. Prlinčević and Prof. Jakšić.</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algn="just"/>
            <a:r>
              <a:rPr lang="en-US" sz="2400" u="sng"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t>
            </a:r>
            <a:r>
              <a:rPr lang="en-US" sz="2400" u="sng"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akademijakm-my.sharepoint.com</a:t>
            </a:r>
            <a:r>
              <a:rPr lang="en-US" sz="2400" u="sng"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/:v:/g/personal/</a:t>
            </a:r>
            <a:r>
              <a:rPr lang="en-US" sz="2400" u="sng"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bojan_prlincevic_akademijakm_edu_rs</a:t>
            </a:r>
            <a:r>
              <a:rPr lang="en-US" sz="2400" u="sng"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2400" u="sng"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EdUEJTP4RvdMpvc39Y8NvE4BET4BAP23JD97dCkIIPQPMQ?e</a:t>
            </a:r>
            <a:r>
              <a:rPr lang="en-US" sz="2400" u="sng"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a:t>
            </a:r>
            <a:r>
              <a:rPr lang="en-US" sz="2400" u="sng" dirty="0" err="1">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tkMk2R</a:t>
            </a:r>
            <a:endParaRPr lang="sr-Latn-RS" sz="2400" u="sng"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24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24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8" y="1134630"/>
            <a:ext cx="8657103" cy="6569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dirty="0">
                <a:solidFill>
                  <a:srgbClr val="000099"/>
                </a:solidFill>
              </a:rPr>
              <a:t>Screenshot of the </a:t>
            </a:r>
            <a:r>
              <a:rPr lang="en-US" sz="2800" b="1" dirty="0" err="1">
                <a:solidFill>
                  <a:srgbClr val="000099"/>
                </a:solidFill>
              </a:rPr>
              <a:t>WBnet</a:t>
            </a:r>
            <a:r>
              <a:rPr lang="en-US" sz="2800" b="1" dirty="0">
                <a:solidFill>
                  <a:srgbClr val="000099"/>
                </a:solidFill>
              </a:rPr>
              <a:t> project presentation on the TV Most</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7</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C2539B6A-9AFA-D917-9FAE-5637764AB5D1}"/>
              </a:ext>
            </a:extLst>
          </p:cNvPr>
          <p:cNvSpPr txBox="1"/>
          <p:nvPr/>
        </p:nvSpPr>
        <p:spPr>
          <a:xfrm>
            <a:off x="544749" y="1942467"/>
            <a:ext cx="8210145" cy="4031873"/>
          </a:xfrm>
          <a:prstGeom prst="rect">
            <a:avLst/>
          </a:prstGeom>
          <a:noFill/>
        </p:spPr>
        <p:txBody>
          <a:bodyPr wrap="square" rtlCol="0">
            <a:spAutoFit/>
          </a:bodyPr>
          <a:lstStyle/>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sr-Latn-RS" sz="1800" u="sng" dirty="0">
              <a:solidFill>
                <a:srgbClr val="CCCCFF"/>
              </a:solidFill>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2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4E6BBE7-4083-D894-FF84-9C31AD079076}"/>
              </a:ext>
            </a:extLst>
          </p:cNvPr>
          <p:cNvPicPr>
            <a:picLocks noChangeAspect="1"/>
          </p:cNvPicPr>
          <p:nvPr/>
        </p:nvPicPr>
        <p:blipFill>
          <a:blip r:embed="rId6"/>
          <a:stretch>
            <a:fillRect/>
          </a:stretch>
        </p:blipFill>
        <p:spPr>
          <a:xfrm>
            <a:off x="2358570" y="1963554"/>
            <a:ext cx="4647874" cy="3759816"/>
          </a:xfrm>
          <a:prstGeom prst="rect">
            <a:avLst/>
          </a:prstGeom>
        </p:spPr>
      </p:pic>
    </p:spTree>
    <p:extLst>
      <p:ext uri="{BB962C8B-B14F-4D97-AF65-F5344CB8AC3E}">
        <p14:creationId xmlns:p14="http://schemas.microsoft.com/office/powerpoint/2010/main" val="198933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8" y="1134630"/>
            <a:ext cx="8657103" cy="6569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dirty="0">
                <a:solidFill>
                  <a:srgbClr val="000099"/>
                </a:solidFill>
              </a:rPr>
              <a:t>Screenshot of the </a:t>
            </a:r>
            <a:r>
              <a:rPr lang="en-US" sz="2800" b="1" dirty="0" err="1">
                <a:solidFill>
                  <a:srgbClr val="000099"/>
                </a:solidFill>
              </a:rPr>
              <a:t>WBnet</a:t>
            </a:r>
            <a:r>
              <a:rPr lang="en-US" sz="2800" b="1" dirty="0">
                <a:solidFill>
                  <a:srgbClr val="000099"/>
                </a:solidFill>
              </a:rPr>
              <a:t> project’s </a:t>
            </a:r>
            <a:r>
              <a:rPr lang="sr-Latn-RS" sz="2800" b="1" dirty="0">
                <a:solidFill>
                  <a:srgbClr val="000099"/>
                </a:solidFill>
              </a:rPr>
              <a:t>Web</a:t>
            </a:r>
            <a:r>
              <a:rPr lang="en-US" sz="2800" b="1" dirty="0">
                <a:solidFill>
                  <a:srgbClr val="000099"/>
                </a:solidFill>
              </a:rPr>
              <a:t> page</a:t>
            </a: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8</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id="{B110C9FD-53A1-60AE-6EC1-EAA4D83CC68D}"/>
              </a:ext>
            </a:extLst>
          </p:cNvPr>
          <p:cNvPicPr>
            <a:picLocks noChangeAspect="1"/>
          </p:cNvPicPr>
          <p:nvPr/>
        </p:nvPicPr>
        <p:blipFill>
          <a:blip r:embed="rId5"/>
          <a:stretch>
            <a:fillRect/>
          </a:stretch>
        </p:blipFill>
        <p:spPr>
          <a:xfrm>
            <a:off x="1012454" y="1923427"/>
            <a:ext cx="6221897" cy="3444772"/>
          </a:xfrm>
          <a:prstGeom prst="rect">
            <a:avLst/>
          </a:prstGeom>
        </p:spPr>
      </p:pic>
    </p:spTree>
    <p:extLst>
      <p:ext uri="{BB962C8B-B14F-4D97-AF65-F5344CB8AC3E}">
        <p14:creationId xmlns:p14="http://schemas.microsoft.com/office/powerpoint/2010/main" val="324142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cxnSp>
        <p:nvCxnSpPr>
          <p:cNvPr id="102" name="Google Shape;102;p2"/>
          <p:cNvCxnSpPr/>
          <p:nvPr/>
        </p:nvCxnSpPr>
        <p:spPr>
          <a:xfrm>
            <a:off x="0" y="1052348"/>
            <a:ext cx="9144000" cy="0"/>
          </a:xfrm>
          <a:prstGeom prst="straightConnector1">
            <a:avLst/>
          </a:prstGeom>
          <a:noFill/>
          <a:ln w="38100" cap="flat" cmpd="sng">
            <a:solidFill>
              <a:srgbClr val="C00000"/>
            </a:solidFill>
            <a:prstDash val="solid"/>
            <a:round/>
            <a:headEnd type="none" w="med" len="med"/>
            <a:tailEnd type="none" w="med" len="med"/>
          </a:ln>
        </p:spPr>
      </p:cxnSp>
      <p:sp>
        <p:nvSpPr>
          <p:cNvPr id="103" name="Google Shape;103;p2"/>
          <p:cNvSpPr txBox="1">
            <a:spLocks noGrp="1"/>
          </p:cNvSpPr>
          <p:nvPr>
            <p:ph type="title"/>
          </p:nvPr>
        </p:nvSpPr>
        <p:spPr>
          <a:xfrm>
            <a:off x="243068" y="1134630"/>
            <a:ext cx="8657103" cy="656972"/>
          </a:xfrm>
          <a:prstGeom prst="rect">
            <a:avLst/>
          </a:prstGeom>
          <a:noFill/>
          <a:ln>
            <a:noFill/>
          </a:ln>
        </p:spPr>
        <p:txBody>
          <a:bodyPr spcFirstLastPara="1" wrap="square" lIns="91425" tIns="45700" rIns="91425" bIns="45700" anchor="ctr" anchorCtr="0">
            <a:noAutofit/>
          </a:bodyPr>
          <a:lstStyle/>
          <a:p>
            <a:r>
              <a:rPr lang="sr-Latn-RS" sz="2800" b="1" dirty="0">
                <a:solidFill>
                  <a:schemeClr val="accent2">
                    <a:lumMod val="75000"/>
                  </a:schemeClr>
                </a:solidFill>
                <a:highlight>
                  <a:srgbClr val="FFFFFF"/>
                </a:highlight>
                <a:latin typeface="Times New Roman" panose="02020603050405020304" pitchFamily="18" charset="0"/>
                <a:cs typeface="Times New Roman" panose="02020603050405020304" pitchFamily="18" charset="0"/>
              </a:rPr>
              <a:t>S</a:t>
            </a:r>
            <a:r>
              <a:rPr lang="en-US" sz="2800" b="1" i="0"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urveys</a:t>
            </a:r>
            <a:r>
              <a:rPr lang="sr-Latn-RS" sz="2800" b="1" i="0" dirty="0">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 </a:t>
            </a:r>
            <a:r>
              <a:rPr lang="sr-Latn-RS" sz="2800" b="1" i="0" dirty="0" err="1">
                <a:solidFill>
                  <a:schemeClr val="accent2">
                    <a:lumMod val="75000"/>
                  </a:schemeClr>
                </a:solidFill>
                <a:effectLst/>
                <a:highlight>
                  <a:srgbClr val="FFFFFF"/>
                </a:highlight>
                <a:latin typeface="Times New Roman" panose="02020603050405020304" pitchFamily="18" charset="0"/>
                <a:cs typeface="Times New Roman" panose="02020603050405020304" pitchFamily="18" charset="0"/>
              </a:rPr>
              <a:t>conducted</a:t>
            </a:r>
            <a:endParaRPr lang="en-GB" sz="2800" dirty="0">
              <a:solidFill>
                <a:srgbClr val="000099"/>
              </a:solidFill>
            </a:endParaRPr>
          </a:p>
        </p:txBody>
      </p:sp>
      <p:sp>
        <p:nvSpPr>
          <p:cNvPr id="105" name="Google Shape;105;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sz="1400">
                <a:solidFill>
                  <a:schemeClr val="dk1"/>
                </a:solidFill>
                <a:latin typeface="Times New Roman"/>
                <a:ea typeface="Times New Roman"/>
                <a:cs typeface="Times New Roman"/>
                <a:sym typeface="Times New Roman"/>
              </a:rPr>
              <a:t>9</a:t>
            </a:fld>
            <a:endParaRPr sz="1400">
              <a:solidFill>
                <a:schemeClr val="dk1"/>
              </a:solidFill>
              <a:latin typeface="Times New Roman"/>
              <a:ea typeface="Times New Roman"/>
              <a:cs typeface="Times New Roman"/>
              <a:sym typeface="Times New Roman"/>
            </a:endParaRPr>
          </a:p>
        </p:txBody>
      </p:sp>
      <p:pic>
        <p:nvPicPr>
          <p:cNvPr id="106" name="Google Shape;106;p2"/>
          <p:cNvPicPr preferRelativeResize="0"/>
          <p:nvPr/>
        </p:nvPicPr>
        <p:blipFill rotWithShape="1">
          <a:blip r:embed="rId3">
            <a:alphaModFix/>
          </a:blip>
          <a:srcRect/>
          <a:stretch/>
        </p:blipFill>
        <p:spPr>
          <a:xfrm>
            <a:off x="1" y="62550"/>
            <a:ext cx="2922104" cy="953285"/>
          </a:xfrm>
          <a:prstGeom prst="rect">
            <a:avLst/>
          </a:prstGeom>
          <a:noFill/>
          <a:ln>
            <a:noFill/>
          </a:ln>
        </p:spPr>
      </p:pic>
      <p:pic>
        <p:nvPicPr>
          <p:cNvPr id="107" name="Google Shape;107;p2"/>
          <p:cNvPicPr preferRelativeResize="0"/>
          <p:nvPr/>
        </p:nvPicPr>
        <p:blipFill rotWithShape="1">
          <a:blip r:embed="rId4">
            <a:alphaModFix/>
          </a:blip>
          <a:srcRect/>
          <a:stretch/>
        </p:blipFill>
        <p:spPr>
          <a:xfrm>
            <a:off x="6444227" y="62550"/>
            <a:ext cx="2455944" cy="867467"/>
          </a:xfrm>
          <a:prstGeom prst="rect">
            <a:avLst/>
          </a:prstGeom>
          <a:noFill/>
          <a:ln>
            <a:noFill/>
          </a:ln>
        </p:spPr>
      </p:pic>
      <p:cxnSp>
        <p:nvCxnSpPr>
          <p:cNvPr id="108" name="Google Shape;108;p2"/>
          <p:cNvCxnSpPr/>
          <p:nvPr/>
        </p:nvCxnSpPr>
        <p:spPr>
          <a:xfrm>
            <a:off x="-3396" y="6070763"/>
            <a:ext cx="9144000" cy="10305"/>
          </a:xfrm>
          <a:prstGeom prst="straightConnector1">
            <a:avLst/>
          </a:prstGeom>
          <a:solidFill>
            <a:schemeClr val="accent1"/>
          </a:solidFill>
          <a:ln w="28575" cap="flat" cmpd="sng">
            <a:solidFill>
              <a:srgbClr val="C00000"/>
            </a:solidFill>
            <a:prstDash val="solid"/>
            <a:round/>
            <a:headEnd type="none" w="sm" len="sm"/>
            <a:tailEnd type="none" w="sm" len="sm"/>
          </a:ln>
        </p:spPr>
      </p:cxnSp>
      <p:sp>
        <p:nvSpPr>
          <p:cNvPr id="109" name="Google Shape;109;p2"/>
          <p:cNvSpPr txBox="1"/>
          <p:nvPr/>
        </p:nvSpPr>
        <p:spPr>
          <a:xfrm>
            <a:off x="67103" y="6116575"/>
            <a:ext cx="895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Network of centers for regional short study programs in the countries of the Western Balkans</a:t>
            </a:r>
            <a:endParaRPr sz="1200" b="1">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Call:</a:t>
            </a:r>
            <a:r>
              <a:rPr lang="en-GB" sz="1200">
                <a:solidFill>
                  <a:srgbClr val="21218A"/>
                </a:solidFill>
                <a:latin typeface="Times New Roman"/>
                <a:ea typeface="Times New Roman"/>
                <a:cs typeface="Times New Roman"/>
                <a:sym typeface="Times New Roman"/>
              </a:rPr>
              <a:t> ERASMUS-EDU-2023-CBHE</a:t>
            </a:r>
            <a:endParaRPr sz="1200">
              <a:solidFill>
                <a:srgbClr val="21218A"/>
              </a:solidFill>
              <a:latin typeface="Times New Roman"/>
              <a:ea typeface="Times New Roman"/>
              <a:cs typeface="Times New Roman"/>
              <a:sym typeface="Times New Roman"/>
            </a:endParaRPr>
          </a:p>
          <a:p>
            <a:pPr marL="0" marR="0" lvl="0" indent="0" algn="ctr" rtl="0">
              <a:spcBef>
                <a:spcPts val="0"/>
              </a:spcBef>
              <a:spcAft>
                <a:spcPts val="0"/>
              </a:spcAft>
              <a:buNone/>
            </a:pPr>
            <a:r>
              <a:rPr lang="en-GB" sz="1200" b="1">
                <a:solidFill>
                  <a:srgbClr val="21218A"/>
                </a:solidFill>
                <a:latin typeface="Times New Roman"/>
                <a:ea typeface="Times New Roman"/>
                <a:cs typeface="Times New Roman"/>
                <a:sym typeface="Times New Roman"/>
              </a:rPr>
              <a:t>Project number: </a:t>
            </a:r>
            <a:r>
              <a:rPr lang="en-GB" sz="1200">
                <a:solidFill>
                  <a:srgbClr val="21218A"/>
                </a:solidFill>
                <a:latin typeface="Times New Roman"/>
                <a:ea typeface="Times New Roman"/>
                <a:cs typeface="Times New Roman"/>
                <a:sym typeface="Times New Roman"/>
              </a:rPr>
              <a:t>101128813</a:t>
            </a:r>
            <a:endParaRPr sz="3200">
              <a:solidFill>
                <a:srgbClr val="21218A"/>
              </a:solidFill>
              <a:latin typeface="Times New Roman"/>
              <a:ea typeface="Times New Roman"/>
              <a:cs typeface="Times New Roman"/>
              <a:sym typeface="Times New Roman"/>
            </a:endParaRPr>
          </a:p>
        </p:txBody>
      </p:sp>
      <p:sp>
        <p:nvSpPr>
          <p:cNvPr id="9" name="TextBox 8">
            <a:extLst>
              <a:ext uri="{FF2B5EF4-FFF2-40B4-BE49-F238E27FC236}">
                <a16:creationId xmlns:a16="http://schemas.microsoft.com/office/drawing/2014/main" id="{C2539B6A-9AFA-D917-9FAE-5637764AB5D1}"/>
              </a:ext>
            </a:extLst>
          </p:cNvPr>
          <p:cNvSpPr txBox="1"/>
          <p:nvPr/>
        </p:nvSpPr>
        <p:spPr>
          <a:xfrm>
            <a:off x="651438" y="2080742"/>
            <a:ext cx="8030445" cy="3541415"/>
          </a:xfrm>
          <a:prstGeom prst="rect">
            <a:avLst/>
          </a:prstGeom>
          <a:noFill/>
        </p:spPr>
        <p:txBody>
          <a:bodyPr wrap="square" rtlCol="0">
            <a:spAutoFit/>
          </a:bodyPr>
          <a:lstStyle/>
          <a:p>
            <a:pPr algn="just"/>
            <a:r>
              <a:rPr lang="en-US" sz="2400" dirty="0" err="1">
                <a:solidFill>
                  <a:schemeClr val="accent6">
                    <a:lumMod val="75000"/>
                  </a:schemeClr>
                </a:solidFill>
                <a:latin typeface="Times New Roman" panose="02020603050405020304" pitchFamily="18" charset="0"/>
                <a:cs typeface="Times New Roman" panose="02020603050405020304" pitchFamily="18" charset="0"/>
              </a:rPr>
              <a:t>AASKM</a:t>
            </a:r>
            <a:r>
              <a:rPr lang="en-US" sz="2400" dirty="0">
                <a:solidFill>
                  <a:schemeClr val="accent6">
                    <a:lumMod val="75000"/>
                  </a:schemeClr>
                </a:solidFill>
                <a:latin typeface="Times New Roman" panose="02020603050405020304" pitchFamily="18" charset="0"/>
                <a:cs typeface="Times New Roman" panose="02020603050405020304" pitchFamily="18" charset="0"/>
              </a:rPr>
              <a:t> has </a:t>
            </a:r>
            <a:r>
              <a:rPr lang="sr-Latn-RS" sz="2400" dirty="0" err="1">
                <a:solidFill>
                  <a:schemeClr val="accent6">
                    <a:lumMod val="75000"/>
                  </a:schemeClr>
                </a:solidFill>
                <a:latin typeface="Times New Roman" panose="02020603050405020304" pitchFamily="18" charset="0"/>
                <a:cs typeface="Times New Roman" panose="02020603050405020304" pitchFamily="18" charset="0"/>
              </a:rPr>
              <a:t>conducted</a:t>
            </a:r>
            <a:r>
              <a:rPr lang="en-US" sz="2400" dirty="0">
                <a:solidFill>
                  <a:schemeClr val="accent6">
                    <a:lumMod val="75000"/>
                  </a:schemeClr>
                </a:solidFill>
                <a:latin typeface="Times New Roman" panose="02020603050405020304" pitchFamily="18" charset="0"/>
                <a:cs typeface="Times New Roman" panose="02020603050405020304" pitchFamily="18" charset="0"/>
              </a:rPr>
              <a:t> a survey to assess needs and market conditions. </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algn="just"/>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Ninety-nine participants were surveyed, with the majority being male (83%). </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Half of the respondents represent the younger population, aged 18-25, making up 46% of the total. </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a:solidFill>
                  <a:schemeClr val="accent6">
                    <a:lumMod val="75000"/>
                  </a:schemeClr>
                </a:solidFill>
                <a:latin typeface="Times New Roman" panose="02020603050405020304" pitchFamily="18" charset="0"/>
                <a:cs typeface="Times New Roman" panose="02020603050405020304" pitchFamily="18" charset="0"/>
              </a:rPr>
              <a:t>Out of the 99 respondents, 62 are employed, 36 are unemployed, and 29 both work and study at the same time.</a:t>
            </a:r>
            <a:endParaRPr lang="sr-Latn-RS" sz="24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5474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810</Words>
  <Application>Microsoft Office PowerPoint</Application>
  <PresentationFormat>On-screen Show (4:3)</PresentationFormat>
  <Paragraphs>98</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Times New Roman</vt:lpstr>
      <vt:lpstr>Wingdings</vt:lpstr>
      <vt:lpstr>Default Design</vt:lpstr>
      <vt:lpstr>Microsoft Word Document</vt:lpstr>
      <vt:lpstr>PowerPoint Presentation</vt:lpstr>
      <vt:lpstr>Progres report</vt:lpstr>
      <vt:lpstr>Project information on institutional websites</vt:lpstr>
      <vt:lpstr>Conducted II In-home training</vt:lpstr>
      <vt:lpstr>Conducted II In-home training</vt:lpstr>
      <vt:lpstr>Presented the WBnet project  in the media and social media</vt:lpstr>
      <vt:lpstr>Screenshot of the WBnet project presentation on the TV Most</vt:lpstr>
      <vt:lpstr>Screenshot of the WBnet project’s Web page</vt:lpstr>
      <vt:lpstr>Surveys conducted</vt:lpstr>
      <vt:lpstr>Analysis of surveys and studies has been conducted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Name</dc:creator>
  <cp:lastModifiedBy>Bojan Prlinčević</cp:lastModifiedBy>
  <cp:revision>11</cp:revision>
  <dcterms:created xsi:type="dcterms:W3CDTF">2002-09-26T09:20:06Z</dcterms:created>
  <dcterms:modified xsi:type="dcterms:W3CDTF">2024-09-19T21:46:24Z</dcterms:modified>
</cp:coreProperties>
</file>