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12192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gyNywk7+GzqcjYn7jpIxTADHIw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" y="0"/>
            <a:ext cx="121615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6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 u="sng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body"/>
          </p:nvPr>
        </p:nvSpPr>
        <p:spPr>
          <a:xfrm>
            <a:off x="1145539" y="2672079"/>
            <a:ext cx="5097145" cy="1647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 u="sng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 u="sng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96000" y="3330257"/>
            <a:ext cx="5862320" cy="329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7373" y="278624"/>
            <a:ext cx="936625" cy="34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2915" y="361097"/>
            <a:ext cx="1145197" cy="2436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5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600" u="sng" cap="none" strike="noStrike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25"/>
          <p:cNvSpPr txBox="1"/>
          <p:nvPr>
            <p:ph idx="1" type="body"/>
          </p:nvPr>
        </p:nvSpPr>
        <p:spPr>
          <a:xfrm>
            <a:off x="1145539" y="2672079"/>
            <a:ext cx="5097145" cy="1647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Latn-R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3" Type="http://schemas.openxmlformats.org/officeDocument/2006/relationships/image" Target="../media/image46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Relationship Id="rId5" Type="http://schemas.openxmlformats.org/officeDocument/2006/relationships/image" Target="../media/image17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38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1"/>
          <p:cNvGrpSpPr/>
          <p:nvPr/>
        </p:nvGrpSpPr>
        <p:grpSpPr>
          <a:xfrm>
            <a:off x="528320" y="784517"/>
            <a:ext cx="9137535" cy="5793941"/>
            <a:chOff x="528320" y="784517"/>
            <a:chExt cx="9137535" cy="5793941"/>
          </a:xfrm>
        </p:grpSpPr>
        <p:pic>
          <p:nvPicPr>
            <p:cNvPr id="48" name="Google Shape;48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8320" y="784517"/>
              <a:ext cx="3879850" cy="1408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53124" y="1381760"/>
              <a:ext cx="3412731" cy="72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7374" y="6117630"/>
              <a:ext cx="9056255" cy="460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1"/>
          <p:cNvSpPr txBox="1"/>
          <p:nvPr/>
        </p:nvSpPr>
        <p:spPr>
          <a:xfrm>
            <a:off x="688340" y="2843276"/>
            <a:ext cx="9674860" cy="1949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9675">
            <a:spAutoFit/>
          </a:bodyPr>
          <a:lstStyle/>
          <a:p>
            <a:pPr indent="0" lvl="0" marL="12700" marR="508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Latn-RS" sz="4000" u="none" cap="none" strike="noStrike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WHAT WAS DONE,</a:t>
            </a:r>
            <a:endParaRPr/>
          </a:p>
          <a:p>
            <a:pPr indent="0" lvl="0" marL="12700" marR="5080" rtl="0" algn="l">
              <a:lnSpc>
                <a:spcPct val="89000"/>
              </a:lnSpc>
              <a:spcBef>
                <a:spcPts val="785"/>
              </a:spcBef>
              <a:spcAft>
                <a:spcPts val="0"/>
              </a:spcAft>
              <a:buNone/>
            </a:pPr>
            <a:r>
              <a:rPr b="0" i="0" lang="sr-Latn-RS" sz="4000" u="none" cap="none" strike="noStrike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WHAT SHOULD BE DONE</a:t>
            </a:r>
            <a:endParaRPr/>
          </a:p>
          <a:p>
            <a:pPr indent="0" lvl="0" marL="12700" marR="5080" rtl="0" algn="l">
              <a:lnSpc>
                <a:spcPct val="89000"/>
              </a:lnSpc>
              <a:spcBef>
                <a:spcPts val="785"/>
              </a:spcBef>
              <a:spcAft>
                <a:spcPts val="0"/>
              </a:spcAft>
              <a:buNone/>
            </a:pPr>
            <a:r>
              <a:rPr b="0" i="0" lang="sr-Latn-RS" sz="4000" u="none" cap="none" strike="noStrike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- TIMELINE-</a:t>
            </a:r>
            <a:endParaRPr/>
          </a:p>
        </p:txBody>
      </p:sp>
      <p:sp>
        <p:nvSpPr>
          <p:cNvPr id="52" name="Google Shape;52;p1"/>
          <p:cNvSpPr txBox="1"/>
          <p:nvPr/>
        </p:nvSpPr>
        <p:spPr>
          <a:xfrm>
            <a:off x="675640" y="2458212"/>
            <a:ext cx="3972560" cy="320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5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Madrid, September 24 -26</a:t>
            </a:r>
            <a:r>
              <a:rPr b="1" baseline="30000" i="0" lang="sr-Latn-RS" sz="195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b="1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2024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" name="Google Shape;53;p1"/>
          <p:cNvSpPr txBox="1"/>
          <p:nvPr/>
        </p:nvSpPr>
        <p:spPr>
          <a:xfrm>
            <a:off x="675640" y="4800600"/>
            <a:ext cx="8912668" cy="85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41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Latn-RS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DR LJILJANA PECIĆ</a:t>
            </a:r>
            <a:endParaRPr b="0" i="0" sz="24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6985" rtl="0" algn="r">
              <a:lnSpc>
                <a:spcPct val="100000"/>
              </a:lnSpc>
              <a:spcBef>
                <a:spcPts val="410"/>
              </a:spcBef>
              <a:spcAft>
                <a:spcPts val="0"/>
              </a:spcAft>
              <a:buNone/>
            </a:pPr>
            <a:r>
              <a:rPr b="1" i="0" lang="sr-Latn-RS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coordinator</a:t>
            </a:r>
            <a:endParaRPr b="0" i="0" sz="24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/>
          <p:nvPr>
            <p:ph type="title"/>
          </p:nvPr>
        </p:nvSpPr>
        <p:spPr>
          <a:xfrm>
            <a:off x="517071" y="1063597"/>
            <a:ext cx="109982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3600"/>
              <a:t>Defining goals of centers (T 2.3)</a:t>
            </a:r>
            <a:endParaRPr sz="3600"/>
          </a:p>
        </p:txBody>
      </p:sp>
      <p:sp>
        <p:nvSpPr>
          <p:cNvPr id="123" name="Google Shape;123;p10"/>
          <p:cNvSpPr txBox="1"/>
          <p:nvPr>
            <p:ph idx="1" type="body"/>
          </p:nvPr>
        </p:nvSpPr>
        <p:spPr>
          <a:xfrm>
            <a:off x="600529" y="1991862"/>
            <a:ext cx="1113427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rgbClr val="00B050"/>
                </a:solidFill>
              </a:rPr>
              <a:t>AASKM</a:t>
            </a:r>
            <a:r>
              <a:rPr lang="sr-Latn-RS" sz="2000"/>
              <a:t> – prepared surveys, done and reported, 100 persons interviewed, goals and objectives defined and reported</a:t>
            </a:r>
            <a:endParaRPr sz="2000"/>
          </a:p>
        </p:txBody>
      </p:sp>
      <p:sp>
        <p:nvSpPr>
          <p:cNvPr id="124" name="Google Shape;124;p10"/>
          <p:cNvSpPr txBox="1"/>
          <p:nvPr/>
        </p:nvSpPr>
        <p:spPr>
          <a:xfrm>
            <a:off x="381000" y="3505200"/>
            <a:ext cx="121158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Latn-RS" sz="3600" u="sng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Establishment of the Center at WBHEIs(T 2.4)</a:t>
            </a:r>
            <a:endParaRPr b="0" i="0" sz="3600" u="sng">
              <a:solidFill>
                <a:srgbClr val="3B3B7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5" name="Google Shape;125;p10"/>
          <p:cNvSpPr txBox="1"/>
          <p:nvPr/>
        </p:nvSpPr>
        <p:spPr>
          <a:xfrm>
            <a:off x="381000" y="4541485"/>
            <a:ext cx="1113427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i="0" lang="sr-Latn-RS" sz="20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UNBI</a:t>
            </a:r>
            <a:r>
              <a:rPr b="0" i="0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– Formed</a:t>
            </a:r>
            <a:r>
              <a:rPr b="0" i="0" lang="sr-Latn-RS" sz="200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commission at the university level,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i="0" lang="sr-Latn-RS" sz="20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SVEHERC </a:t>
            </a:r>
            <a:r>
              <a:rPr b="0" i="0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– decision on University level of establishing center – July 4th</a:t>
            </a:r>
            <a:endParaRPr b="0" i="0"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/>
          <p:nvPr>
            <p:ph type="title"/>
          </p:nvPr>
        </p:nvSpPr>
        <p:spPr>
          <a:xfrm>
            <a:off x="596900" y="884427"/>
            <a:ext cx="10998200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Registration of Centers according to the law (T 2.5)</a:t>
            </a:r>
            <a:endParaRPr/>
          </a:p>
        </p:txBody>
      </p:sp>
      <p:sp>
        <p:nvSpPr>
          <p:cNvPr id="131" name="Google Shape;131;p11"/>
          <p:cNvSpPr txBox="1"/>
          <p:nvPr>
            <p:ph idx="1" type="body"/>
          </p:nvPr>
        </p:nvSpPr>
        <p:spPr>
          <a:xfrm>
            <a:off x="599528" y="2743200"/>
            <a:ext cx="108331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>
                <a:solidFill>
                  <a:srgbClr val="00B050"/>
                </a:solidFill>
              </a:rPr>
              <a:t>SVEHERC</a:t>
            </a:r>
            <a:r>
              <a:rPr lang="sr-Latn-RS"/>
              <a:t> – decision on University level of establishing center – July 4th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/>
          <p:nvPr>
            <p:ph type="title"/>
          </p:nvPr>
        </p:nvSpPr>
        <p:spPr>
          <a:xfrm>
            <a:off x="533400" y="762000"/>
            <a:ext cx="10998200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4400"/>
              <a:t>WP3</a:t>
            </a:r>
            <a:r>
              <a:rPr lang="sr-Latn-RS" sz="3200"/>
              <a:t> - </a:t>
            </a:r>
            <a:r>
              <a:rPr b="1" lang="sr-Latn-RS" sz="3200"/>
              <a:t>Creating a program of short studies in multimedia engineering and computing (M10 – M25) - UPKM</a:t>
            </a:r>
            <a:endParaRPr sz="3200"/>
          </a:p>
        </p:txBody>
      </p:sp>
      <p:sp>
        <p:nvSpPr>
          <p:cNvPr id="137" name="Google Shape;137;p12"/>
          <p:cNvSpPr/>
          <p:nvPr/>
        </p:nvSpPr>
        <p:spPr>
          <a:xfrm>
            <a:off x="533400" y="2209800"/>
            <a:ext cx="9829800" cy="4632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3.1 </a:t>
            </a: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Purchasing equipment</a:t>
            </a:r>
            <a:endParaRPr b="1"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1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MS6 - Equipment procurement – M18</a:t>
            </a:r>
            <a:endParaRPr/>
          </a:p>
          <a:p>
            <a:pPr indent="-215900" lvl="1" marL="8001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3.2 - Training 3 </a:t>
            </a: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Training of  WB HEI staff in pedagogical skills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15900" lvl="0" marL="3429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3.3 Training 4 </a:t>
            </a: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– Training for conducting placements in companies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15900" lvl="0" marL="3429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3. 4 Developing curriculums for short study program</a:t>
            </a:r>
            <a:endParaRPr b="1"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15900" lvl="0" marL="342900" marR="0" rtl="0" algn="l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3.5 Development of a program of professional practice</a:t>
            </a:r>
            <a:endParaRPr b="1"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T3.6 Developing documentation for accreditation</a:t>
            </a:r>
            <a:endParaRPr b="1"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MS7 - Accreditation of each short study program – M25</a:t>
            </a:r>
            <a:endParaRPr/>
          </a:p>
          <a:p>
            <a:pPr indent="-215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 3.7 Developing teaching materials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/>
          <p:nvPr>
            <p:ph type="title"/>
          </p:nvPr>
        </p:nvSpPr>
        <p:spPr>
          <a:xfrm>
            <a:off x="596900" y="884427"/>
            <a:ext cx="10998200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3600"/>
              <a:t>Purchasing equipment (T 3.1)</a:t>
            </a:r>
            <a:br>
              <a:rPr lang="sr-Latn-RS" sz="3600"/>
            </a:br>
            <a:br>
              <a:rPr lang="sr-Latn-RS" sz="3600"/>
            </a:br>
            <a:br>
              <a:rPr lang="sr-Latn-RS"/>
            </a:br>
            <a:endParaRPr/>
          </a:p>
        </p:txBody>
      </p:sp>
      <p:sp>
        <p:nvSpPr>
          <p:cNvPr id="143" name="Google Shape;143;p13"/>
          <p:cNvSpPr txBox="1"/>
          <p:nvPr>
            <p:ph idx="1" type="body"/>
          </p:nvPr>
        </p:nvSpPr>
        <p:spPr>
          <a:xfrm>
            <a:off x="596988" y="1981200"/>
            <a:ext cx="10720614" cy="3785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/>
              <a:t> Changes in equipment lists – for UPKM, AASKM, UNBI – April 2024 – approved by Project Officer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/>
              <a:t> Purchasing - started</a:t>
            </a:r>
            <a:endParaRPr/>
          </a:p>
          <a:p>
            <a:pPr indent="-215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ourier New"/>
              <a:buChar char="o"/>
            </a:pPr>
            <a:r>
              <a:rPr b="1" lang="sr-Latn-RS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UPKM</a:t>
            </a:r>
            <a:r>
              <a:rPr lang="sr-Latn-RS">
                <a:latin typeface="Trebuchet MS"/>
                <a:ea typeface="Trebuchet MS"/>
                <a:cs typeface="Trebuchet MS"/>
                <a:sym typeface="Trebuchet MS"/>
              </a:rPr>
              <a:t> – 30.08.2024 . contracted, waiting for the delivery (90 days),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ourier New"/>
              <a:buChar char="o"/>
            </a:pPr>
            <a:r>
              <a:rPr b="1" lang="sr-Latn-RS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AASKM</a:t>
            </a:r>
            <a:r>
              <a:rPr lang="sr-Latn-RS">
                <a:latin typeface="Trebuchet MS"/>
                <a:ea typeface="Trebuchet MS"/>
                <a:cs typeface="Trebuchet MS"/>
                <a:sym typeface="Trebuchet MS"/>
              </a:rPr>
              <a:t> – expected to finalize,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ourier New"/>
              <a:buChar char="o"/>
            </a:pPr>
            <a:r>
              <a:rPr b="1" lang="sr-Latn-RS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UNBI </a:t>
            </a:r>
            <a:r>
              <a:rPr lang="sr-Latn-RS">
                <a:latin typeface="Trebuchet MS"/>
                <a:ea typeface="Trebuchet MS"/>
                <a:cs typeface="Trebuchet MS"/>
                <a:sym typeface="Trebuchet MS"/>
              </a:rPr>
              <a:t>– purchasing finished, equipment on the Faculty,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ourier New"/>
              <a:buChar char="o"/>
            </a:pPr>
            <a:r>
              <a:rPr b="1" lang="sr-Latn-RS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SVEHERC</a:t>
            </a:r>
            <a:r>
              <a:rPr lang="sr-Latn-RS">
                <a:latin typeface="Trebuchet MS"/>
                <a:ea typeface="Trebuchet MS"/>
                <a:cs typeface="Trebuchet MS"/>
                <a:sym typeface="Trebuchet MS"/>
              </a:rPr>
              <a:t> – expected to finalize.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sr-Latn-RS" sz="2000"/>
              <a:t> 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/>
          <p:nvPr>
            <p:ph type="title"/>
          </p:nvPr>
        </p:nvSpPr>
        <p:spPr>
          <a:xfrm>
            <a:off x="596900" y="884427"/>
            <a:ext cx="1099820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3200"/>
              <a:t>Training 3 - Training of  WB HEI staff in pedagogical skills – T 3.2</a:t>
            </a:r>
            <a:br>
              <a:rPr lang="sr-Latn-RS"/>
            </a:b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901576" y="2761864"/>
            <a:ext cx="240963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 sz="18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UPM</a:t>
            </a:r>
            <a:r>
              <a:rPr lang="sr-Latn-R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IN PROGRESS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4800" y="2514600"/>
            <a:ext cx="6116118" cy="35306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WP6 – SUSTAINABILITY - </a:t>
            </a:r>
            <a:endParaRPr/>
          </a:p>
        </p:txBody>
      </p:sp>
      <p:sp>
        <p:nvSpPr>
          <p:cNvPr id="156" name="Google Shape;156;p15"/>
          <p:cNvSpPr txBox="1"/>
          <p:nvPr>
            <p:ph idx="1" type="body"/>
          </p:nvPr>
        </p:nvSpPr>
        <p:spPr>
          <a:xfrm>
            <a:off x="596900" y="2362200"/>
            <a:ext cx="10666186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latin typeface="Trebuchet MS"/>
                <a:ea typeface="Trebuchet MS"/>
                <a:cs typeface="Trebuchet MS"/>
                <a:sym typeface="Trebuchet MS"/>
              </a:rPr>
              <a:t> T 6.1 - Sustainability plan preparing,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sr-Latn-RS" sz="2000">
                <a:latin typeface="Trebuchet MS"/>
                <a:ea typeface="Trebuchet MS"/>
                <a:cs typeface="Trebuchet MS"/>
                <a:sym typeface="Trebuchet MS"/>
              </a:rPr>
              <a:t> MS9 - Sustainability Plan – </a:t>
            </a:r>
            <a:r>
              <a:rPr b="1" lang="sr-Latn-RS" sz="20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M18 -31 MAY 2025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latin typeface="Trebuchet MS"/>
                <a:ea typeface="Trebuchet MS"/>
                <a:cs typeface="Trebuchet MS"/>
                <a:sym typeface="Trebuchet MS"/>
              </a:rPr>
              <a:t> T 6.2 - Round tables with identified stakeholders,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latin typeface="Trebuchet MS"/>
                <a:ea typeface="Trebuchet MS"/>
                <a:cs typeface="Trebuchet MS"/>
                <a:sym typeface="Trebuchet MS"/>
              </a:rPr>
              <a:t> T 6.3 - Organizing Interim project conference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latin typeface="Trebuchet MS"/>
                <a:ea typeface="Trebuchet MS"/>
                <a:cs typeface="Trebuchet MS"/>
                <a:sym typeface="Trebuchet MS"/>
              </a:rPr>
              <a:t> T 6.4 - Organizing Final project conference</a:t>
            </a:r>
            <a:endParaRPr/>
          </a:p>
          <a:p>
            <a:pPr indent="-2222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WP6 – SUSTAINABILITY - </a:t>
            </a:r>
            <a:endParaRPr/>
          </a:p>
        </p:txBody>
      </p:sp>
      <p:sp>
        <p:nvSpPr>
          <p:cNvPr id="162" name="Google Shape;162;p16"/>
          <p:cNvSpPr txBox="1"/>
          <p:nvPr>
            <p:ph idx="1" type="body"/>
          </p:nvPr>
        </p:nvSpPr>
        <p:spPr>
          <a:xfrm>
            <a:off x="457200" y="2590800"/>
            <a:ext cx="10666186" cy="20005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sr-Latn-RS"/>
              <a:t> </a:t>
            </a:r>
            <a:r>
              <a:rPr b="1" lang="sr-Latn-RS">
                <a:solidFill>
                  <a:srgbClr val="00B050"/>
                </a:solidFill>
              </a:rPr>
              <a:t>ATUSS</a:t>
            </a:r>
            <a:r>
              <a:rPr lang="sr-Latn-RS"/>
              <a:t> – DRAFT OF SUSTAINABILITY  PLAN– this meeting first overview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Arial"/>
              <a:buChar char="•"/>
            </a:pPr>
            <a:r>
              <a:rPr b="1" lang="sr-Latn-RS">
                <a:solidFill>
                  <a:srgbClr val="00B050"/>
                </a:solidFill>
              </a:rPr>
              <a:t>SVEHERC</a:t>
            </a:r>
            <a:r>
              <a:rPr lang="sr-Latn-RS"/>
              <a:t> – OVERTAKE FURTHER</a:t>
            </a:r>
            <a:endParaRPr/>
          </a:p>
          <a:p>
            <a:pPr indent="-2286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sr-Latn-RS"/>
              <a:t> </a:t>
            </a:r>
            <a:r>
              <a:rPr b="1" lang="sr-Latn-RS">
                <a:solidFill>
                  <a:srgbClr val="00B050"/>
                </a:solidFill>
              </a:rPr>
              <a:t>UNBI</a:t>
            </a:r>
            <a:r>
              <a:rPr lang="sr-Latn-RS"/>
              <a:t> – Draft of cooperation agreement sent to partners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sr-Latn-RS"/>
              <a:t> </a:t>
            </a:r>
            <a:r>
              <a:rPr b="1" lang="sr-Latn-RS">
                <a:solidFill>
                  <a:srgbClr val="00B050"/>
                </a:solidFill>
              </a:rPr>
              <a:t>UNBI</a:t>
            </a:r>
            <a:r>
              <a:rPr lang="sr-Latn-RS"/>
              <a:t> – signed two agreement with economy partners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/>
          <p:nvPr>
            <p:ph type="title"/>
          </p:nvPr>
        </p:nvSpPr>
        <p:spPr>
          <a:xfrm>
            <a:off x="596900" y="884427"/>
            <a:ext cx="11595100" cy="14157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WP7 – DISSEMINATION – M01-M36 –(AASKM)</a:t>
            </a:r>
            <a:endParaRPr/>
          </a:p>
        </p:txBody>
      </p:sp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1099819" y="2209800"/>
            <a:ext cx="10589261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T 7.1 - Developing Dissemination and Exploitation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T 7.2 - Developing website and conducting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r-Latn-RS"/>
              <a:t> </a:t>
            </a:r>
            <a:r>
              <a:rPr b="1" lang="sr-Latn-RS">
                <a:solidFill>
                  <a:srgbClr val="002060"/>
                </a:solidFill>
              </a:rPr>
              <a:t>MS10 – Website </a:t>
            </a:r>
            <a:endParaRPr b="1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T 7.3 - Development of promo material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T 7.4 - Promotion on media and social networks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T 7.5 - Promotion on live events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T 7.6 - Monography of the project</a:t>
            </a:r>
            <a:endParaRPr/>
          </a:p>
        </p:txBody>
      </p:sp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800" y="3048000"/>
            <a:ext cx="3810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title"/>
          </p:nvPr>
        </p:nvSpPr>
        <p:spPr>
          <a:xfrm>
            <a:off x="596900" y="884427"/>
            <a:ext cx="10998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 sz="3200"/>
              <a:t>T 7.1 - Developing Dissemination and Exploitation Plan</a:t>
            </a:r>
            <a:br>
              <a:rPr b="1" lang="sr-Latn-RS"/>
            </a:br>
            <a:endParaRPr b="1"/>
          </a:p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914400" y="1981200"/>
            <a:ext cx="1005840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sr-Latn-RS"/>
              <a:t> DP created and everything done according to the plan</a:t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596900" y="2667000"/>
            <a:ext cx="10998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3200" u="sng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T 7.2 – Developing website and conducting </a:t>
            </a:r>
            <a:br>
              <a:rPr b="1" i="0" lang="sr-Latn-RS" sz="4600" u="sng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b="1" i="0" sz="4600" u="sng">
              <a:solidFill>
                <a:srgbClr val="3B3B7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 rotWithShape="1">
          <a:blip r:embed="rId3">
            <a:alphaModFix/>
          </a:blip>
          <a:srcRect b="0" l="0" r="0" t="4445"/>
          <a:stretch/>
        </p:blipFill>
        <p:spPr>
          <a:xfrm>
            <a:off x="2667000" y="3505200"/>
            <a:ext cx="5257800" cy="282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7600" y="1685315"/>
            <a:ext cx="690563" cy="69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3600" y="2490966"/>
            <a:ext cx="690563" cy="69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sr-Latn-RS"/>
              <a:t>Development of promo material (T 7.3)	</a:t>
            </a: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685800" y="2057400"/>
            <a:ext cx="10439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b="1" lang="sr-Latn-RS" sz="18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Done by on all partner WBHEIs – UPKM, AASKM, </a:t>
            </a:r>
            <a:r>
              <a:rPr b="1" lang="sr-Latn-RS" sz="1800">
                <a:solidFill>
                  <a:srgbClr val="002060"/>
                </a:solidFill>
                <a:highlight>
                  <a:srgbClr val="FFFF00"/>
                </a:highlight>
                <a:latin typeface="Trebuchet MS"/>
                <a:ea typeface="Trebuchet MS"/>
                <a:cs typeface="Trebuchet MS"/>
                <a:sym typeface="Trebuchet MS"/>
              </a:rPr>
              <a:t>SVEHERC, UNBI</a:t>
            </a:r>
            <a:endParaRPr/>
          </a:p>
        </p:txBody>
      </p:sp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71" y="4826751"/>
            <a:ext cx="722658" cy="96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894" y="6027891"/>
            <a:ext cx="530552" cy="70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6487" y="4790220"/>
            <a:ext cx="718570" cy="95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5312" y="5869235"/>
            <a:ext cx="1223103" cy="91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600" y="2590800"/>
            <a:ext cx="2255775" cy="16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62866" y="2687488"/>
            <a:ext cx="2360045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07373" y="2687488"/>
            <a:ext cx="22352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69362" y="5415908"/>
            <a:ext cx="2443967" cy="14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600025" y="4730108"/>
            <a:ext cx="263842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82844" y="4826751"/>
            <a:ext cx="1405361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71257" y="1744487"/>
            <a:ext cx="1904246" cy="3389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AGREED IN LJUBLJANA	</a:t>
            </a:r>
            <a:endParaRPr/>
          </a:p>
        </p:txBody>
      </p:sp>
      <p:sp>
        <p:nvSpPr>
          <p:cNvPr id="59" name="Google Shape;59;p2"/>
          <p:cNvSpPr txBox="1"/>
          <p:nvPr/>
        </p:nvSpPr>
        <p:spPr>
          <a:xfrm>
            <a:off x="457200" y="1752600"/>
            <a:ext cx="11277600" cy="3662541"/>
          </a:xfrm>
          <a:prstGeom prst="rect">
            <a:avLst/>
          </a:prstGeom>
          <a:noFill/>
          <a:ln cap="flat" cmpd="sng" w="28575">
            <a:solidFill>
              <a:srgbClr val="FF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Latn-RS" sz="20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20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PERIOD:</a:t>
            </a:r>
            <a:r>
              <a:rPr b="1" i="0" lang="sr-Latn-RS" sz="20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2000" u="sng" cap="none" strike="noStrike">
                <a:solidFill>
                  <a:srgbClr val="208E4D"/>
                </a:solidFill>
                <a:latin typeface="Trebuchet MS"/>
                <a:ea typeface="Trebuchet MS"/>
                <a:cs typeface="Trebuchet MS"/>
                <a:sym typeface="Trebuchet MS"/>
              </a:rPr>
              <a:t>M5 – M15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WBHEIs - T 2.2</a:t>
            </a:r>
            <a:r>
              <a:rPr b="0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b="1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In-home trainings 1 and 2 </a:t>
            </a:r>
            <a:r>
              <a:rPr b="0" i="0" lang="sr-Latn-RS" sz="1800" u="none" cap="none" strike="noStrike">
                <a:solidFill>
                  <a:srgbClr val="0DA145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b="1" i="0" lang="sr-Latn-RS" sz="1800" u="none" cap="none" strike="noStrike">
                <a:solidFill>
                  <a:srgbClr val="208E4D"/>
                </a:solidFill>
                <a:latin typeface="Trebuchet MS"/>
                <a:ea typeface="Trebuchet MS"/>
                <a:cs typeface="Trebuchet MS"/>
                <a:sym typeface="Trebuchet MS"/>
              </a:rPr>
              <a:t>M8 - end of July 2024) – </a:t>
            </a:r>
            <a:r>
              <a:rPr b="0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with report, and published announcements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provide surveys about In-home trainings</a:t>
            </a:r>
            <a:endParaRPr/>
          </a:p>
          <a:p>
            <a:pPr indent="0" lvl="1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T 2.3 WBHEIs – preparing  suggestions for developing goals of centers (</a:t>
            </a: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M5 – M11</a:t>
            </a:r>
            <a:r>
              <a:rPr b="1" i="0" lang="sr-Latn-RS" sz="18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/>
          </a:p>
          <a:p>
            <a:pPr indent="0" lvl="1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1800" u="none" cap="none" strike="noStrike">
                <a:solidFill>
                  <a:srgbClr val="0DA145"/>
                </a:solidFill>
                <a:latin typeface="Trebuchet MS"/>
                <a:ea typeface="Trebuchet MS"/>
                <a:cs typeface="Trebuchet MS"/>
                <a:sym typeface="Trebuchet MS"/>
              </a:rPr>
              <a:t>- Prepare a surveys, condact them among students, companies, conduct meetings with economy partners about their needs – </a:t>
            </a: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M10 - end of September 2024) – </a:t>
            </a:r>
            <a:r>
              <a:rPr b="1" i="0" lang="sr-Latn-RS" sz="1800" u="sng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use meeting in Madrid for discussion and practice transfer</a:t>
            </a:r>
            <a:endParaRPr/>
          </a:p>
          <a:p>
            <a:pPr indent="-114300" lvl="1" marL="457200" marR="0" rtl="0" algn="just">
              <a:spcBef>
                <a:spcPts val="0"/>
              </a:spcBef>
              <a:spcAft>
                <a:spcPts val="0"/>
              </a:spcAft>
              <a:buClr>
                <a:srgbClr val="0DA145"/>
              </a:buClr>
              <a:buSzPts val="1800"/>
              <a:buFont typeface="Trebuchet MS"/>
              <a:buChar char="-"/>
            </a:pPr>
            <a:r>
              <a:rPr b="1" i="0" lang="sr-Latn-RS" sz="1800" u="none" cap="none" strike="noStrike">
                <a:solidFill>
                  <a:srgbClr val="0DA145"/>
                </a:solidFill>
                <a:latin typeface="Trebuchet MS"/>
                <a:ea typeface="Trebuchet MS"/>
                <a:cs typeface="Trebuchet MS"/>
                <a:sym typeface="Trebuchet MS"/>
              </a:rPr>
              <a:t>Lunch a procedures on institutional level in order to establish Centres </a:t>
            </a: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(M10- M11 – end of October 2024)</a:t>
            </a:r>
            <a:endParaRPr/>
          </a:p>
          <a:p>
            <a:pPr indent="0" lvl="1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1800" u="sng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D 2.1 Define goals of Centres </a:t>
            </a: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– defined on each WB HEI due M11 </a:t>
            </a:r>
            <a:endParaRPr/>
          </a:p>
          <a:p>
            <a:pPr indent="0" lvl="1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b="1" i="1" lang="sr-Latn-RS" sz="1800" u="none" cap="none" strike="noStrike">
                <a:solidFill>
                  <a:srgbClr val="FF9933"/>
                </a:solidFill>
                <a:latin typeface="Trebuchet MS"/>
                <a:ea typeface="Trebuchet MS"/>
                <a:cs typeface="Trebuchet MS"/>
                <a:sym typeface="Trebuchet MS"/>
              </a:rPr>
              <a:t>last date  for submission report to Project Coordinator</a:t>
            </a:r>
            <a:r>
              <a:rPr b="1" i="0" lang="sr-Latn-RS" sz="1800" u="none" cap="none" strike="noStrike">
                <a:solidFill>
                  <a:srgbClr val="FF9933"/>
                </a:solidFill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b="1" i="0" lang="sr-Latn-RS" sz="1800" u="sng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January 15th </a:t>
            </a:r>
            <a:endParaRPr/>
          </a:p>
          <a:p>
            <a:pPr indent="0" lvl="1" marL="4572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475488" y="5638800"/>
            <a:ext cx="11277600" cy="892552"/>
          </a:xfrm>
          <a:prstGeom prst="rect">
            <a:avLst/>
          </a:prstGeom>
          <a:noFill/>
          <a:ln cap="flat" cmpd="sng" w="28575">
            <a:solidFill>
              <a:srgbClr val="FF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8575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2200" u="none" cap="none" strike="noStrike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T 3.1 Purchasing equipment – </a:t>
            </a:r>
            <a:r>
              <a:rPr b="1" i="0" lang="sr-Latn-RS" sz="2200" u="sng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start now</a:t>
            </a:r>
            <a:endParaRPr/>
          </a:p>
          <a:p>
            <a:pPr indent="0" lvl="1" marL="6858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Must be established and documented by the end of M17</a:t>
            </a:r>
            <a:endParaRPr/>
          </a:p>
          <a:p>
            <a:pPr indent="0" lvl="1" marL="6858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18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prepare announcements about equipment establishment in WBHEIs</a:t>
            </a:r>
            <a:endParaRPr b="1" i="0" sz="1800" u="none" cap="none" strike="noStrike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>
            <p:ph type="title"/>
          </p:nvPr>
        </p:nvSpPr>
        <p:spPr>
          <a:xfrm>
            <a:off x="596900" y="884427"/>
            <a:ext cx="11214100" cy="5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3200"/>
              <a:t>Promotion on media and social networks</a:t>
            </a:r>
            <a:r>
              <a:rPr lang="sr-Latn-RS" sz="320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sr-Latn-RS" sz="3200"/>
              <a:t>T 7.4)</a:t>
            </a:r>
            <a:endParaRPr sz="3200"/>
          </a:p>
        </p:txBody>
      </p:sp>
      <p:sp>
        <p:nvSpPr>
          <p:cNvPr id="202" name="Google Shape;202;p20"/>
          <p:cNvSpPr/>
          <p:nvPr/>
        </p:nvSpPr>
        <p:spPr>
          <a:xfrm>
            <a:off x="597640" y="2057400"/>
            <a:ext cx="1113716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Done by all partner WBHEIs – UPKM, AASKM, SVEHERC, UNBI</a:t>
            </a: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4916812"/>
            <a:ext cx="3048000" cy="1618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/>
          <p:nvPr/>
        </p:nvSpPr>
        <p:spPr>
          <a:xfrm>
            <a:off x="107950" y="4114800"/>
            <a:ext cx="114744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 sz="18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AASKM</a:t>
            </a:r>
            <a:r>
              <a:rPr lang="sr-Latn-R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- Academy day celebrated on 12-13th of March, 2024 in the AASKM settlement Leposavic and in Zvecan Department,</a:t>
            </a:r>
            <a:endParaRPr/>
          </a:p>
        </p:txBody>
      </p:sp>
      <p:sp>
        <p:nvSpPr>
          <p:cNvPr id="205" name="Google Shape;205;p20"/>
          <p:cNvSpPr/>
          <p:nvPr/>
        </p:nvSpPr>
        <p:spPr>
          <a:xfrm>
            <a:off x="257629" y="2794130"/>
            <a:ext cx="10294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 sz="20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UPKM</a:t>
            </a:r>
            <a:r>
              <a:rPr b="1"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-</a:t>
            </a:r>
            <a:endParaRPr b="1"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6" name="Google Shape;20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4092" y="2450284"/>
            <a:ext cx="1784601" cy="115971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/>
          <p:nvPr/>
        </p:nvSpPr>
        <p:spPr>
          <a:xfrm>
            <a:off x="3310667" y="2465000"/>
            <a:ext cx="3852133" cy="1528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Facebook: @univerzitetupristini</a:t>
            </a:r>
            <a:endParaRPr/>
          </a:p>
          <a:p>
            <a:pPr indent="-228600" lvl="0" marL="241300" marR="0" rtl="0" algn="l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Facebook: @ upisiftnkm</a:t>
            </a:r>
            <a:endParaRPr/>
          </a:p>
          <a:p>
            <a:pPr indent="-228600" lvl="0" marL="241300" marR="0" rtl="0" algn="l"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Youtube: @TelevizijaFTN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/>
          <p:nvPr>
            <p:ph type="title"/>
          </p:nvPr>
        </p:nvSpPr>
        <p:spPr>
          <a:xfrm>
            <a:off x="228600" y="884427"/>
            <a:ext cx="11582400" cy="62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4000">
                <a:latin typeface="Trebuchet MS"/>
                <a:ea typeface="Trebuchet MS"/>
                <a:cs typeface="Trebuchet MS"/>
                <a:sym typeface="Trebuchet MS"/>
              </a:rPr>
              <a:t>Promotion on media and social networks ( T 7.4)</a:t>
            </a:r>
            <a:endParaRPr sz="4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21"/>
          <p:cNvSpPr txBox="1"/>
          <p:nvPr/>
        </p:nvSpPr>
        <p:spPr>
          <a:xfrm>
            <a:off x="688340" y="1703324"/>
            <a:ext cx="9069705" cy="474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125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sr-Latn-R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UPKM - Web site: pr.ac.rs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4" name="Google Shape;2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2300384"/>
            <a:ext cx="3255546" cy="200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808" y="4800600"/>
            <a:ext cx="2438400" cy="197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1"/>
          <p:cNvSpPr txBox="1"/>
          <p:nvPr/>
        </p:nvSpPr>
        <p:spPr>
          <a:xfrm>
            <a:off x="228600" y="4220147"/>
            <a:ext cx="9069705" cy="474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125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sr-Latn-R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AASKM  - local TV station TV MOST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7" name="Google Shape;21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0200" y="1752290"/>
            <a:ext cx="2667000" cy="150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34127" y="4495866"/>
            <a:ext cx="2807208" cy="157905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 txBox="1"/>
          <p:nvPr/>
        </p:nvSpPr>
        <p:spPr>
          <a:xfrm>
            <a:off x="5257545" y="3505597"/>
            <a:ext cx="30399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sr-Latn-R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ULFE - LinkedIn</a:t>
            </a:r>
            <a:endParaRPr b="1"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5139055" y="6248144"/>
            <a:ext cx="3276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SVEHERC - website</a:t>
            </a:r>
            <a:endParaRPr b="1"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Screenshot (84)" id="221" name="Google Shape;22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5655" y="2159635"/>
            <a:ext cx="2972435" cy="167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 txBox="1"/>
          <p:nvPr/>
        </p:nvSpPr>
        <p:spPr>
          <a:xfrm>
            <a:off x="8610345" y="4033917"/>
            <a:ext cx="3039999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sr-Latn-R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ATUSS - facebook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sr-Latn-R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ATUSS - Instagram</a:t>
            </a:r>
            <a:endParaRPr/>
          </a:p>
        </p:txBody>
      </p:sp>
      <p:pic>
        <p:nvPicPr>
          <p:cNvPr descr="Screenshot (86)" id="223" name="Google Shape;22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34400" y="4864100"/>
            <a:ext cx="3020060" cy="169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Promotion on live events (T 7.5)	</a:t>
            </a:r>
            <a:endParaRPr/>
          </a:p>
        </p:txBody>
      </p:sp>
      <p:sp>
        <p:nvSpPr>
          <p:cNvPr id="229" name="Google Shape;229;p22"/>
          <p:cNvSpPr txBox="1"/>
          <p:nvPr/>
        </p:nvSpPr>
        <p:spPr>
          <a:xfrm>
            <a:off x="688340" y="1703324"/>
            <a:ext cx="10998200" cy="3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125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UPKM </a:t>
            </a:r>
            <a:endParaRPr/>
          </a:p>
          <a:p>
            <a:pPr indent="-228600" lvl="1" marL="698500" marR="0" rtl="0" algn="l"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Inter project coaching meetings, conferences, Open-door days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1" marL="698500" marR="0" rtl="0" algn="l"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Erasmus+ PELMOB Inter project coaching meeting.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1" marL="698500" marR="0" rtl="0" algn="l"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Open-door day on the Faculty of Law UPKM.</a:t>
            </a:r>
            <a:endParaRPr/>
          </a:p>
          <a:p>
            <a:pPr indent="-228600" lvl="1" marL="698500" marR="0" rtl="0" algn="l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Preparatory Classes for enrolment FTS – UPKM.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1" marL="698500" marR="0" rtl="0" algn="l">
              <a:lnSpc>
                <a:spcPct val="100000"/>
              </a:lnSpc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eTwinning info session in European House Kosovska Mitrovica.</a:t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28600" lvl="0" marL="241300" marR="0" rtl="0" algn="l"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sr-Latn-RS" sz="20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AASKM</a:t>
            </a: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– Academy day</a:t>
            </a:r>
            <a:endParaRPr/>
          </a:p>
          <a:p>
            <a:pPr indent="-228600" lvl="0" marL="241300" marR="0" rtl="0" algn="l">
              <a:spcBef>
                <a:spcPts val="8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sr-Latn-RS" sz="20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UNBI</a:t>
            </a:r>
            <a:r>
              <a:rPr lang="sr-Latn-RS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–  May 6th to 10th, 2024, Kütahya Dumlupınar University in Turkey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0" name="Google Shape;23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5613234"/>
            <a:ext cx="1922932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63000" y="5562815"/>
            <a:ext cx="940377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6000" y="3733800"/>
            <a:ext cx="2058324" cy="134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9000" y="5257904"/>
            <a:ext cx="2647950" cy="14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800" y="5105203"/>
            <a:ext cx="2757488" cy="165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 txBox="1"/>
          <p:nvPr>
            <p:ph type="title"/>
          </p:nvPr>
        </p:nvSpPr>
        <p:spPr>
          <a:xfrm>
            <a:off x="596900" y="884427"/>
            <a:ext cx="10998200" cy="707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Annoucement</a:t>
            </a:r>
            <a:endParaRPr/>
          </a:p>
        </p:txBody>
      </p:sp>
      <p:sp>
        <p:nvSpPr>
          <p:cNvPr id="240" name="Google Shape;240;p23"/>
          <p:cNvSpPr txBox="1"/>
          <p:nvPr>
            <p:ph idx="1" type="body"/>
          </p:nvPr>
        </p:nvSpPr>
        <p:spPr>
          <a:xfrm>
            <a:off x="596900" y="1905000"/>
            <a:ext cx="10556875" cy="326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sr-Latn-RS" sz="2000"/>
              <a:t> </a:t>
            </a:r>
            <a:r>
              <a:rPr b="1" lang="sr-Latn-RS" sz="2000">
                <a:solidFill>
                  <a:srgbClr val="C00000"/>
                </a:solidFill>
              </a:rPr>
              <a:t>Cluster meeting in Sarajevo - October 9th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C00000"/>
              </a:solidFill>
            </a:endParaRPr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Char char="•"/>
            </a:pPr>
            <a:r>
              <a:rPr lang="sr-Latn-RS" sz="1890">
                <a:latin typeface="Trebuchet MS"/>
                <a:ea typeface="Trebuchet MS"/>
                <a:cs typeface="Trebuchet MS"/>
                <a:sym typeface="Trebuchet MS"/>
              </a:rPr>
              <a:t> Participants - Project coordinator and UNBI institutional coordinator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Char char="•"/>
            </a:pPr>
            <a:r>
              <a:rPr lang="sr-Latn-RS" sz="1890">
                <a:latin typeface="Trebuchet MS"/>
                <a:ea typeface="Trebuchet MS"/>
                <a:cs typeface="Trebuchet MS"/>
                <a:sym typeface="Trebuchet MS"/>
              </a:rPr>
              <a:t> coofinancing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None/>
            </a:pPr>
            <a:r>
              <a:t/>
            </a:r>
            <a:endParaRPr sz="1890"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None/>
            </a:pPr>
            <a:r>
              <a:t/>
            </a:r>
            <a:endParaRPr sz="1890"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None/>
            </a:pPr>
            <a:r>
              <a:t/>
            </a:r>
            <a:endParaRPr sz="189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5"/>
              <a:buFont typeface="Arial"/>
              <a:buChar char="•"/>
            </a:pPr>
            <a:r>
              <a:rPr lang="sr-Latn-RS" sz="1995"/>
              <a:t> </a:t>
            </a:r>
            <a:r>
              <a:rPr lang="sr-Latn-RS" sz="1995">
                <a:solidFill>
                  <a:srgbClr val="14CD68"/>
                </a:solidFill>
              </a:rPr>
              <a:t>C</a:t>
            </a:r>
            <a:r>
              <a:rPr b="1" lang="sr-Latn-RS" sz="1995">
                <a:solidFill>
                  <a:srgbClr val="14CD68"/>
                </a:solidFill>
              </a:rPr>
              <a:t>luster visit to SVEHERC - October 11th </a:t>
            </a:r>
            <a:endParaRPr b="1" sz="1995">
              <a:solidFill>
                <a:srgbClr val="14CD6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95">
              <a:solidFill>
                <a:srgbClr val="14CD68"/>
              </a:solidFill>
            </a:endParaRPr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Char char="•"/>
            </a:pPr>
            <a:r>
              <a:rPr lang="sr-Latn-RS" sz="1890">
                <a:latin typeface="Trebuchet MS"/>
                <a:ea typeface="Trebuchet MS"/>
                <a:cs typeface="Trebuchet MS"/>
                <a:sym typeface="Trebuchet MS"/>
              </a:rPr>
              <a:t>Participants - SVEHERC and Project coordinator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90"/>
              <a:buFont typeface="Arial"/>
              <a:buChar char="•"/>
            </a:pPr>
            <a:r>
              <a:rPr lang="sr-Latn-RS" sz="1890">
                <a:latin typeface="Trebuchet MS"/>
                <a:ea typeface="Trebuchet MS"/>
                <a:cs typeface="Trebuchet MS"/>
                <a:sym typeface="Trebuchet MS"/>
              </a:rPr>
              <a:t>coofinancing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/>
          <p:nvPr/>
        </p:nvSpPr>
        <p:spPr>
          <a:xfrm>
            <a:off x="587374" y="4724400"/>
            <a:ext cx="9045575" cy="0"/>
          </a:xfrm>
          <a:custGeom>
            <a:rect b="b" l="l" r="r" t="t"/>
            <a:pathLst>
              <a:path extrusionOk="0" h="120000" w="9045575">
                <a:moveTo>
                  <a:pt x="0" y="0"/>
                </a:moveTo>
                <a:lnTo>
                  <a:pt x="9045155" y="0"/>
                </a:lnTo>
              </a:path>
            </a:pathLst>
          </a:custGeom>
          <a:noFill/>
          <a:ln cap="flat" cmpd="sng" w="38100">
            <a:solidFill>
              <a:srgbClr val="3B3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2201646" y="4890007"/>
            <a:ext cx="5817870" cy="949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sr-Latn-RS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"Funded by the European Union. Views and opinions expressed are however those of the author(s) only and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i="1" lang="sr-Latn-RS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 not necessarily reflect those of the European Union. Neither the European Union nor the granting authority can be."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99110" marR="49149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 sz="900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Network of centers for regional short study programs in the countries of the Western Balkans  Call</a:t>
            </a:r>
            <a:r>
              <a:rPr lang="sr-Latn-RS" sz="900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: ERASMUS-EDU-2023-CBHE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None/>
            </a:pPr>
            <a:r>
              <a:rPr b="1" lang="sr-Latn-RS" sz="900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number</a:t>
            </a:r>
            <a:r>
              <a:rPr lang="sr-Latn-RS" sz="900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: 101128813</a:t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47" name="Google Shape;247;p24"/>
          <p:cNvGrpSpPr/>
          <p:nvPr/>
        </p:nvGrpSpPr>
        <p:grpSpPr>
          <a:xfrm>
            <a:off x="528319" y="784519"/>
            <a:ext cx="9115310" cy="5793939"/>
            <a:chOff x="528319" y="784519"/>
            <a:chExt cx="9115310" cy="5793939"/>
          </a:xfrm>
        </p:grpSpPr>
        <p:pic>
          <p:nvPicPr>
            <p:cNvPr id="248" name="Google Shape;248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8319" y="784519"/>
              <a:ext cx="2451760" cy="890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333779" y="1166164"/>
              <a:ext cx="2156586" cy="45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7374" y="6117630"/>
              <a:ext cx="9056255" cy="460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24"/>
          <p:cNvSpPr txBox="1"/>
          <p:nvPr/>
        </p:nvSpPr>
        <p:spPr>
          <a:xfrm>
            <a:off x="1809534" y="3614420"/>
            <a:ext cx="6621780" cy="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6000">
                <a:solidFill>
                  <a:srgbClr val="3B3B71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 &amp; Answers</a:t>
            </a:r>
            <a:endParaRPr sz="6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3600747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224942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WP1 – MANAGEMENT (M01-M36) - ATUSS</a:t>
            </a:r>
            <a:endParaRPr/>
          </a:p>
        </p:txBody>
      </p:sp>
      <p:sp>
        <p:nvSpPr>
          <p:cNvPr id="68" name="Google Shape;68;p3"/>
          <p:cNvSpPr txBox="1"/>
          <p:nvPr>
            <p:ph idx="1" type="body"/>
          </p:nvPr>
        </p:nvSpPr>
        <p:spPr>
          <a:xfrm>
            <a:off x="596900" y="2057400"/>
            <a:ext cx="10223500" cy="4001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/>
              <a:t>T 1.1</a:t>
            </a:r>
            <a:r>
              <a:rPr lang="sr-Latn-RS"/>
              <a:t> - Partnership Agreement preparation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r-Latn-RS"/>
              <a:t> MS1 – Signed PA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/>
              <a:t>T 1.2 </a:t>
            </a:r>
            <a:r>
              <a:rPr lang="sr-Latn-RS"/>
              <a:t>– Kick-off Meeting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/>
              <a:t>T 1.3 </a:t>
            </a:r>
            <a:r>
              <a:rPr lang="sr-Latn-RS"/>
              <a:t>– Developing Project management plan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r-Latn-RS"/>
              <a:t> MS2 – Project Management Plan 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/>
              <a:t>T 1.4 </a:t>
            </a:r>
            <a:r>
              <a:rPr lang="sr-Latn-RS"/>
              <a:t>– Meetings of SC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r-Latn-RS"/>
              <a:t>7 times  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/>
              <a:t>T 1.5 </a:t>
            </a:r>
            <a:r>
              <a:rPr lang="sr-Latn-RS"/>
              <a:t>– Day-to-day coordination and communication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/>
              <a:t>T 1.6 </a:t>
            </a:r>
            <a:r>
              <a:rPr lang="sr-Latn-RS"/>
              <a:t>- Periodic and final reporting</a:t>
            </a:r>
            <a:endParaRPr/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4572000"/>
            <a:ext cx="344454" cy="344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1st Interim Reporting?</a:t>
            </a:r>
            <a:endParaRPr/>
          </a:p>
        </p:txBody>
      </p:sp>
      <p:sp>
        <p:nvSpPr>
          <p:cNvPr id="75" name="Google Shape;75;p4"/>
          <p:cNvSpPr txBox="1"/>
          <p:nvPr>
            <p:ph idx="1" type="body"/>
          </p:nvPr>
        </p:nvSpPr>
        <p:spPr>
          <a:xfrm>
            <a:off x="596900" y="1981200"/>
            <a:ext cx="106807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- Delays in reporting evident – more on SC meeting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/>
              <a:t>WP2 – M01-M18 (due end of May 2025)</a:t>
            </a:r>
            <a:endParaRPr/>
          </a:p>
        </p:txBody>
      </p:sp>
      <p:sp>
        <p:nvSpPr>
          <p:cNvPr id="81" name="Google Shape;81;p5"/>
          <p:cNvSpPr txBox="1"/>
          <p:nvPr>
            <p:ph idx="1" type="body"/>
          </p:nvPr>
        </p:nvSpPr>
        <p:spPr>
          <a:xfrm>
            <a:off x="596900" y="2133600"/>
            <a:ext cx="9903461" cy="2600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T 2.1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Study visits to EU partners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T 2.2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Training of WB HEI staff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T 2.3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Defining goals of centers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MS3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– M15 (end of February 2025)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T 2.4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Establishment of the Center at WB HEIs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MS4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- Centers involved in WB HEIs documentation – M18 (end of May 2025)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T 2.5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Registration of Centers according to the law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MS5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- Defined financial status of Centers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2400" y="2057400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2247900"/>
            <a:ext cx="4191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STUDY VISITS (T 2.1)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6"/>
          <p:cNvSpPr txBox="1"/>
          <p:nvPr>
            <p:ph idx="1" type="body"/>
          </p:nvPr>
        </p:nvSpPr>
        <p:spPr>
          <a:xfrm>
            <a:off x="596900" y="1981200"/>
            <a:ext cx="10998200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ATUSS</a:t>
            </a:r>
            <a:r>
              <a:rPr b="1" lang="sr-Latn-RS" sz="2000">
                <a:latin typeface="Times New Roman"/>
                <a:ea typeface="Times New Roman"/>
                <a:cs typeface="Times New Roman"/>
                <a:sym typeface="Times New Roman"/>
              </a:rPr>
              <a:t> – 23.01. -25.01.2024. – DONE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Done,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Questionares –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done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Announements –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published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Report –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done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lang="sr-Latn-RS" sz="20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ULFE </a:t>
            </a:r>
            <a:r>
              <a:rPr b="1" lang="sr-Latn-RS" sz="2000">
                <a:latin typeface="Times New Roman"/>
                <a:ea typeface="Times New Roman"/>
                <a:cs typeface="Times New Roman"/>
                <a:sym typeface="Times New Roman"/>
              </a:rPr>
              <a:t>– 16.04. -  18.04.2024. – DONE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Done,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Questionare –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done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Announcements –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published</a:t>
            </a:r>
            <a:endParaRPr/>
          </a:p>
          <a:p>
            <a:pPr indent="-342900" lvl="1" marL="800100" rtl="0" algn="l"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b="1" lang="sr-Latn-RS">
                <a:latin typeface="Times New Roman"/>
                <a:ea typeface="Times New Roman"/>
                <a:cs typeface="Times New Roman"/>
                <a:sym typeface="Times New Roman"/>
              </a:rPr>
              <a:t> Report – </a:t>
            </a: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done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sr-Latn-RS" sz="2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sr-Latn-RS" sz="20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UPM</a:t>
            </a:r>
            <a:r>
              <a:rPr b="1" lang="sr-Latn-RS" sz="2000">
                <a:latin typeface="Times New Roman"/>
                <a:ea typeface="Times New Roman"/>
                <a:cs typeface="Times New Roman"/>
                <a:sym typeface="Times New Roman"/>
              </a:rPr>
              <a:t> – 24.09. – 26.04.2024. – IN PROGRESS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/>
          <p:nvPr/>
        </p:nvSpPr>
        <p:spPr>
          <a:xfrm>
            <a:off x="668908" y="990600"/>
            <a:ext cx="10998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Latn-RS" sz="4600" u="sng" cap="none" strike="noStrike">
                <a:solidFill>
                  <a:srgbClr val="3B3B7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of WB HEI staff (T 2.2)</a:t>
            </a:r>
            <a:endParaRPr b="0" i="0" sz="4600" u="sng" cap="none" strike="noStrike">
              <a:solidFill>
                <a:srgbClr val="3B3B7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81000" y="2286000"/>
            <a:ext cx="11201400" cy="2831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i="0" lang="sr-Latn-RS" sz="20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Training 1</a:t>
            </a: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- Aims and technical conditions for opening center for short study cycles </a:t>
            </a:r>
            <a:endParaRPr/>
          </a:p>
          <a:p>
            <a:pPr indent="0" lvl="2" marL="914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- 23.01. -25.01.2024. </a:t>
            </a:r>
            <a:endParaRPr/>
          </a:p>
          <a:p>
            <a:pPr indent="-158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Arial"/>
              <a:buChar char="•"/>
            </a:pPr>
            <a:r>
              <a:rPr b="1" i="0" lang="sr-Latn-RS" sz="20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Training 2</a:t>
            </a:r>
            <a:r>
              <a:rPr b="1" i="0" lang="sr-Latn-RS" sz="20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0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Developing curricula for short study programs </a:t>
            </a:r>
            <a:endParaRPr/>
          </a:p>
          <a:p>
            <a:pPr indent="0" lvl="2" marL="9144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r-Latn-R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- 16.04. -  18.04.2024.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191000"/>
            <a:ext cx="3505200" cy="233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8008" y="4191000"/>
            <a:ext cx="3661792" cy="244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sr-Latn-RS"/>
              <a:t>1st In-Home Training (T 2.2) 	</a:t>
            </a:r>
            <a:endParaRPr/>
          </a:p>
        </p:txBody>
      </p:sp>
      <p:sp>
        <p:nvSpPr>
          <p:cNvPr id="103" name="Google Shape;103;p8"/>
          <p:cNvSpPr/>
          <p:nvPr/>
        </p:nvSpPr>
        <p:spPr>
          <a:xfrm>
            <a:off x="596900" y="1752600"/>
            <a:ext cx="109982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b="1" lang="sr-Latn-RS" sz="18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Done on all partner WBHEIs – UPKM, AASKM, SVEHERC, UNBI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UPKM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- The training was held on March 6, 2024 at the Faculty of Technical Sciences in Kosovska Mitrovica,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AASKM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- 20.02.2024. to the teachers of AASKM department Zvečan,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UNBI 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– </a:t>
            </a:r>
            <a:r>
              <a:rPr b="1" i="0" lang="sr-Latn-RS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06.02. 2024. 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at the Faculty of Technical Engineering of the University of Bihać</a:t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SVEHERC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– </a:t>
            </a:r>
            <a:r>
              <a:rPr b="1" i="0" lang="sr-Latn-RS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16.03.2024</a:t>
            </a:r>
            <a:r>
              <a:rPr b="0" i="0" lang="sr-Latn-RS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4" name="Google Shape;1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8800" y="4696968"/>
            <a:ext cx="2595563" cy="194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4724400"/>
            <a:ext cx="3122172" cy="175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7200" y="4045470"/>
            <a:ext cx="1371600" cy="269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0800" y="4696968"/>
            <a:ext cx="2671763" cy="200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/>
          <p:nvPr>
            <p:ph type="title"/>
          </p:nvPr>
        </p:nvSpPr>
        <p:spPr>
          <a:xfrm>
            <a:off x="596900" y="884427"/>
            <a:ext cx="10998200" cy="726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Latn-RS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sr-Latn-RS"/>
              <a:t>2nd In-Home Training (T2.2) 	</a:t>
            </a:r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596900" y="2057400"/>
            <a:ext cx="1090930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b="1" lang="sr-Latn-RS" sz="180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Done on all partner WBHEIs – UPKM, AASKM, SVEHERC, UNBI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UPKM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– 15.05. 2024 at the Faculty of Technical Sciences in Kosovska Mitrovica,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AASKM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– 30.04.2024. to the teachers of AASKM department Zvečan,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UNBI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– 14.05. 2024. at the Faculty of Technical Engineering of the University of Bihać</a:t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❑"/>
            </a:pP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i="0" lang="sr-Latn-RS" sz="1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SVEHERC</a:t>
            </a:r>
            <a:r>
              <a:rPr b="1" i="0" lang="sr-Latn-RS" sz="1800" u="none" cap="none" strike="noStrike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 – 17.05. 2024,</a:t>
            </a:r>
            <a:endParaRPr b="1" i="0" sz="1800" u="none" cap="none" strike="noStrike">
              <a:solidFill>
                <a:srgbClr val="00206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" name="Google Shape;11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2600" y="5129943"/>
            <a:ext cx="2030681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4288" y="5310537"/>
            <a:ext cx="2971800" cy="133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0400" y="5066030"/>
            <a:ext cx="2209800" cy="165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131" y="4642723"/>
            <a:ext cx="2671763" cy="200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2024-09-17T03:53:00Z</dcterms:created>
  <dc:creator>Pecicka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2024-04-19T04:00:00Z</vt:filetime>
  </property>
  <property fmtid="{D5CDD505-2E9C-101B-9397-08002B2CF9AE}" pid="3" name="LastSaved">
    <vt:filetime>2024-09-17T04:00:00Z</vt:filetime>
  </property>
  <property fmtid="{D5CDD505-2E9C-101B-9397-08002B2CF9AE}" pid="4" name="ICV">
    <vt:lpwstr>E17F2116F79A4E01B77285E68AD2DAE2_12</vt:lpwstr>
  </property>
  <property fmtid="{D5CDD505-2E9C-101B-9397-08002B2CF9AE}" pid="5" name="KSOProductBuildVer">
    <vt:lpwstr>1033-12.2.0.18283</vt:lpwstr>
  </property>
</Properties>
</file>