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591" r:id="rId2"/>
    <p:sldId id="650" r:id="rId3"/>
    <p:sldId id="665" r:id="rId4"/>
    <p:sldId id="652" r:id="rId5"/>
    <p:sldId id="663" r:id="rId6"/>
    <p:sldId id="664" r:id="rId7"/>
    <p:sldId id="653" r:id="rId8"/>
    <p:sldId id="666" r:id="rId9"/>
    <p:sldId id="667" r:id="rId10"/>
    <p:sldId id="668" r:id="rId11"/>
    <p:sldId id="662" r:id="rId12"/>
  </p:sldIdLst>
  <p:sldSz cx="9144000" cy="6858000" type="screen4x3"/>
  <p:notesSz cx="6797675" cy="987266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145"/>
    <a:srgbClr val="189654"/>
    <a:srgbClr val="000099"/>
    <a:srgbClr val="208E4D"/>
    <a:srgbClr val="FF9933"/>
    <a:srgbClr val="FFCCFF"/>
    <a:srgbClr val="FF99FF"/>
    <a:srgbClr val="FF00FF"/>
    <a:srgbClr val="FF0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97417" autoAdjust="0"/>
  </p:normalViewPr>
  <p:slideViewPr>
    <p:cSldViewPr snapToGrid="0">
      <p:cViewPr varScale="1">
        <p:scale>
          <a:sx n="110" d="100"/>
          <a:sy n="110" d="100"/>
        </p:scale>
        <p:origin x="1596" y="10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366595"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66596"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366597" name="Rectangle 5"/>
          <p:cNvSpPr>
            <a:spLocks noGrp="1" noChangeArrowheads="1"/>
          </p:cNvSpPr>
          <p:nvPr>
            <p:ph type="sldNum" sz="quarter" idx="3"/>
          </p:nvPr>
        </p:nvSpPr>
        <p:spPr bwMode="auto">
          <a:xfrm>
            <a:off x="3851275"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F4C1C1-DE8F-4495-9BC5-53850FE543B5}" type="slidenum">
              <a:rPr lang="en-GB"/>
              <a:pPr>
                <a:defRPr/>
              </a:pPr>
              <a:t>‹#›</a:t>
            </a:fld>
            <a:endParaRPr lang="en-GB"/>
          </a:p>
        </p:txBody>
      </p:sp>
    </p:spTree>
    <p:extLst>
      <p:ext uri="{BB962C8B-B14F-4D97-AF65-F5344CB8AC3E}">
        <p14:creationId xmlns:p14="http://schemas.microsoft.com/office/powerpoint/2010/main" val="3191764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sr-Latn-RS"/>
          </a:p>
        </p:txBody>
      </p:sp>
      <p:sp>
        <p:nvSpPr>
          <p:cNvPr id="32771" name="Rectangle 3"/>
          <p:cNvSpPr>
            <a:spLocks noGrp="1" noChangeArrowheads="1"/>
          </p:cNvSpPr>
          <p:nvPr>
            <p:ph type="dt"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65CE7C38-1363-4E20-9B1E-31254D28335B}" type="datetimeFigureOut">
              <a:rPr lang="sr-Latn-CS"/>
              <a:pPr>
                <a:defRPr/>
              </a:pPr>
              <a:t>19.9.2024.</a:t>
            </a:fld>
            <a:endParaRPr lang="sr-Latn-RS"/>
          </a:p>
        </p:txBody>
      </p:sp>
      <p:sp>
        <p:nvSpPr>
          <p:cNvPr id="9220"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79450" y="4689475"/>
            <a:ext cx="5438775"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r-Latn-RS" noProof="0"/>
              <a:t>Click to edit Master text styles</a:t>
            </a:r>
          </a:p>
          <a:p>
            <a:pPr lvl="1"/>
            <a:r>
              <a:rPr lang="sr-Latn-RS" noProof="0"/>
              <a:t>Second level</a:t>
            </a:r>
          </a:p>
          <a:p>
            <a:pPr lvl="2"/>
            <a:r>
              <a:rPr lang="sr-Latn-RS" noProof="0"/>
              <a:t>Third level</a:t>
            </a:r>
          </a:p>
          <a:p>
            <a:pPr lvl="3"/>
            <a:r>
              <a:rPr lang="sr-Latn-RS" noProof="0"/>
              <a:t>Fourth level</a:t>
            </a:r>
          </a:p>
          <a:p>
            <a:pPr lvl="4"/>
            <a:r>
              <a:rPr lang="sr-Latn-RS" noProof="0"/>
              <a:t>Fifth level</a:t>
            </a:r>
          </a:p>
        </p:txBody>
      </p:sp>
      <p:sp>
        <p:nvSpPr>
          <p:cNvPr id="32774" name="Rectangle 6"/>
          <p:cNvSpPr>
            <a:spLocks noGrp="1" noChangeArrowheads="1"/>
          </p:cNvSpPr>
          <p:nvPr>
            <p:ph type="ftr" sz="quarter" idx="4"/>
          </p:nvPr>
        </p:nvSpPr>
        <p:spPr bwMode="auto">
          <a:xfrm>
            <a:off x="0" y="9377363"/>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sr-Latn-RS"/>
          </a:p>
        </p:txBody>
      </p:sp>
      <p:sp>
        <p:nvSpPr>
          <p:cNvPr id="32775" name="Rectangle 7"/>
          <p:cNvSpPr>
            <a:spLocks noGrp="1" noChangeArrowheads="1"/>
          </p:cNvSpPr>
          <p:nvPr>
            <p:ph type="sldNum" sz="quarter" idx="5"/>
          </p:nvPr>
        </p:nvSpPr>
        <p:spPr bwMode="auto">
          <a:xfrm>
            <a:off x="3849688" y="9377363"/>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DACDD7-704D-4970-942F-D9A7D8DB3436}" type="slidenum">
              <a:rPr lang="sr-Latn-RS"/>
              <a:pPr>
                <a:defRPr/>
              </a:pPr>
              <a:t>‹#›</a:t>
            </a:fld>
            <a:endParaRPr lang="sr-Latn-RS"/>
          </a:p>
        </p:txBody>
      </p:sp>
    </p:spTree>
    <p:extLst>
      <p:ext uri="{BB962C8B-B14F-4D97-AF65-F5344CB8AC3E}">
        <p14:creationId xmlns:p14="http://schemas.microsoft.com/office/powerpoint/2010/main" val="25913706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9259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67005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75286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05054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7994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88606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0273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36748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0123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61430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796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A1D9627-B693-4369-A213-08AA119AD666}" type="datetime1">
              <a:rPr lang="sr-Latn-RS"/>
              <a:pPr>
                <a:defRPr/>
              </a:pPr>
              <a:t>19.9.2024.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0774A-D1F1-47A7-87A6-076EA4DEC9B9}" type="slidenum">
              <a:rPr lang="en-US"/>
              <a:pPr>
                <a:defRPr/>
              </a:pPr>
              <a:t>‹#›</a:t>
            </a:fld>
            <a:endParaRPr lang="en-US"/>
          </a:p>
        </p:txBody>
      </p:sp>
    </p:spTree>
    <p:extLst>
      <p:ext uri="{BB962C8B-B14F-4D97-AF65-F5344CB8AC3E}">
        <p14:creationId xmlns:p14="http://schemas.microsoft.com/office/powerpoint/2010/main" val="26139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2C8AC9-F06A-4DCE-95EC-16A64BB17E9A}" type="datetime1">
              <a:rPr lang="sr-Latn-RS"/>
              <a:pPr>
                <a:defRPr/>
              </a:pPr>
              <a:t>19.9.2024.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F0AF2-756E-4BFE-84A6-1AB607AC78D8}" type="slidenum">
              <a:rPr lang="en-US"/>
              <a:pPr>
                <a:defRPr/>
              </a:pPr>
              <a:t>‹#›</a:t>
            </a:fld>
            <a:endParaRPr lang="en-US"/>
          </a:p>
        </p:txBody>
      </p:sp>
    </p:spTree>
    <p:extLst>
      <p:ext uri="{BB962C8B-B14F-4D97-AF65-F5344CB8AC3E}">
        <p14:creationId xmlns:p14="http://schemas.microsoft.com/office/powerpoint/2010/main" val="268198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B61E59D-E985-492C-9864-172D90C7EE81}" type="datetime1">
              <a:rPr lang="sr-Latn-RS"/>
              <a:pPr>
                <a:defRPr/>
              </a:pPr>
              <a:t>19.9.2024.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A3A56-E972-45BA-8F49-8C1BA343C4F9}" type="slidenum">
              <a:rPr lang="en-US"/>
              <a:pPr>
                <a:defRPr/>
              </a:pPr>
              <a:t>‹#›</a:t>
            </a:fld>
            <a:endParaRPr lang="en-US"/>
          </a:p>
        </p:txBody>
      </p:sp>
    </p:spTree>
    <p:extLst>
      <p:ext uri="{BB962C8B-B14F-4D97-AF65-F5344CB8AC3E}">
        <p14:creationId xmlns:p14="http://schemas.microsoft.com/office/powerpoint/2010/main" val="167399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4DED5B-A318-462C-BF31-D773FF2AC785}" type="datetime1">
              <a:rPr lang="sr-Latn-RS"/>
              <a:pPr>
                <a:defRPr/>
              </a:pPr>
              <a:t>19.9.2024.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1536-E44F-4922-9430-310EA2C662A2}" type="slidenum">
              <a:rPr lang="en-US"/>
              <a:pPr>
                <a:defRPr/>
              </a:pPr>
              <a:t>‹#›</a:t>
            </a:fld>
            <a:endParaRPr lang="en-US"/>
          </a:p>
        </p:txBody>
      </p:sp>
    </p:spTree>
    <p:extLst>
      <p:ext uri="{BB962C8B-B14F-4D97-AF65-F5344CB8AC3E}">
        <p14:creationId xmlns:p14="http://schemas.microsoft.com/office/powerpoint/2010/main" val="167465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4A6B026-C28B-440F-BC8F-62782CDA23E6}" type="datetime1">
              <a:rPr lang="sr-Latn-RS"/>
              <a:pPr>
                <a:defRPr/>
              </a:pPr>
              <a:t>19.9.2024.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43F3A-9ECE-4F8F-B284-5A19820B3220}" type="slidenum">
              <a:rPr lang="en-US"/>
              <a:pPr>
                <a:defRPr/>
              </a:pPr>
              <a:t>‹#›</a:t>
            </a:fld>
            <a:endParaRPr lang="en-US"/>
          </a:p>
        </p:txBody>
      </p:sp>
    </p:spTree>
    <p:extLst>
      <p:ext uri="{BB962C8B-B14F-4D97-AF65-F5344CB8AC3E}">
        <p14:creationId xmlns:p14="http://schemas.microsoft.com/office/powerpoint/2010/main" val="50622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123625F-487D-4720-8FC3-5C326E098E30}" type="datetime1">
              <a:rPr lang="sr-Latn-RS"/>
              <a:pPr>
                <a:defRPr/>
              </a:pPr>
              <a:t>19.9.2024.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99567-4AB3-4B6C-A7EC-862872BBD222}" type="slidenum">
              <a:rPr lang="en-US"/>
              <a:pPr>
                <a:defRPr/>
              </a:pPr>
              <a:t>‹#›</a:t>
            </a:fld>
            <a:endParaRPr lang="en-US"/>
          </a:p>
        </p:txBody>
      </p:sp>
    </p:spTree>
    <p:extLst>
      <p:ext uri="{BB962C8B-B14F-4D97-AF65-F5344CB8AC3E}">
        <p14:creationId xmlns:p14="http://schemas.microsoft.com/office/powerpoint/2010/main" val="36601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E0DF608-BC9A-4281-AF9D-FCDC6FE6A1B8}" type="datetime1">
              <a:rPr lang="sr-Latn-RS"/>
              <a:pPr>
                <a:defRPr/>
              </a:pPr>
              <a:t>19.9.2024.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9729E1-5680-4BC3-8E3E-4CB19ACCDDC4}" type="slidenum">
              <a:rPr lang="en-US"/>
              <a:pPr>
                <a:defRPr/>
              </a:pPr>
              <a:t>‹#›</a:t>
            </a:fld>
            <a:endParaRPr lang="en-US"/>
          </a:p>
        </p:txBody>
      </p:sp>
    </p:spTree>
    <p:extLst>
      <p:ext uri="{BB962C8B-B14F-4D97-AF65-F5344CB8AC3E}">
        <p14:creationId xmlns:p14="http://schemas.microsoft.com/office/powerpoint/2010/main" val="209455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4E50C08-CA0A-4545-989A-F90BF3557593}" type="datetime1">
              <a:rPr lang="sr-Latn-RS"/>
              <a:pPr>
                <a:defRPr/>
              </a:pPr>
              <a:t>19.9.2024.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7C423A-1C3A-428A-81B8-D4601928B40E}" type="slidenum">
              <a:rPr lang="en-US"/>
              <a:pPr>
                <a:defRPr/>
              </a:pPr>
              <a:t>‹#›</a:t>
            </a:fld>
            <a:endParaRPr lang="en-US"/>
          </a:p>
        </p:txBody>
      </p:sp>
    </p:spTree>
    <p:extLst>
      <p:ext uri="{BB962C8B-B14F-4D97-AF65-F5344CB8AC3E}">
        <p14:creationId xmlns:p14="http://schemas.microsoft.com/office/powerpoint/2010/main" val="97053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98EBB9-B4FA-4E3B-9BED-A00CEE4D996C}" type="datetime1">
              <a:rPr lang="sr-Latn-RS"/>
              <a:pPr>
                <a:defRPr/>
              </a:pPr>
              <a:t>19.9.2024.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BA0562-0302-4638-8622-FF4C095E0C76}" type="slidenum">
              <a:rPr lang="en-US"/>
              <a:pPr>
                <a:defRPr/>
              </a:pPr>
              <a:t>‹#›</a:t>
            </a:fld>
            <a:endParaRPr lang="en-US"/>
          </a:p>
        </p:txBody>
      </p:sp>
    </p:spTree>
    <p:extLst>
      <p:ext uri="{BB962C8B-B14F-4D97-AF65-F5344CB8AC3E}">
        <p14:creationId xmlns:p14="http://schemas.microsoft.com/office/powerpoint/2010/main" val="407867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0E31EC-9102-43C1-BAF5-01F40937ED20}" type="datetime1">
              <a:rPr lang="sr-Latn-RS"/>
              <a:pPr>
                <a:defRPr/>
              </a:pPr>
              <a:t>19.9.2024.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F9426-BE75-46C0-B434-4F3EC18EC572}" type="slidenum">
              <a:rPr lang="en-US"/>
              <a:pPr>
                <a:defRPr/>
              </a:pPr>
              <a:t>‹#›</a:t>
            </a:fld>
            <a:endParaRPr lang="en-US"/>
          </a:p>
        </p:txBody>
      </p:sp>
    </p:spTree>
    <p:extLst>
      <p:ext uri="{BB962C8B-B14F-4D97-AF65-F5344CB8AC3E}">
        <p14:creationId xmlns:p14="http://schemas.microsoft.com/office/powerpoint/2010/main" val="390702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2377A0-882D-4CC6-A916-A3F079D12ED8}" type="datetime1">
              <a:rPr lang="sr-Latn-RS"/>
              <a:pPr>
                <a:defRPr/>
              </a:pPr>
              <a:t>19.9.2024.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70F78C-3194-46BD-A05E-8D0BFA215527}" type="slidenum">
              <a:rPr lang="en-US"/>
              <a:pPr>
                <a:defRPr/>
              </a:pPr>
              <a:t>‹#›</a:t>
            </a:fld>
            <a:endParaRPr lang="en-US"/>
          </a:p>
        </p:txBody>
      </p:sp>
    </p:spTree>
    <p:extLst>
      <p:ext uri="{BB962C8B-B14F-4D97-AF65-F5344CB8AC3E}">
        <p14:creationId xmlns:p14="http://schemas.microsoft.com/office/powerpoint/2010/main" val="12699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FCE771C0-B55D-4041-A777-1092B1A5E27C}" type="datetime1">
              <a:rPr lang="sr-Latn-RS"/>
              <a:pPr>
                <a:defRPr/>
              </a:pPr>
              <a:t>19.9.2024.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50C0A3-28FC-47CE-9820-0C053721D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4106" name="Rectangle 10"/>
          <p:cNvSpPr>
            <a:spLocks noChangeArrowheads="1"/>
          </p:cNvSpPr>
          <p:nvPr/>
        </p:nvSpPr>
        <p:spPr bwMode="auto">
          <a:xfrm>
            <a:off x="1287131" y="2143930"/>
            <a:ext cx="6515100" cy="1569660"/>
          </a:xfrm>
          <a:prstGeom prst="rect">
            <a:avLst/>
          </a:prstGeom>
          <a:noFill/>
          <a:ln>
            <a:noFill/>
          </a:ln>
          <a:effectLst>
            <a:glow rad="63500">
              <a:schemeClr val="accent2">
                <a:satMod val="175000"/>
                <a:alpha val="40000"/>
              </a:schemeClr>
            </a:glow>
            <a:prstShdw prst="shdw17" dist="17961" dir="2700000">
              <a:schemeClr val="accent1">
                <a:gamma/>
                <a:shade val="60000"/>
                <a:invGamma/>
              </a:schemeClr>
            </a:prstShdw>
          </a:effectLst>
          <a:scene3d>
            <a:camera prst="orthographicFront"/>
            <a:lightRig rig="threePt" dir="t"/>
          </a:scene3d>
          <a:sp3d>
            <a:bevelT/>
          </a:sp3d>
        </p:spPr>
        <p:txBody>
          <a:bodyPr anchor="b">
            <a:spAutoFit/>
          </a:bodyPr>
          <a:lstStyle/>
          <a:p>
            <a:pPr marL="0" lvl="1">
              <a:defRPr/>
            </a:pPr>
            <a:endParaRPr lang="sr-Latn-RS" b="1" dirty="0"/>
          </a:p>
          <a:p>
            <a:r>
              <a:rPr lang="sr-Latn-BA" b="1" dirty="0">
                <a:solidFill>
                  <a:schemeClr val="accent6">
                    <a:lumMod val="75000"/>
                  </a:schemeClr>
                </a:solidFill>
              </a:rPr>
              <a:t>PROJECT PROGRESS REPORT</a:t>
            </a:r>
            <a:endParaRPr lang="en-US" sz="2800" dirty="0">
              <a:solidFill>
                <a:schemeClr val="accent6">
                  <a:lumMod val="75000"/>
                </a:schemeClr>
              </a:solidFill>
            </a:endParaRPr>
          </a:p>
          <a:p>
            <a:pPr>
              <a:defRPr/>
            </a:pPr>
            <a:endParaRPr lang="sr-Latn-RS" b="1" dirty="0">
              <a:solidFill>
                <a:srgbClr val="FF0000"/>
              </a:solidFill>
            </a:endParaRPr>
          </a:p>
        </p:txBody>
      </p:sp>
      <p:sp>
        <p:nvSpPr>
          <p:cNvPr id="2055" name="Slide Number Placeholder 2"/>
          <p:cNvSpPr>
            <a:spLocks noGrp="1"/>
          </p:cNvSpPr>
          <p:nvPr>
            <p:ph type="sldNum" sz="quarter" idx="12"/>
          </p:nvPr>
        </p:nvSpPr>
        <p:spPr>
          <a:xfrm>
            <a:off x="7239000" y="643281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sp>
        <p:nvSpPr>
          <p:cNvPr id="7" name="Rectangle 6"/>
          <p:cNvSpPr/>
          <p:nvPr/>
        </p:nvSpPr>
        <p:spPr>
          <a:xfrm>
            <a:off x="357809" y="4000177"/>
            <a:ext cx="8542362" cy="461665"/>
          </a:xfrm>
          <a:prstGeom prst="rect">
            <a:avLst/>
          </a:prstGeom>
        </p:spPr>
        <p:txBody>
          <a:bodyPr wrap="square">
            <a:spAutoFit/>
          </a:bodyPr>
          <a:lstStyle/>
          <a:p>
            <a:r>
              <a:rPr lang="en-GB" sz="1200" i="1" dirty="0"/>
              <a:t>"Funded by the European Union. Views and opinions expressed are however those of the author(s) only and do not necessarily reflect those of the European Union. Neither the European Union nor the granting authority can be."</a:t>
            </a:r>
          </a:p>
        </p:txBody>
      </p:sp>
      <p:sp>
        <p:nvSpPr>
          <p:cNvPr id="8" name="TextBox 7"/>
          <p:cNvSpPr txBox="1"/>
          <p:nvPr/>
        </p:nvSpPr>
        <p:spPr>
          <a:xfrm>
            <a:off x="0" y="1176186"/>
            <a:ext cx="5724940" cy="338554"/>
          </a:xfrm>
          <a:prstGeom prst="rect">
            <a:avLst/>
          </a:prstGeom>
          <a:noFill/>
        </p:spPr>
        <p:txBody>
          <a:bodyPr wrap="square" rtlCol="0">
            <a:spAutoFit/>
          </a:bodyPr>
          <a:lstStyle/>
          <a:p>
            <a:pPr algn="l"/>
            <a:r>
              <a:rPr lang="sr-Latn-BA" sz="1600" b="1" i="1" dirty="0">
                <a:ln>
                  <a:solidFill>
                    <a:schemeClr val="tx1"/>
                  </a:solidFill>
                </a:ln>
                <a:solidFill>
                  <a:srgbClr val="189654"/>
                </a:solidFill>
              </a:rPr>
              <a:t>3rd Project Meeting</a:t>
            </a:r>
            <a:endParaRPr lang="en-GB" sz="1600" b="1" i="1" dirty="0">
              <a:ln>
                <a:solidFill>
                  <a:schemeClr val="tx1"/>
                </a:solidFill>
              </a:ln>
              <a:solidFill>
                <a:srgbClr val="189654"/>
              </a:solidFill>
            </a:endParaRPr>
          </a:p>
        </p:txBody>
      </p:sp>
      <p:cxnSp>
        <p:nvCxnSpPr>
          <p:cNvPr id="11" name="Straight Connector 10"/>
          <p:cNvCxnSpPr/>
          <p:nvPr/>
        </p:nvCxnSpPr>
        <p:spPr bwMode="auto">
          <a:xfrm>
            <a:off x="-14971" y="6070763"/>
            <a:ext cx="9144000" cy="103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sr-Latn-BA" sz="1200" b="1">
                <a:solidFill>
                  <a:schemeClr val="accent6">
                    <a:lumMod val="75000"/>
                  </a:schemeClr>
                </a:solidFill>
                <a:latin typeface="+mj-lt"/>
              </a:rPr>
              <a:t>s</a:t>
            </a:r>
            <a:r>
              <a:rPr lang="en-GB" sz="1200" b="1">
                <a:solidFill>
                  <a:schemeClr val="accent6">
                    <a:lumMod val="75000"/>
                  </a:schemeClr>
                </a:solidFill>
                <a:latin typeface="+mj-lt"/>
              </a:rPr>
              <a:t>Project </a:t>
            </a:r>
            <a:r>
              <a:rPr lang="en-GB" sz="1200" b="1" dirty="0">
                <a:solidFill>
                  <a:schemeClr val="accent6">
                    <a:lumMod val="75000"/>
                  </a:schemeClr>
                </a:solidFill>
                <a:latin typeface="+mj-lt"/>
              </a:rPr>
              <a:t>number</a:t>
            </a:r>
            <a:r>
              <a:rPr lang="en-GB" sz="1200" dirty="0">
                <a:solidFill>
                  <a:schemeClr val="accent6">
                    <a:lumMod val="75000"/>
                  </a:schemeClr>
                </a:solidFill>
                <a:latin typeface="+mj-lt"/>
              </a:rPr>
              <a:t>: 101128813</a:t>
            </a:r>
            <a:endParaRPr lang="en-GB" dirty="0">
              <a:solidFill>
                <a:schemeClr val="accent6">
                  <a:lumMod val="75000"/>
                </a:schemeClr>
              </a:solidFill>
            </a:endParaRPr>
          </a:p>
        </p:txBody>
      </p:sp>
      <p:sp>
        <p:nvSpPr>
          <p:cNvPr id="2" name="Rectangle 12">
            <a:extLst>
              <a:ext uri="{FF2B5EF4-FFF2-40B4-BE49-F238E27FC236}">
                <a16:creationId xmlns:a16="http://schemas.microsoft.com/office/drawing/2014/main" id="{CB443FE5-A216-336C-3890-49749CDC6900}"/>
              </a:ext>
            </a:extLst>
          </p:cNvPr>
          <p:cNvSpPr>
            <a:spLocks noChangeArrowheads="1"/>
          </p:cNvSpPr>
          <p:nvPr/>
        </p:nvSpPr>
        <p:spPr bwMode="auto">
          <a:xfrm>
            <a:off x="3384769" y="4627489"/>
            <a:ext cx="4680341" cy="126188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defRPr/>
            </a:pPr>
            <a:r>
              <a:rPr lang="sr-Latn-BA" sz="2000" b="1" i="1" dirty="0">
                <a:solidFill>
                  <a:srgbClr val="000099"/>
                </a:solidFill>
              </a:rPr>
              <a:t>Husein Rošić, PhD</a:t>
            </a:r>
            <a:endParaRPr lang="sr-Latn-BA" sz="2000" b="1" i="1" dirty="0">
              <a:solidFill>
                <a:schemeClr val="bg1"/>
              </a:solidFill>
            </a:endParaRPr>
          </a:p>
          <a:p>
            <a:pPr algn="r">
              <a:defRPr/>
            </a:pPr>
            <a:r>
              <a:rPr lang="sr-Latn-BA" sz="1800" b="1" i="1" dirty="0">
                <a:solidFill>
                  <a:srgbClr val="000099"/>
                </a:solidFill>
              </a:rPr>
              <a:t> Assistant professor</a:t>
            </a:r>
          </a:p>
          <a:p>
            <a:pPr algn="r">
              <a:defRPr/>
            </a:pPr>
            <a:r>
              <a:rPr lang="sr-Latn-BA" sz="1800" b="1" i="1" dirty="0">
                <a:solidFill>
                  <a:srgbClr val="000099"/>
                </a:solidFill>
              </a:rPr>
              <a:t>University of Bihać</a:t>
            </a:r>
            <a:endParaRPr lang="en-GB" sz="1800" b="1" dirty="0">
              <a:ln w="6350">
                <a:solidFill>
                  <a:schemeClr val="tx1"/>
                </a:solidFill>
              </a:ln>
              <a:solidFill>
                <a:srgbClr val="FF9933"/>
              </a:solidFill>
            </a:endParaRPr>
          </a:p>
          <a:p>
            <a:pPr algn="r">
              <a:defRPr/>
            </a:pPr>
            <a:endParaRPr lang="sr-Latn-RS" sz="2000" b="1" i="1" dirty="0">
              <a:ln>
                <a:solidFill>
                  <a:schemeClr val="tx1"/>
                </a:solidFill>
              </a:ln>
              <a:solidFill>
                <a:srgbClr val="000099"/>
              </a:solidFill>
            </a:endParaRPr>
          </a:p>
        </p:txBody>
      </p:sp>
      <p:sp>
        <p:nvSpPr>
          <p:cNvPr id="13" name="Rectangle 12">
            <a:extLst>
              <a:ext uri="{FF2B5EF4-FFF2-40B4-BE49-F238E27FC236}">
                <a16:creationId xmlns:a16="http://schemas.microsoft.com/office/drawing/2014/main" id="{CB443FE5-A216-336C-3890-49749CDC6900}"/>
              </a:ext>
            </a:extLst>
          </p:cNvPr>
          <p:cNvSpPr>
            <a:spLocks noChangeArrowheads="1"/>
          </p:cNvSpPr>
          <p:nvPr/>
        </p:nvSpPr>
        <p:spPr bwMode="auto">
          <a:xfrm>
            <a:off x="1044599" y="4627489"/>
            <a:ext cx="4680341" cy="126188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a:defRPr/>
            </a:pPr>
            <a:r>
              <a:rPr lang="sr-Latn-BA" sz="2000" b="1" i="1" dirty="0">
                <a:solidFill>
                  <a:srgbClr val="000099"/>
                </a:solidFill>
              </a:rPr>
              <a:t>Aladin Crnkić, PhD</a:t>
            </a:r>
            <a:r>
              <a:rPr lang="sr-Latn-BA" sz="2000" b="1" i="1" dirty="0">
                <a:solidFill>
                  <a:schemeClr val="bg1"/>
                </a:solidFill>
              </a:rPr>
              <a:t>….</a:t>
            </a:r>
          </a:p>
          <a:p>
            <a:pPr algn="l">
              <a:defRPr/>
            </a:pPr>
            <a:r>
              <a:rPr lang="sr-Latn-BA" sz="1800" b="1" i="1" dirty="0">
                <a:solidFill>
                  <a:srgbClr val="000099"/>
                </a:solidFill>
              </a:rPr>
              <a:t> Associate professor</a:t>
            </a:r>
          </a:p>
          <a:p>
            <a:pPr algn="l">
              <a:defRPr/>
            </a:pPr>
            <a:r>
              <a:rPr lang="sr-Latn-BA" sz="1800" b="1" i="1" dirty="0">
                <a:solidFill>
                  <a:srgbClr val="000099"/>
                </a:solidFill>
              </a:rPr>
              <a:t>University of Bihać</a:t>
            </a:r>
            <a:endParaRPr lang="en-GB" sz="1800" b="1" dirty="0">
              <a:ln w="6350">
                <a:solidFill>
                  <a:schemeClr val="tx1"/>
                </a:solidFill>
              </a:ln>
              <a:solidFill>
                <a:srgbClr val="FF9933"/>
              </a:solidFill>
            </a:endParaRPr>
          </a:p>
          <a:p>
            <a:pPr algn="l">
              <a:defRPr/>
            </a:pPr>
            <a:endParaRPr lang="sr-Latn-RS" sz="2000" b="1" i="1" dirty="0">
              <a:ln>
                <a:solidFill>
                  <a:schemeClr val="tx1"/>
                </a:solidFill>
              </a:ln>
              <a:solidFill>
                <a:srgbClr val="0000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en-GB" sz="2800" dirty="0">
                <a:solidFill>
                  <a:srgbClr val="000099"/>
                </a:solidFill>
              </a:rPr>
              <a:t>What has been done so far?</a:t>
            </a:r>
          </a:p>
        </p:txBody>
      </p:sp>
      <p:sp>
        <p:nvSpPr>
          <p:cNvPr id="5" name="Content Placeholder 4"/>
          <p:cNvSpPr>
            <a:spLocks noGrp="1"/>
          </p:cNvSpPr>
          <p:nvPr>
            <p:ph idx="1"/>
          </p:nvPr>
        </p:nvSpPr>
        <p:spPr>
          <a:xfrm>
            <a:off x="243067" y="2397407"/>
            <a:ext cx="8657103" cy="3607443"/>
          </a:xfrm>
        </p:spPr>
        <p:txBody>
          <a:bodyPr/>
          <a:lstStyle/>
          <a:p>
            <a:r>
              <a:rPr lang="hr-BA" sz="2000" dirty="0">
                <a:solidFill>
                  <a:srgbClr val="FF0000"/>
                </a:solidFill>
              </a:rPr>
              <a:t>Dissemination of the project and its activities</a:t>
            </a:r>
            <a:endParaRPr lang="en-GB" sz="2000" dirty="0">
              <a:solidFill>
                <a:srgbClr val="FF0000"/>
              </a:solidFill>
            </a:endParaRPr>
          </a:p>
          <a:p>
            <a:pPr lvl="1"/>
            <a:r>
              <a:rPr lang="hr-BA" sz="1600" dirty="0">
                <a:solidFill>
                  <a:srgbClr val="000099"/>
                </a:solidFill>
              </a:rPr>
              <a:t>D</a:t>
            </a:r>
            <a:r>
              <a:rPr lang="en-US" sz="1600" dirty="0" err="1">
                <a:solidFill>
                  <a:srgbClr val="000099"/>
                </a:solidFill>
              </a:rPr>
              <a:t>issemination</a:t>
            </a:r>
            <a:r>
              <a:rPr lang="en-US" sz="1600" dirty="0">
                <a:solidFill>
                  <a:srgbClr val="000099"/>
                </a:solidFill>
              </a:rPr>
              <a:t> on </a:t>
            </a:r>
            <a:r>
              <a:rPr lang="hr-BA" sz="1600" dirty="0">
                <a:solidFill>
                  <a:srgbClr val="000099"/>
                </a:solidFill>
              </a:rPr>
              <a:t>web sites and </a:t>
            </a:r>
            <a:r>
              <a:rPr lang="en-US" sz="1600" dirty="0">
                <a:solidFill>
                  <a:srgbClr val="000099"/>
                </a:solidFill>
              </a:rPr>
              <a:t>social networks</a:t>
            </a:r>
            <a:r>
              <a:rPr lang="hr-BA" sz="1600" dirty="0">
                <a:solidFill>
                  <a:srgbClr val="000099"/>
                </a:solidFill>
              </a:rPr>
              <a:t> (Facebook and Instagram)</a:t>
            </a:r>
            <a:r>
              <a:rPr lang="en-US" sz="1600" dirty="0">
                <a:solidFill>
                  <a:srgbClr val="000099"/>
                </a:solidFill>
              </a:rPr>
              <a:t> on the official pages of the Faculty and the University</a:t>
            </a:r>
            <a:r>
              <a:rPr lang="hr-BA" sz="1600" dirty="0">
                <a:solidFill>
                  <a:srgbClr val="000099"/>
                </a:solidFill>
              </a:rPr>
              <a:t>.</a:t>
            </a:r>
          </a:p>
          <a:p>
            <a:pPr lvl="1"/>
            <a:r>
              <a:rPr lang="hr-BA" sz="1600" dirty="0">
                <a:solidFill>
                  <a:srgbClr val="000099"/>
                </a:solidFill>
              </a:rPr>
              <a:t>Presentation of the project on the </a:t>
            </a:r>
            <a:r>
              <a:rPr lang="en-US" sz="1600" dirty="0">
                <a:solidFill>
                  <a:srgbClr val="000099"/>
                </a:solidFill>
              </a:rPr>
              <a:t>2nd International Staff Training Week under the theme “Digitalization and EU-Funding Projects”</a:t>
            </a:r>
            <a:r>
              <a:rPr lang="hr-BA" sz="1600" dirty="0">
                <a:solidFill>
                  <a:srgbClr val="000099"/>
                </a:solidFill>
              </a:rPr>
              <a:t> hosted by </a:t>
            </a:r>
            <a:r>
              <a:rPr lang="en-US" sz="1600" dirty="0" err="1">
                <a:solidFill>
                  <a:srgbClr val="000099"/>
                </a:solidFill>
              </a:rPr>
              <a:t>Kütahya</a:t>
            </a:r>
            <a:r>
              <a:rPr lang="en-US" sz="1600" dirty="0">
                <a:solidFill>
                  <a:srgbClr val="000099"/>
                </a:solidFill>
              </a:rPr>
              <a:t> </a:t>
            </a:r>
            <a:r>
              <a:rPr lang="en-US" sz="1600" dirty="0" err="1">
                <a:solidFill>
                  <a:srgbClr val="000099"/>
                </a:solidFill>
              </a:rPr>
              <a:t>Dumlupınar</a:t>
            </a:r>
            <a:r>
              <a:rPr lang="en-US" sz="1600" dirty="0">
                <a:solidFill>
                  <a:srgbClr val="000099"/>
                </a:solidFill>
              </a:rPr>
              <a:t> University in Turkey</a:t>
            </a:r>
            <a:r>
              <a:rPr lang="hr-BA" sz="1600" dirty="0">
                <a:solidFill>
                  <a:srgbClr val="000099"/>
                </a:solidFill>
              </a:rPr>
              <a:t>.</a:t>
            </a:r>
            <a:endParaRPr lang="en-GB" sz="1600" dirty="0">
              <a:solidFill>
                <a:srgbClr val="000099"/>
              </a:solidFill>
            </a:endParaRPr>
          </a:p>
          <a:p>
            <a:pPr lvl="1"/>
            <a:endParaRPr lang="en-GB" sz="1600" dirty="0">
              <a:solidFill>
                <a:srgbClr val="000099"/>
              </a:solidFill>
            </a:endParaRPr>
          </a:p>
          <a:p>
            <a:pPr marL="457200" lvl="1" indent="0">
              <a:buNone/>
            </a:pPr>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10</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067" y="4039074"/>
            <a:ext cx="3114136" cy="203168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223300" y="4102486"/>
            <a:ext cx="2301817" cy="172636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1865" y="4043110"/>
            <a:ext cx="3488305" cy="2073465"/>
          </a:xfrm>
          <a:prstGeom prst="rect">
            <a:avLst/>
          </a:prstGeom>
        </p:spPr>
      </p:pic>
    </p:spTree>
    <p:extLst>
      <p:ext uri="{BB962C8B-B14F-4D97-AF65-F5344CB8AC3E}">
        <p14:creationId xmlns:p14="http://schemas.microsoft.com/office/powerpoint/2010/main" val="76764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likovni rezultat za thank you">
            <a:extLst>
              <a:ext uri="{FF2B5EF4-FFF2-40B4-BE49-F238E27FC236}">
                <a16:creationId xmlns:a16="http://schemas.microsoft.com/office/drawing/2014/main" id="{53108E04-5D7B-47C5-0709-6B06BD45D6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304" y="2270632"/>
            <a:ext cx="5318720" cy="2851720"/>
          </a:xfrm>
          <a:prstGeom prst="rect">
            <a:avLst/>
          </a:prstGeom>
          <a:noFill/>
          <a:extLst>
            <a:ext uri="{909E8E84-426E-40DD-AFC4-6F175D3DCCD1}">
              <a14:hiddenFill xmlns:a14="http://schemas.microsoft.com/office/drawing/2010/main">
                <a:solidFill>
                  <a:srgbClr val="FFFFFF"/>
                </a:solidFill>
              </a14:hiddenFill>
            </a:ext>
          </a:extLst>
        </p:spPr>
      </p:pic>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11</a:t>
            </a:fld>
            <a:endParaRPr lang="en-US" altLang="en-US" sz="1400" dirty="0"/>
          </a:p>
        </p:txBody>
      </p:sp>
      <p:pic>
        <p:nvPicPr>
          <p:cNvPr id="3" name="Picture 2"/>
          <p:cNvPicPr>
            <a:picLocks noChangeAspect="1"/>
          </p:cNvPicPr>
          <p:nvPr/>
        </p:nvPicPr>
        <p:blipFill>
          <a:blip r:embed="rId4"/>
          <a:stretch>
            <a:fillRect/>
          </a:stretch>
        </p:blipFill>
        <p:spPr>
          <a:xfrm>
            <a:off x="1" y="62550"/>
            <a:ext cx="2922104" cy="953285"/>
          </a:xfrm>
          <a:prstGeom prst="rect">
            <a:avLst/>
          </a:prstGeom>
        </p:spPr>
      </p:pic>
      <p:pic>
        <p:nvPicPr>
          <p:cNvPr id="4" name="Picture 3"/>
          <p:cNvPicPr>
            <a:picLocks noChangeAspect="1"/>
          </p:cNvPicPr>
          <p:nvPr/>
        </p:nvPicPr>
        <p:blipFill>
          <a:blip r:embed="rId5"/>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6" name="Content Placeholder 2">
            <a:extLst>
              <a:ext uri="{FF2B5EF4-FFF2-40B4-BE49-F238E27FC236}">
                <a16:creationId xmlns:a16="http://schemas.microsoft.com/office/drawing/2014/main" id="{651E78F5-56FE-3702-9FC5-A8812204A72D}"/>
              </a:ext>
            </a:extLst>
          </p:cNvPr>
          <p:cNvSpPr txBox="1">
            <a:spLocks/>
          </p:cNvSpPr>
          <p:nvPr/>
        </p:nvSpPr>
        <p:spPr>
          <a:xfrm>
            <a:off x="5145460" y="1246369"/>
            <a:ext cx="3960440" cy="17899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r" fontAlgn="auto">
              <a:spcAft>
                <a:spcPts val="0"/>
              </a:spcAft>
              <a:buFont typeface="Arial" pitchFamily="34" charset="0"/>
              <a:buNone/>
            </a:pPr>
            <a:r>
              <a:rPr lang="hr-HR" altLang="sr-Latn-RS" sz="2000" b="1" dirty="0">
                <a:latin typeface="Calisto MT" panose="02040603050505030304" pitchFamily="18" charset="0"/>
              </a:rPr>
              <a:t>Husein Rošić, PhD                                                    </a:t>
            </a:r>
            <a:endParaRPr lang="hr-HR" altLang="sr-Latn-RS" sz="2000" dirty="0">
              <a:latin typeface="Calisto MT" panose="02040603050505030304" pitchFamily="18" charset="0"/>
            </a:endParaRPr>
          </a:p>
          <a:p>
            <a:pPr marL="114300" indent="0" algn="r" fontAlgn="auto">
              <a:spcAft>
                <a:spcPts val="0"/>
              </a:spcAft>
              <a:buFont typeface="Arial" pitchFamily="34" charset="0"/>
              <a:buNone/>
            </a:pPr>
            <a:r>
              <a:rPr lang="hr-HR" altLang="sr-Latn-RS" sz="1800" dirty="0" err="1">
                <a:latin typeface="Calisto MT" panose="02040603050505030304" pitchFamily="18" charset="0"/>
              </a:rPr>
              <a:t>Faculty</a:t>
            </a:r>
            <a:r>
              <a:rPr lang="hr-HR" altLang="sr-Latn-RS" sz="1800" dirty="0">
                <a:latin typeface="Calisto MT" panose="02040603050505030304" pitchFamily="18" charset="0"/>
              </a:rPr>
              <a:t> </a:t>
            </a:r>
            <a:r>
              <a:rPr lang="hr-HR" altLang="sr-Latn-RS" sz="1800" dirty="0" err="1">
                <a:latin typeface="Calisto MT" panose="02040603050505030304" pitchFamily="18" charset="0"/>
              </a:rPr>
              <a:t>of</a:t>
            </a:r>
            <a:r>
              <a:rPr lang="hr-HR" altLang="sr-Latn-RS" sz="1800" dirty="0">
                <a:latin typeface="Calisto MT" panose="02040603050505030304" pitchFamily="18" charset="0"/>
              </a:rPr>
              <a:t> </a:t>
            </a:r>
            <a:r>
              <a:rPr lang="hr-HR" altLang="sr-Latn-RS" sz="1800" dirty="0" err="1">
                <a:latin typeface="Calisto MT" panose="02040603050505030304" pitchFamily="18" charset="0"/>
              </a:rPr>
              <a:t>Technical</a:t>
            </a:r>
            <a:r>
              <a:rPr lang="hr-HR" altLang="sr-Latn-RS" sz="1800" dirty="0">
                <a:latin typeface="Calisto MT" panose="02040603050505030304" pitchFamily="18" charset="0"/>
              </a:rPr>
              <a:t> </a:t>
            </a:r>
            <a:r>
              <a:rPr lang="hr-HR" altLang="sr-Latn-RS" sz="1800" dirty="0" err="1">
                <a:latin typeface="Calisto MT" panose="02040603050505030304" pitchFamily="18" charset="0"/>
              </a:rPr>
              <a:t>Engineering</a:t>
            </a:r>
            <a:endParaRPr lang="hr-HR" altLang="sr-Latn-RS" sz="1800" dirty="0">
              <a:latin typeface="Calisto MT" panose="02040603050505030304" pitchFamily="18" charset="0"/>
            </a:endParaRPr>
          </a:p>
          <a:p>
            <a:pPr marL="114300" indent="0" algn="r" fontAlgn="auto">
              <a:spcAft>
                <a:spcPts val="0"/>
              </a:spcAft>
              <a:buFont typeface="Arial" pitchFamily="34" charset="0"/>
              <a:buNone/>
            </a:pPr>
            <a:r>
              <a:rPr lang="hr-HR" altLang="sr-Latn-RS" sz="1800" dirty="0">
                <a:latin typeface="Calisto MT" panose="02040603050505030304" pitchFamily="18" charset="0"/>
              </a:rPr>
              <a:t>University </a:t>
            </a:r>
            <a:r>
              <a:rPr lang="hr-HR" altLang="sr-Latn-RS" sz="1800" dirty="0" err="1">
                <a:latin typeface="Calisto MT" panose="02040603050505030304" pitchFamily="18" charset="0"/>
              </a:rPr>
              <a:t>of</a:t>
            </a:r>
            <a:r>
              <a:rPr lang="hr-HR" altLang="sr-Latn-RS" sz="1800" dirty="0">
                <a:latin typeface="Calisto MT" panose="02040603050505030304" pitchFamily="18" charset="0"/>
              </a:rPr>
              <a:t> Bihać</a:t>
            </a:r>
          </a:p>
          <a:p>
            <a:pPr marL="114300" indent="0" algn="r" fontAlgn="auto">
              <a:spcAft>
                <a:spcPts val="0"/>
              </a:spcAft>
              <a:buFont typeface="Arial" pitchFamily="34" charset="0"/>
              <a:buNone/>
            </a:pPr>
            <a:r>
              <a:rPr lang="hr-HR" altLang="sr-Latn-RS" sz="1800" b="1" dirty="0">
                <a:latin typeface="Calisto MT" panose="02040603050505030304" pitchFamily="18" charset="0"/>
              </a:rPr>
              <a:t>husein.rosic@unbi.ba</a:t>
            </a:r>
            <a:endParaRPr lang="en-US" altLang="sr-Latn-RS" sz="2000" b="1" dirty="0">
              <a:latin typeface="Calisto MT" panose="02040603050505030304" pitchFamily="18" charset="0"/>
            </a:endParaRPr>
          </a:p>
        </p:txBody>
      </p:sp>
      <p:sp>
        <p:nvSpPr>
          <p:cNvPr id="7" name="Content Placeholder 2">
            <a:extLst>
              <a:ext uri="{FF2B5EF4-FFF2-40B4-BE49-F238E27FC236}">
                <a16:creationId xmlns:a16="http://schemas.microsoft.com/office/drawing/2014/main" id="{CFF36019-80AA-7FED-FFAC-4D7D46CA5508}"/>
              </a:ext>
            </a:extLst>
          </p:cNvPr>
          <p:cNvSpPr txBox="1">
            <a:spLocks/>
          </p:cNvSpPr>
          <p:nvPr/>
        </p:nvSpPr>
        <p:spPr>
          <a:xfrm>
            <a:off x="149920" y="1267692"/>
            <a:ext cx="3960440" cy="16561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fontAlgn="auto">
              <a:spcAft>
                <a:spcPts val="0"/>
              </a:spcAft>
              <a:buFont typeface="Arial" pitchFamily="34" charset="0"/>
              <a:buNone/>
            </a:pPr>
            <a:r>
              <a:rPr lang="hr-HR" sz="2000" b="1" dirty="0">
                <a:solidFill>
                  <a:prstClr val="black"/>
                </a:solidFill>
                <a:latin typeface="Calisto MT" panose="02040603050505030304" pitchFamily="18" charset="0"/>
              </a:rPr>
              <a:t>Aladin Crnkić, PhD</a:t>
            </a:r>
          </a:p>
          <a:p>
            <a:pPr marL="114300" indent="0" fontAlgn="auto">
              <a:spcAft>
                <a:spcPts val="0"/>
              </a:spcAft>
              <a:buFont typeface="Arial" pitchFamily="34" charset="0"/>
              <a:buNone/>
            </a:pPr>
            <a:r>
              <a:rPr lang="hr-HR" altLang="sr-Latn-RS" sz="1800" dirty="0">
                <a:solidFill>
                  <a:prstClr val="black"/>
                </a:solidFill>
                <a:latin typeface="Calisto MT" panose="02040603050505030304" pitchFamily="18" charset="0"/>
              </a:rPr>
              <a:t>Faculty of Technical Engineering</a:t>
            </a:r>
            <a:endParaRPr lang="hr-HR" sz="1800" dirty="0">
              <a:solidFill>
                <a:prstClr val="black"/>
              </a:solidFill>
              <a:latin typeface="Calisto MT" panose="02040603050505030304" pitchFamily="18" charset="0"/>
            </a:endParaRPr>
          </a:p>
          <a:p>
            <a:pPr marL="114300" indent="0" fontAlgn="auto">
              <a:spcAft>
                <a:spcPts val="0"/>
              </a:spcAft>
              <a:buFont typeface="Arial" pitchFamily="34" charset="0"/>
              <a:buNone/>
            </a:pPr>
            <a:r>
              <a:rPr lang="hr-HR" sz="1800" dirty="0">
                <a:solidFill>
                  <a:prstClr val="black"/>
                </a:solidFill>
                <a:latin typeface="Calisto MT" panose="02040603050505030304" pitchFamily="18" charset="0"/>
              </a:rPr>
              <a:t>University of Bihać</a:t>
            </a:r>
          </a:p>
          <a:p>
            <a:pPr marL="114300" indent="0" fontAlgn="auto">
              <a:spcAft>
                <a:spcPts val="0"/>
              </a:spcAft>
              <a:buFont typeface="Arial" pitchFamily="34" charset="0"/>
              <a:buNone/>
            </a:pPr>
            <a:r>
              <a:rPr lang="hr-HR" sz="1800" b="1" dirty="0">
                <a:solidFill>
                  <a:prstClr val="black"/>
                </a:solidFill>
                <a:latin typeface="Calisto MT" panose="02040603050505030304" pitchFamily="18" charset="0"/>
              </a:rPr>
              <a:t>aladin.crnkic@unbi.ba</a:t>
            </a:r>
          </a:p>
        </p:txBody>
      </p:sp>
      <p:sp>
        <p:nvSpPr>
          <p:cNvPr id="9" name="Content Placeholder 2">
            <a:extLst>
              <a:ext uri="{FF2B5EF4-FFF2-40B4-BE49-F238E27FC236}">
                <a16:creationId xmlns:a16="http://schemas.microsoft.com/office/drawing/2014/main" id="{97401A46-C298-89E3-4756-1B478294DDEB}"/>
              </a:ext>
            </a:extLst>
          </p:cNvPr>
          <p:cNvSpPr txBox="1">
            <a:spLocks/>
          </p:cNvSpPr>
          <p:nvPr/>
        </p:nvSpPr>
        <p:spPr>
          <a:xfrm>
            <a:off x="67103" y="4625772"/>
            <a:ext cx="3960440" cy="16561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fontAlgn="auto">
              <a:spcAft>
                <a:spcPts val="0"/>
              </a:spcAft>
              <a:buFont typeface="Arial" pitchFamily="34" charset="0"/>
              <a:buNone/>
            </a:pPr>
            <a:r>
              <a:rPr lang="hr-HR" sz="2000" b="1" dirty="0">
                <a:solidFill>
                  <a:prstClr val="black"/>
                </a:solidFill>
                <a:latin typeface="Calisto MT" panose="02040603050505030304" pitchFamily="18" charset="0"/>
              </a:rPr>
              <a:t>Ermin Bajramović, PhD</a:t>
            </a:r>
          </a:p>
          <a:p>
            <a:pPr marL="114300" indent="0" fontAlgn="auto">
              <a:spcAft>
                <a:spcPts val="0"/>
              </a:spcAft>
              <a:buFont typeface="Arial" pitchFamily="34" charset="0"/>
              <a:buNone/>
            </a:pPr>
            <a:r>
              <a:rPr lang="hr-HR" altLang="sr-Latn-RS" sz="1800" dirty="0" err="1">
                <a:solidFill>
                  <a:prstClr val="black"/>
                </a:solidFill>
                <a:latin typeface="Calisto MT" panose="02040603050505030304" pitchFamily="18" charset="0"/>
              </a:rPr>
              <a:t>Faculty</a:t>
            </a:r>
            <a:r>
              <a:rPr lang="hr-HR" altLang="sr-Latn-RS" sz="1800" dirty="0">
                <a:solidFill>
                  <a:prstClr val="black"/>
                </a:solidFill>
                <a:latin typeface="Calisto MT" panose="02040603050505030304" pitchFamily="18" charset="0"/>
              </a:rPr>
              <a:t> of Technical Engineering</a:t>
            </a:r>
            <a:endParaRPr lang="hr-HR" sz="1800" dirty="0">
              <a:solidFill>
                <a:prstClr val="black"/>
              </a:solidFill>
              <a:latin typeface="Calisto MT" panose="02040603050505030304" pitchFamily="18" charset="0"/>
            </a:endParaRPr>
          </a:p>
          <a:p>
            <a:pPr marL="114300" indent="0" fontAlgn="auto">
              <a:spcAft>
                <a:spcPts val="0"/>
              </a:spcAft>
              <a:buFont typeface="Arial" pitchFamily="34" charset="0"/>
              <a:buNone/>
            </a:pPr>
            <a:r>
              <a:rPr lang="hr-HR" sz="1800" dirty="0">
                <a:solidFill>
                  <a:prstClr val="black"/>
                </a:solidFill>
                <a:latin typeface="Calisto MT" panose="02040603050505030304" pitchFamily="18" charset="0"/>
              </a:rPr>
              <a:t>University of Bihać</a:t>
            </a:r>
          </a:p>
          <a:p>
            <a:pPr marL="114300" indent="0" fontAlgn="auto">
              <a:spcAft>
                <a:spcPts val="0"/>
              </a:spcAft>
              <a:buFont typeface="Arial" pitchFamily="34" charset="0"/>
              <a:buNone/>
            </a:pPr>
            <a:r>
              <a:rPr lang="hr-HR" sz="1800" b="1" dirty="0">
                <a:solidFill>
                  <a:prstClr val="black"/>
                </a:solidFill>
                <a:latin typeface="Calisto MT" panose="02040603050505030304" pitchFamily="18" charset="0"/>
              </a:rPr>
              <a:t>ermin.bajramovic@unbi.ba</a:t>
            </a:r>
          </a:p>
        </p:txBody>
      </p:sp>
      <p:sp>
        <p:nvSpPr>
          <p:cNvPr id="10" name="Content Placeholder 2">
            <a:extLst>
              <a:ext uri="{FF2B5EF4-FFF2-40B4-BE49-F238E27FC236}">
                <a16:creationId xmlns:a16="http://schemas.microsoft.com/office/drawing/2014/main" id="{179F247A-6237-AA2B-F835-81378BD84E32}"/>
              </a:ext>
            </a:extLst>
          </p:cNvPr>
          <p:cNvSpPr txBox="1">
            <a:spLocks/>
          </p:cNvSpPr>
          <p:nvPr/>
        </p:nvSpPr>
        <p:spPr>
          <a:xfrm>
            <a:off x="5167856" y="4648987"/>
            <a:ext cx="3960440" cy="17899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r" fontAlgn="auto">
              <a:spcAft>
                <a:spcPts val="0"/>
              </a:spcAft>
              <a:buFont typeface="Arial" pitchFamily="34" charset="0"/>
              <a:buNone/>
            </a:pPr>
            <a:r>
              <a:rPr lang="hr-HR" altLang="sr-Latn-RS" sz="2000" b="1" dirty="0">
                <a:latin typeface="Calisto MT" panose="02040603050505030304" pitchFamily="18" charset="0"/>
              </a:rPr>
              <a:t>Mr. Amel Džanić                                                  </a:t>
            </a:r>
            <a:endParaRPr lang="hr-HR" altLang="sr-Latn-RS" sz="2000" dirty="0">
              <a:latin typeface="Calisto MT" panose="02040603050505030304" pitchFamily="18" charset="0"/>
            </a:endParaRPr>
          </a:p>
          <a:p>
            <a:pPr marL="114300" indent="0" algn="r" fontAlgn="auto">
              <a:spcAft>
                <a:spcPts val="0"/>
              </a:spcAft>
              <a:buFont typeface="Arial" pitchFamily="34" charset="0"/>
              <a:buNone/>
            </a:pPr>
            <a:r>
              <a:rPr lang="hr-HR" altLang="sr-Latn-RS" sz="1800" dirty="0" err="1">
                <a:latin typeface="Calisto MT" panose="02040603050505030304" pitchFamily="18" charset="0"/>
              </a:rPr>
              <a:t>Faculty</a:t>
            </a:r>
            <a:r>
              <a:rPr lang="hr-HR" altLang="sr-Latn-RS" sz="1800" dirty="0">
                <a:latin typeface="Calisto MT" panose="02040603050505030304" pitchFamily="18" charset="0"/>
              </a:rPr>
              <a:t> </a:t>
            </a:r>
            <a:r>
              <a:rPr lang="hr-HR" altLang="sr-Latn-RS" sz="1800" dirty="0" err="1">
                <a:latin typeface="Calisto MT" panose="02040603050505030304" pitchFamily="18" charset="0"/>
              </a:rPr>
              <a:t>of</a:t>
            </a:r>
            <a:r>
              <a:rPr lang="hr-HR" altLang="sr-Latn-RS" sz="1800" dirty="0">
                <a:latin typeface="Calisto MT" panose="02040603050505030304" pitchFamily="18" charset="0"/>
              </a:rPr>
              <a:t> </a:t>
            </a:r>
            <a:r>
              <a:rPr lang="hr-HR" altLang="sr-Latn-RS" sz="1800" dirty="0" err="1">
                <a:latin typeface="Calisto MT" panose="02040603050505030304" pitchFamily="18" charset="0"/>
              </a:rPr>
              <a:t>Technical</a:t>
            </a:r>
            <a:r>
              <a:rPr lang="hr-HR" altLang="sr-Latn-RS" sz="1800" dirty="0">
                <a:latin typeface="Calisto MT" panose="02040603050505030304" pitchFamily="18" charset="0"/>
              </a:rPr>
              <a:t> </a:t>
            </a:r>
            <a:r>
              <a:rPr lang="hr-HR" altLang="sr-Latn-RS" sz="1800" dirty="0" err="1">
                <a:latin typeface="Calisto MT" panose="02040603050505030304" pitchFamily="18" charset="0"/>
              </a:rPr>
              <a:t>Engineering</a:t>
            </a:r>
            <a:endParaRPr lang="hr-HR" altLang="sr-Latn-RS" sz="1800" dirty="0">
              <a:latin typeface="Calisto MT" panose="02040603050505030304" pitchFamily="18" charset="0"/>
            </a:endParaRPr>
          </a:p>
          <a:p>
            <a:pPr marL="114300" indent="0" algn="r" fontAlgn="auto">
              <a:spcAft>
                <a:spcPts val="0"/>
              </a:spcAft>
              <a:buFont typeface="Arial" pitchFamily="34" charset="0"/>
              <a:buNone/>
            </a:pPr>
            <a:r>
              <a:rPr lang="hr-HR" altLang="sr-Latn-RS" sz="1800" dirty="0">
                <a:latin typeface="Calisto MT" panose="02040603050505030304" pitchFamily="18" charset="0"/>
              </a:rPr>
              <a:t>University </a:t>
            </a:r>
            <a:r>
              <a:rPr lang="hr-HR" altLang="sr-Latn-RS" sz="1800" dirty="0" err="1">
                <a:latin typeface="Calisto MT" panose="02040603050505030304" pitchFamily="18" charset="0"/>
              </a:rPr>
              <a:t>of</a:t>
            </a:r>
            <a:r>
              <a:rPr lang="hr-HR" altLang="sr-Latn-RS" sz="1800" dirty="0">
                <a:latin typeface="Calisto MT" panose="02040603050505030304" pitchFamily="18" charset="0"/>
              </a:rPr>
              <a:t> Bihać</a:t>
            </a:r>
          </a:p>
          <a:p>
            <a:pPr marL="114300" indent="0" algn="r" fontAlgn="auto">
              <a:spcAft>
                <a:spcPts val="0"/>
              </a:spcAft>
              <a:buFont typeface="Arial" pitchFamily="34" charset="0"/>
              <a:buNone/>
            </a:pPr>
            <a:r>
              <a:rPr lang="hr-HR" altLang="sr-Latn-RS" sz="1800" b="1" dirty="0">
                <a:latin typeface="Calisto MT" panose="02040603050505030304" pitchFamily="18" charset="0"/>
              </a:rPr>
              <a:t>amel.dzanic@unbi.ba</a:t>
            </a:r>
            <a:endParaRPr lang="en-US" altLang="sr-Latn-RS" sz="1800" b="1" dirty="0">
              <a:latin typeface="Calisto MT" panose="02040603050505030304" pitchFamily="18" charset="0"/>
            </a:endParaRPr>
          </a:p>
        </p:txBody>
      </p:sp>
    </p:spTree>
    <p:extLst>
      <p:ext uri="{BB962C8B-B14F-4D97-AF65-F5344CB8AC3E}">
        <p14:creationId xmlns:p14="http://schemas.microsoft.com/office/powerpoint/2010/main" val="91518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en-GB" sz="2800" dirty="0">
                <a:solidFill>
                  <a:srgbClr val="000099"/>
                </a:solidFill>
              </a:rPr>
              <a:t>What has been done so far?</a:t>
            </a:r>
          </a:p>
        </p:txBody>
      </p:sp>
      <p:sp>
        <p:nvSpPr>
          <p:cNvPr id="5" name="Content Placeholder 4"/>
          <p:cNvSpPr>
            <a:spLocks noGrp="1"/>
          </p:cNvSpPr>
          <p:nvPr>
            <p:ph idx="1"/>
          </p:nvPr>
        </p:nvSpPr>
        <p:spPr>
          <a:xfrm>
            <a:off x="243067" y="2397407"/>
            <a:ext cx="8657103" cy="3607443"/>
          </a:xfrm>
        </p:spPr>
        <p:txBody>
          <a:bodyPr/>
          <a:lstStyle/>
          <a:p>
            <a:r>
              <a:rPr lang="en-GB" sz="2000" dirty="0">
                <a:solidFill>
                  <a:srgbClr val="FF0000"/>
                </a:solidFill>
              </a:rPr>
              <a:t>Training organization</a:t>
            </a:r>
            <a:endParaRPr lang="bs-Latn-BA" sz="2000" dirty="0">
              <a:solidFill>
                <a:srgbClr val="FF0000"/>
              </a:solidFill>
            </a:endParaRPr>
          </a:p>
          <a:p>
            <a:pPr lvl="1"/>
            <a:r>
              <a:rPr lang="hr-BA" sz="1600" dirty="0">
                <a:solidFill>
                  <a:srgbClr val="000099"/>
                </a:solidFill>
              </a:rPr>
              <a:t>First In-Home training (held on 7th February 2024)</a:t>
            </a:r>
            <a:endParaRPr lang="en-GB" sz="16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13" name="Slika 12" descr="Slika na kojoj se prikazuje u dvorani, odijevanje, osoba, zid&#10;&#10;Opis je automatski generiran">
            <a:extLst>
              <a:ext uri="{FF2B5EF4-FFF2-40B4-BE49-F238E27FC236}">
                <a16:creationId xmlns:a16="http://schemas.microsoft.com/office/drawing/2014/main" id="{13AFA48C-C17B-7091-7B8C-FADFB56949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705" y="3337442"/>
            <a:ext cx="3291924" cy="2468943"/>
          </a:xfrm>
          <a:prstGeom prst="rect">
            <a:avLst/>
          </a:prstGeom>
        </p:spPr>
      </p:pic>
      <p:pic>
        <p:nvPicPr>
          <p:cNvPr id="19" name="Slika 18" descr="Slika na kojoj se prikazuje u dvorani, stolica, namještaj, zid&#10;&#10;Opis je automatski generiran">
            <a:extLst>
              <a:ext uri="{FF2B5EF4-FFF2-40B4-BE49-F238E27FC236}">
                <a16:creationId xmlns:a16="http://schemas.microsoft.com/office/drawing/2014/main" id="{99B13890-E5C0-D424-47CA-3A33DF7E16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608" y="3420182"/>
            <a:ext cx="3305671" cy="2479253"/>
          </a:xfrm>
          <a:prstGeom prst="rect">
            <a:avLst/>
          </a:prstGeom>
        </p:spPr>
      </p:pic>
      <p:pic>
        <p:nvPicPr>
          <p:cNvPr id="15" name="Slika 14" descr="Slika na kojoj se prikazuje u dvorani, stolica, namještaj, stol&#10;&#10;Opis je automatski generiran">
            <a:extLst>
              <a:ext uri="{FF2B5EF4-FFF2-40B4-BE49-F238E27FC236}">
                <a16:creationId xmlns:a16="http://schemas.microsoft.com/office/drawing/2014/main" id="{9735BD07-6F19-7DB5-F5BC-C2B7583733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5769" y="3140942"/>
            <a:ext cx="3305670" cy="2479253"/>
          </a:xfrm>
          <a:prstGeom prst="rect">
            <a:avLst/>
          </a:prstGeom>
        </p:spPr>
      </p:pic>
    </p:spTree>
    <p:extLst>
      <p:ext uri="{BB962C8B-B14F-4D97-AF65-F5344CB8AC3E}">
        <p14:creationId xmlns:p14="http://schemas.microsoft.com/office/powerpoint/2010/main" val="183514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74" y="3726611"/>
            <a:ext cx="3321505" cy="21579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705" y="3726611"/>
            <a:ext cx="3307758" cy="2172824"/>
          </a:xfrm>
          <a:prstGeom prst="rect">
            <a:avLst/>
          </a:prstGeom>
        </p:spPr>
      </p:pic>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en-GB" sz="2800" dirty="0">
                <a:solidFill>
                  <a:srgbClr val="000099"/>
                </a:solidFill>
              </a:rPr>
              <a:t>What has been done so far?</a:t>
            </a:r>
          </a:p>
        </p:txBody>
      </p:sp>
      <p:sp>
        <p:nvSpPr>
          <p:cNvPr id="5" name="Content Placeholder 4"/>
          <p:cNvSpPr>
            <a:spLocks noGrp="1"/>
          </p:cNvSpPr>
          <p:nvPr>
            <p:ph idx="1"/>
          </p:nvPr>
        </p:nvSpPr>
        <p:spPr>
          <a:xfrm>
            <a:off x="243067" y="2397407"/>
            <a:ext cx="8657103" cy="3607443"/>
          </a:xfrm>
        </p:spPr>
        <p:txBody>
          <a:bodyPr/>
          <a:lstStyle/>
          <a:p>
            <a:r>
              <a:rPr lang="en-GB" sz="2000" dirty="0">
                <a:solidFill>
                  <a:srgbClr val="FF0000"/>
                </a:solidFill>
              </a:rPr>
              <a:t>Training organization</a:t>
            </a:r>
            <a:endParaRPr lang="bs-Latn-BA" sz="2000" dirty="0">
              <a:solidFill>
                <a:srgbClr val="FF0000"/>
              </a:solidFill>
            </a:endParaRPr>
          </a:p>
          <a:p>
            <a:pPr lvl="1"/>
            <a:r>
              <a:rPr lang="hr-BA" sz="1600" dirty="0">
                <a:solidFill>
                  <a:srgbClr val="000099"/>
                </a:solidFill>
              </a:rPr>
              <a:t>Second In-Home training (held on 14th May 2024)</a:t>
            </a:r>
            <a:endParaRPr lang="en-GB" sz="16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3</a:t>
            </a:fld>
            <a:endParaRPr lang="en-US" altLang="en-US" sz="1400" dirty="0"/>
          </a:p>
        </p:txBody>
      </p:sp>
      <p:pic>
        <p:nvPicPr>
          <p:cNvPr id="3" name="Picture 2"/>
          <p:cNvPicPr>
            <a:picLocks noChangeAspect="1"/>
          </p:cNvPicPr>
          <p:nvPr/>
        </p:nvPicPr>
        <p:blipFill>
          <a:blip r:embed="rId5"/>
          <a:stretch>
            <a:fillRect/>
          </a:stretch>
        </p:blipFill>
        <p:spPr>
          <a:xfrm>
            <a:off x="1" y="62550"/>
            <a:ext cx="2922104" cy="953285"/>
          </a:xfrm>
          <a:prstGeom prst="rect">
            <a:avLst/>
          </a:prstGeom>
        </p:spPr>
      </p:pic>
      <p:pic>
        <p:nvPicPr>
          <p:cNvPr id="4" name="Picture 3"/>
          <p:cNvPicPr>
            <a:picLocks noChangeAspect="1"/>
          </p:cNvPicPr>
          <p:nvPr/>
        </p:nvPicPr>
        <p:blipFill>
          <a:blip r:embed="rId6"/>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5769" y="3131873"/>
            <a:ext cx="3286212" cy="2147494"/>
          </a:xfrm>
          <a:prstGeom prst="rect">
            <a:avLst/>
          </a:prstGeom>
        </p:spPr>
      </p:pic>
    </p:spTree>
    <p:extLst>
      <p:ext uri="{BB962C8B-B14F-4D97-AF65-F5344CB8AC3E}">
        <p14:creationId xmlns:p14="http://schemas.microsoft.com/office/powerpoint/2010/main" val="145864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en-GB" sz="2800" dirty="0">
                <a:solidFill>
                  <a:srgbClr val="000099"/>
                </a:solidFill>
              </a:rPr>
              <a:t>What has been done so far?</a:t>
            </a:r>
          </a:p>
        </p:txBody>
      </p:sp>
      <p:sp>
        <p:nvSpPr>
          <p:cNvPr id="5" name="Content Placeholder 4"/>
          <p:cNvSpPr>
            <a:spLocks noGrp="1"/>
          </p:cNvSpPr>
          <p:nvPr>
            <p:ph idx="1"/>
          </p:nvPr>
        </p:nvSpPr>
        <p:spPr>
          <a:xfrm>
            <a:off x="243067" y="2397407"/>
            <a:ext cx="8657103" cy="3607443"/>
          </a:xfrm>
        </p:spPr>
        <p:txBody>
          <a:bodyPr/>
          <a:lstStyle/>
          <a:p>
            <a:r>
              <a:rPr lang="en-GB" sz="2000" dirty="0">
                <a:solidFill>
                  <a:srgbClr val="FF0000"/>
                </a:solidFill>
              </a:rPr>
              <a:t>Center for Short Study Programs</a:t>
            </a:r>
            <a:endParaRPr lang="hr-BA" sz="2000" dirty="0">
              <a:solidFill>
                <a:srgbClr val="FF0000"/>
              </a:solidFill>
            </a:endParaRPr>
          </a:p>
          <a:p>
            <a:pPr marL="0" indent="0">
              <a:buNone/>
            </a:pPr>
            <a:endParaRPr lang="bs-Latn-BA" sz="2000" dirty="0">
              <a:solidFill>
                <a:srgbClr val="FF0000"/>
              </a:solidFill>
            </a:endParaRPr>
          </a:p>
          <a:p>
            <a:pPr lvl="1"/>
            <a:r>
              <a:rPr lang="bs-Latn-BA" sz="2000" dirty="0">
                <a:solidFill>
                  <a:srgbClr val="000099"/>
                </a:solidFill>
              </a:rPr>
              <a:t>F</a:t>
            </a:r>
            <a:r>
              <a:rPr lang="en-GB" sz="1600" dirty="0" err="1">
                <a:solidFill>
                  <a:srgbClr val="000099"/>
                </a:solidFill>
              </a:rPr>
              <a:t>ormation</a:t>
            </a:r>
            <a:r>
              <a:rPr lang="en-GB" sz="1600" dirty="0">
                <a:solidFill>
                  <a:srgbClr val="000099"/>
                </a:solidFill>
              </a:rPr>
              <a:t> of a </a:t>
            </a:r>
            <a:r>
              <a:rPr lang="sr-Latn-RS" sz="1600" dirty="0">
                <a:solidFill>
                  <a:srgbClr val="000099"/>
                </a:solidFill>
              </a:rPr>
              <a:t>c</a:t>
            </a:r>
            <a:r>
              <a:rPr lang="en-GB" sz="1600" dirty="0" err="1">
                <a:solidFill>
                  <a:srgbClr val="000099"/>
                </a:solidFill>
              </a:rPr>
              <a:t>ommission</a:t>
            </a:r>
            <a:r>
              <a:rPr lang="en-GB" sz="1600" dirty="0">
                <a:solidFill>
                  <a:srgbClr val="000099"/>
                </a:solidFill>
              </a:rPr>
              <a:t> at the university level for the establishment of a Center for Short Study Programs</a:t>
            </a:r>
            <a:endParaRPr lang="hr-BA" sz="1600" dirty="0">
              <a:solidFill>
                <a:srgbClr val="000099"/>
              </a:solidFill>
            </a:endParaRPr>
          </a:p>
          <a:p>
            <a:pPr marL="457200" lvl="1" indent="0">
              <a:buNone/>
            </a:pPr>
            <a:endParaRPr lang="hr-BA" sz="1600" dirty="0">
              <a:solidFill>
                <a:srgbClr val="000099"/>
              </a:solidFill>
            </a:endParaRPr>
          </a:p>
          <a:p>
            <a:pPr lvl="1"/>
            <a:r>
              <a:rPr lang="en-GB" sz="1600" dirty="0">
                <a:solidFill>
                  <a:srgbClr val="000099"/>
                </a:solidFill>
              </a:rPr>
              <a:t>The commission has met </a:t>
            </a:r>
            <a:r>
              <a:rPr lang="hr-BA" sz="1600" dirty="0">
                <a:solidFill>
                  <a:srgbClr val="000099"/>
                </a:solidFill>
              </a:rPr>
              <a:t>several times</a:t>
            </a:r>
            <a:r>
              <a:rPr lang="en-GB" sz="1600" dirty="0">
                <a:solidFill>
                  <a:srgbClr val="000099"/>
                </a:solidFill>
              </a:rPr>
              <a:t> and received tasks regarding the initiation of activities.</a:t>
            </a:r>
            <a:endParaRPr lang="hr-BA" sz="1600" dirty="0">
              <a:solidFill>
                <a:srgbClr val="000099"/>
              </a:solidFill>
            </a:endParaRPr>
          </a:p>
          <a:p>
            <a:pPr marL="457200" lvl="1" indent="0">
              <a:buNone/>
            </a:pPr>
            <a:endParaRPr lang="hr-BA" sz="1600" dirty="0">
              <a:solidFill>
                <a:srgbClr val="000099"/>
              </a:solidFill>
            </a:endParaRPr>
          </a:p>
          <a:p>
            <a:pPr lvl="1"/>
            <a:r>
              <a:rPr lang="en-US" sz="1600" dirty="0">
                <a:solidFill>
                  <a:srgbClr val="000099"/>
                </a:solidFill>
              </a:rPr>
              <a:t>A new Law on Higher Education was adopted in the area of ​​</a:t>
            </a:r>
            <a:r>
              <a:rPr lang="en-US" sz="1600" dirty="0" err="1">
                <a:solidFill>
                  <a:srgbClr val="000099"/>
                </a:solidFill>
              </a:rPr>
              <a:t>Una</a:t>
            </a:r>
            <a:r>
              <a:rPr lang="en-US" sz="1600" dirty="0">
                <a:solidFill>
                  <a:srgbClr val="000099"/>
                </a:solidFill>
              </a:rPr>
              <a:t>-Sana Canton, which specifies the concept of short study programs and the possibility of implementing such programs.</a:t>
            </a:r>
            <a:endParaRPr lang="hr-BA" sz="1600" dirty="0">
              <a:solidFill>
                <a:srgbClr val="000099"/>
              </a:solidFill>
            </a:endParaRPr>
          </a:p>
          <a:p>
            <a:pPr marL="457200" lvl="1" indent="0">
              <a:buNone/>
            </a:pPr>
            <a:endParaRPr lang="bs-Latn-BA" sz="1600" dirty="0">
              <a:solidFill>
                <a:srgbClr val="000099"/>
              </a:solidFill>
            </a:endParaRPr>
          </a:p>
          <a:p>
            <a:pPr marL="457200" lvl="1" indent="0">
              <a:buNone/>
            </a:pPr>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4</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12244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en-GB" sz="2800" dirty="0">
                <a:solidFill>
                  <a:srgbClr val="000099"/>
                </a:solidFill>
              </a:rPr>
              <a:t>What has been done so far?</a:t>
            </a: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5</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19" name="Content Placeholder 1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01910" y="2118167"/>
            <a:ext cx="7144741" cy="3557710"/>
          </a:xfrm>
        </p:spPr>
      </p:pic>
    </p:spTree>
    <p:extLst>
      <p:ext uri="{BB962C8B-B14F-4D97-AF65-F5344CB8AC3E}">
        <p14:creationId xmlns:p14="http://schemas.microsoft.com/office/powerpoint/2010/main" val="220245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en-GB" sz="2800" dirty="0">
                <a:solidFill>
                  <a:srgbClr val="000099"/>
                </a:solidFill>
              </a:rPr>
              <a:t>What has been done so far?</a:t>
            </a: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6</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3416" y="2228597"/>
            <a:ext cx="7297168" cy="3620005"/>
          </a:xfrm>
        </p:spPr>
      </p:pic>
    </p:spTree>
    <p:extLst>
      <p:ext uri="{BB962C8B-B14F-4D97-AF65-F5344CB8AC3E}">
        <p14:creationId xmlns:p14="http://schemas.microsoft.com/office/powerpoint/2010/main" val="788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en-GB" sz="2800" dirty="0">
                <a:solidFill>
                  <a:srgbClr val="000099"/>
                </a:solidFill>
              </a:rPr>
              <a:t>What has been done so far?</a:t>
            </a:r>
          </a:p>
        </p:txBody>
      </p:sp>
      <p:sp>
        <p:nvSpPr>
          <p:cNvPr id="5" name="Content Placeholder 4"/>
          <p:cNvSpPr>
            <a:spLocks noGrp="1"/>
          </p:cNvSpPr>
          <p:nvPr>
            <p:ph idx="1"/>
          </p:nvPr>
        </p:nvSpPr>
        <p:spPr>
          <a:xfrm>
            <a:off x="243067" y="2397407"/>
            <a:ext cx="8657103" cy="3607443"/>
          </a:xfrm>
        </p:spPr>
        <p:txBody>
          <a:bodyPr/>
          <a:lstStyle/>
          <a:p>
            <a:r>
              <a:rPr lang="en-GB" sz="2000" dirty="0">
                <a:solidFill>
                  <a:srgbClr val="FF0000"/>
                </a:solidFill>
              </a:rPr>
              <a:t>P</a:t>
            </a:r>
            <a:r>
              <a:rPr lang="en-US" sz="2000" dirty="0" err="1">
                <a:solidFill>
                  <a:srgbClr val="FF0000"/>
                </a:solidFill>
              </a:rPr>
              <a:t>rocurement</a:t>
            </a:r>
            <a:r>
              <a:rPr lang="en-US" sz="2000" dirty="0">
                <a:solidFill>
                  <a:srgbClr val="FF0000"/>
                </a:solidFill>
              </a:rPr>
              <a:t> of equipment</a:t>
            </a:r>
            <a:endParaRPr lang="en-GB" sz="2000" dirty="0">
              <a:solidFill>
                <a:srgbClr val="FF0000"/>
              </a:solidFill>
            </a:endParaRPr>
          </a:p>
          <a:p>
            <a:pPr lvl="1" algn="just"/>
            <a:r>
              <a:rPr lang="en-US" sz="1600" dirty="0">
                <a:solidFill>
                  <a:srgbClr val="000099"/>
                </a:solidFill>
              </a:rPr>
              <a:t>The equipment procurement procedure is finished, the equipment has been delivered to the Faculty of Technical Engineering, University of </a:t>
            </a:r>
            <a:r>
              <a:rPr lang="en-US" sz="1600" dirty="0" err="1">
                <a:solidFill>
                  <a:srgbClr val="000099"/>
                </a:solidFill>
              </a:rPr>
              <a:t>Bihać</a:t>
            </a:r>
            <a:r>
              <a:rPr lang="en-US" sz="1600" dirty="0">
                <a:solidFill>
                  <a:srgbClr val="000099"/>
                </a:solidFill>
              </a:rPr>
              <a:t> (installation is in progress). </a:t>
            </a:r>
            <a:endParaRPr lang="hr-BA" sz="1600" dirty="0">
              <a:solidFill>
                <a:srgbClr val="000099"/>
              </a:solidFill>
            </a:endParaRPr>
          </a:p>
          <a:p>
            <a:pPr lvl="1" algn="just"/>
            <a:r>
              <a:rPr lang="en-US" sz="1600" dirty="0">
                <a:solidFill>
                  <a:srgbClr val="000099"/>
                </a:solidFill>
              </a:rPr>
              <a:t>The tax refund process </a:t>
            </a:r>
            <a:r>
              <a:rPr lang="hr-BA" sz="1600" dirty="0">
                <a:solidFill>
                  <a:srgbClr val="000099"/>
                </a:solidFill>
              </a:rPr>
              <a:t>has been </a:t>
            </a:r>
            <a:r>
              <a:rPr lang="en-US" sz="1600" dirty="0">
                <a:solidFill>
                  <a:srgbClr val="000099"/>
                </a:solidFill>
              </a:rPr>
              <a:t>initiated after payment to the supplier.</a:t>
            </a:r>
            <a:endParaRPr lang="en-GB" sz="1600" dirty="0">
              <a:solidFill>
                <a:srgbClr val="000099"/>
              </a:solidFill>
            </a:endParaRPr>
          </a:p>
          <a:p>
            <a:pPr marL="457200" lvl="1" indent="0">
              <a:buNone/>
            </a:pPr>
            <a:endParaRPr lang="bs-Latn-BA" sz="1600" dirty="0">
              <a:solidFill>
                <a:srgbClr val="000099"/>
              </a:solidFill>
            </a:endParaRPr>
          </a:p>
          <a:p>
            <a:pPr marL="457200" lvl="1" indent="0">
              <a:buNone/>
            </a:pPr>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7</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220898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en-GB" sz="2800" dirty="0">
                <a:solidFill>
                  <a:srgbClr val="000099"/>
                </a:solidFill>
              </a:rPr>
              <a:t>What has been done so far?</a:t>
            </a:r>
          </a:p>
        </p:txBody>
      </p:sp>
      <p:sp>
        <p:nvSpPr>
          <p:cNvPr id="5" name="Content Placeholder 4"/>
          <p:cNvSpPr>
            <a:spLocks noGrp="1"/>
          </p:cNvSpPr>
          <p:nvPr>
            <p:ph idx="1"/>
          </p:nvPr>
        </p:nvSpPr>
        <p:spPr>
          <a:xfrm>
            <a:off x="243067" y="2397407"/>
            <a:ext cx="8657103" cy="3607443"/>
          </a:xfrm>
        </p:spPr>
        <p:txBody>
          <a:bodyPr/>
          <a:lstStyle/>
          <a:p>
            <a:r>
              <a:rPr lang="en-GB" sz="2000" dirty="0">
                <a:solidFill>
                  <a:srgbClr val="FF0000"/>
                </a:solidFill>
              </a:rPr>
              <a:t>P</a:t>
            </a:r>
            <a:r>
              <a:rPr lang="en-US" sz="2000" dirty="0" err="1">
                <a:solidFill>
                  <a:srgbClr val="FF0000"/>
                </a:solidFill>
              </a:rPr>
              <a:t>rocurement</a:t>
            </a:r>
            <a:r>
              <a:rPr lang="en-US" sz="2000" dirty="0">
                <a:solidFill>
                  <a:srgbClr val="FF0000"/>
                </a:solidFill>
              </a:rPr>
              <a:t> of promotional materials</a:t>
            </a:r>
            <a:endParaRPr lang="en-GB" sz="2000" dirty="0">
              <a:solidFill>
                <a:srgbClr val="FF0000"/>
              </a:solidFill>
            </a:endParaRPr>
          </a:p>
          <a:p>
            <a:pPr lvl="1"/>
            <a:r>
              <a:rPr lang="en-US" sz="1600" dirty="0">
                <a:solidFill>
                  <a:srgbClr val="000099"/>
                </a:solidFill>
              </a:rPr>
              <a:t>The procurement of promotional materials has been completed.</a:t>
            </a:r>
            <a:endParaRPr lang="hr-BA" sz="1600" dirty="0">
              <a:solidFill>
                <a:srgbClr val="000099"/>
              </a:solidFill>
            </a:endParaRPr>
          </a:p>
          <a:p>
            <a:pPr marL="457200" lvl="1" indent="0">
              <a:buNone/>
            </a:pPr>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marL="457200" lvl="1" indent="0">
              <a:buNone/>
            </a:pPr>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8</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2506" y="1054989"/>
            <a:ext cx="2129752" cy="473278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202481" y="1901962"/>
            <a:ext cx="1973253" cy="438500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964029" y="2811635"/>
            <a:ext cx="2035452" cy="4442604"/>
          </a:xfrm>
          <a:prstGeom prst="rect">
            <a:avLst/>
          </a:prstGeom>
        </p:spPr>
      </p:pic>
    </p:spTree>
    <p:extLst>
      <p:ext uri="{BB962C8B-B14F-4D97-AF65-F5344CB8AC3E}">
        <p14:creationId xmlns:p14="http://schemas.microsoft.com/office/powerpoint/2010/main" val="216727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en-GB" sz="2800" dirty="0">
                <a:solidFill>
                  <a:srgbClr val="000099"/>
                </a:solidFill>
              </a:rPr>
              <a:t>What has been done so far?</a:t>
            </a:r>
          </a:p>
        </p:txBody>
      </p:sp>
      <p:sp>
        <p:nvSpPr>
          <p:cNvPr id="5" name="Content Placeholder 4"/>
          <p:cNvSpPr>
            <a:spLocks noGrp="1"/>
          </p:cNvSpPr>
          <p:nvPr>
            <p:ph idx="1"/>
          </p:nvPr>
        </p:nvSpPr>
        <p:spPr>
          <a:xfrm>
            <a:off x="243067" y="2397407"/>
            <a:ext cx="8657103" cy="3607443"/>
          </a:xfrm>
        </p:spPr>
        <p:txBody>
          <a:bodyPr/>
          <a:lstStyle/>
          <a:p>
            <a:r>
              <a:rPr lang="hr-BA" sz="2000" dirty="0">
                <a:solidFill>
                  <a:srgbClr val="FF0000"/>
                </a:solidFill>
              </a:rPr>
              <a:t>M</a:t>
            </a:r>
            <a:r>
              <a:rPr lang="en-GB" sz="2000" dirty="0" err="1">
                <a:solidFill>
                  <a:srgbClr val="FF0000"/>
                </a:solidFill>
              </a:rPr>
              <a:t>emorandum</a:t>
            </a:r>
            <a:r>
              <a:rPr lang="en-GB" sz="2000" dirty="0">
                <a:solidFill>
                  <a:srgbClr val="FF0000"/>
                </a:solidFill>
              </a:rPr>
              <a:t> of cooperation</a:t>
            </a:r>
          </a:p>
          <a:p>
            <a:pPr lvl="1"/>
            <a:r>
              <a:rPr lang="hr-BA" sz="1600" dirty="0">
                <a:solidFill>
                  <a:srgbClr val="000099"/>
                </a:solidFill>
              </a:rPr>
              <a:t>Draft</a:t>
            </a:r>
            <a:r>
              <a:rPr lang="en-US" sz="1600" dirty="0">
                <a:solidFill>
                  <a:srgbClr val="000099"/>
                </a:solidFill>
              </a:rPr>
              <a:t> of the </a:t>
            </a:r>
            <a:r>
              <a:rPr lang="hr-BA" sz="1600" dirty="0">
                <a:solidFill>
                  <a:srgbClr val="000099"/>
                </a:solidFill>
              </a:rPr>
              <a:t>m</a:t>
            </a:r>
            <a:r>
              <a:rPr lang="en-US" sz="1600" dirty="0" err="1">
                <a:solidFill>
                  <a:srgbClr val="000099"/>
                </a:solidFill>
              </a:rPr>
              <a:t>emorandum</a:t>
            </a:r>
            <a:r>
              <a:rPr lang="en-US" sz="1600" dirty="0">
                <a:solidFill>
                  <a:srgbClr val="000099"/>
                </a:solidFill>
              </a:rPr>
              <a:t> of cooperation</a:t>
            </a:r>
            <a:r>
              <a:rPr lang="hr-BA" sz="1600" dirty="0">
                <a:solidFill>
                  <a:srgbClr val="000099"/>
                </a:solidFill>
              </a:rPr>
              <a:t> </a:t>
            </a:r>
            <a:r>
              <a:rPr lang="en-US" sz="1600" dirty="0">
                <a:solidFill>
                  <a:srgbClr val="000099"/>
                </a:solidFill>
              </a:rPr>
              <a:t>was </a:t>
            </a:r>
            <a:r>
              <a:rPr lang="hr-BA" sz="1600" dirty="0">
                <a:solidFill>
                  <a:srgbClr val="000099"/>
                </a:solidFill>
              </a:rPr>
              <a:t>made </a:t>
            </a:r>
            <a:r>
              <a:rPr lang="en-US" sz="1600" dirty="0">
                <a:solidFill>
                  <a:srgbClr val="000099"/>
                </a:solidFill>
              </a:rPr>
              <a:t>and sent to other partners in the project</a:t>
            </a:r>
            <a:r>
              <a:rPr lang="hr-BA" sz="1600" dirty="0">
                <a:solidFill>
                  <a:srgbClr val="000099"/>
                </a:solidFill>
              </a:rPr>
              <a:t>.</a:t>
            </a:r>
          </a:p>
          <a:p>
            <a:pPr lvl="1"/>
            <a:r>
              <a:rPr lang="en-US" sz="1600" dirty="0">
                <a:solidFill>
                  <a:srgbClr val="000099"/>
                </a:solidFill>
              </a:rPr>
              <a:t>The memorandum of cooperation between the University of </a:t>
            </a:r>
            <a:r>
              <a:rPr lang="en-US" sz="1600" dirty="0" err="1">
                <a:solidFill>
                  <a:srgbClr val="000099"/>
                </a:solidFill>
              </a:rPr>
              <a:t>Bihać</a:t>
            </a:r>
            <a:r>
              <a:rPr lang="en-US" sz="1600" dirty="0">
                <a:solidFill>
                  <a:srgbClr val="000099"/>
                </a:solidFill>
              </a:rPr>
              <a:t> and IDK Studio was signed on 28th May 2024</a:t>
            </a:r>
            <a:r>
              <a:rPr lang="hr-BA" sz="1600" dirty="0">
                <a:solidFill>
                  <a:srgbClr val="000099"/>
                </a:solidFill>
              </a:rPr>
              <a:t>.</a:t>
            </a:r>
          </a:p>
          <a:p>
            <a:pPr lvl="1"/>
            <a:r>
              <a:rPr lang="en-US" sz="1600" dirty="0">
                <a:solidFill>
                  <a:srgbClr val="000099"/>
                </a:solidFill>
              </a:rPr>
              <a:t>The memorandum of cooperation between the University of </a:t>
            </a:r>
            <a:r>
              <a:rPr lang="en-US" sz="1600" dirty="0" err="1">
                <a:solidFill>
                  <a:srgbClr val="000099"/>
                </a:solidFill>
              </a:rPr>
              <a:t>Bihać</a:t>
            </a:r>
            <a:r>
              <a:rPr lang="en-US" sz="1600" dirty="0">
                <a:solidFill>
                  <a:srgbClr val="000099"/>
                </a:solidFill>
              </a:rPr>
              <a:t> and </a:t>
            </a:r>
            <a:r>
              <a:rPr lang="hr-BA" sz="1600" dirty="0">
                <a:solidFill>
                  <a:srgbClr val="000099"/>
                </a:solidFill>
              </a:rPr>
              <a:t>Red Computers</a:t>
            </a:r>
            <a:r>
              <a:rPr lang="en-US" sz="1600" dirty="0">
                <a:solidFill>
                  <a:srgbClr val="000099"/>
                </a:solidFill>
              </a:rPr>
              <a:t> was signed on </a:t>
            </a:r>
            <a:r>
              <a:rPr lang="hr-BA" sz="1600" dirty="0">
                <a:solidFill>
                  <a:srgbClr val="000099"/>
                </a:solidFill>
              </a:rPr>
              <a:t>19</a:t>
            </a:r>
            <a:r>
              <a:rPr lang="en-US" sz="1600" dirty="0" err="1">
                <a:solidFill>
                  <a:srgbClr val="000099"/>
                </a:solidFill>
              </a:rPr>
              <a:t>th</a:t>
            </a:r>
            <a:r>
              <a:rPr lang="en-US" sz="1600" dirty="0">
                <a:solidFill>
                  <a:srgbClr val="000099"/>
                </a:solidFill>
              </a:rPr>
              <a:t> </a:t>
            </a:r>
            <a:r>
              <a:rPr lang="hr-BA" sz="1600" dirty="0">
                <a:solidFill>
                  <a:srgbClr val="000099"/>
                </a:solidFill>
              </a:rPr>
              <a:t>July</a:t>
            </a:r>
            <a:r>
              <a:rPr lang="en-US" sz="1600" dirty="0">
                <a:solidFill>
                  <a:srgbClr val="000099"/>
                </a:solidFill>
              </a:rPr>
              <a:t> 2024</a:t>
            </a:r>
            <a:r>
              <a:rPr lang="hr-BA" sz="1600" dirty="0">
                <a:solidFill>
                  <a:srgbClr val="000099"/>
                </a:solidFill>
              </a:rPr>
              <a:t>.</a:t>
            </a:r>
          </a:p>
          <a:p>
            <a:pPr marL="457200" lvl="1" indent="0">
              <a:buNone/>
            </a:pPr>
            <a:endParaRPr lang="en-GB" sz="1600" dirty="0">
              <a:solidFill>
                <a:srgbClr val="000099"/>
              </a:solidFill>
            </a:endParaRPr>
          </a:p>
          <a:p>
            <a:pPr lvl="1"/>
            <a:endParaRPr lang="en-GB" sz="1600" dirty="0">
              <a:solidFill>
                <a:srgbClr val="000099"/>
              </a:solidFill>
            </a:endParaRPr>
          </a:p>
          <a:p>
            <a:pPr marL="457200" lvl="1" indent="0">
              <a:buNone/>
            </a:pPr>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a:p>
            <a:pPr lvl="1"/>
            <a:endParaRPr lang="en-GB" sz="16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9</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1327" y="4149306"/>
            <a:ext cx="3381555" cy="18555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7341" y="4148060"/>
            <a:ext cx="3491655" cy="1853754"/>
          </a:xfrm>
          <a:prstGeom prst="rect">
            <a:avLst/>
          </a:prstGeom>
        </p:spPr>
      </p:pic>
    </p:spTree>
    <p:extLst>
      <p:ext uri="{BB962C8B-B14F-4D97-AF65-F5344CB8AC3E}">
        <p14:creationId xmlns:p14="http://schemas.microsoft.com/office/powerpoint/2010/main" val="228917262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27093</TotalTime>
  <Words>734</Words>
  <Application>Microsoft Office PowerPoint</Application>
  <PresentationFormat>On-screen Show (4:3)</PresentationFormat>
  <Paragraphs>182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Calisto MT</vt:lpstr>
      <vt:lpstr>Times New Roman</vt:lpstr>
      <vt:lpstr>Default Design</vt:lpstr>
      <vt:lpstr>PowerPoint Presentation</vt:lpstr>
      <vt:lpstr>What has been done so far?</vt:lpstr>
      <vt:lpstr>What has been done so far?</vt:lpstr>
      <vt:lpstr>What has been done so far?</vt:lpstr>
      <vt:lpstr>What has been done so far?</vt:lpstr>
      <vt:lpstr>What has been done so far?</vt:lpstr>
      <vt:lpstr>What has been done so far?</vt:lpstr>
      <vt:lpstr>What has been done so far?</vt:lpstr>
      <vt:lpstr>What has been done so far?</vt:lpstr>
      <vt:lpstr>What has been done so far?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Name</dc:creator>
  <cp:lastModifiedBy>Pecicka</cp:lastModifiedBy>
  <cp:revision>914</cp:revision>
  <dcterms:created xsi:type="dcterms:W3CDTF">2002-09-26T09:20:06Z</dcterms:created>
  <dcterms:modified xsi:type="dcterms:W3CDTF">2024-09-19T09:51:06Z</dcterms:modified>
</cp:coreProperties>
</file>