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9" r:id="rId4"/>
    <p:sldId id="286" r:id="rId5"/>
    <p:sldId id="287" r:id="rId6"/>
    <p:sldId id="280" r:id="rId7"/>
    <p:sldId id="282" r:id="rId8"/>
    <p:sldId id="283" r:id="rId9"/>
    <p:sldId id="288" r:id="rId10"/>
    <p:sldId id="289" r:id="rId11"/>
    <p:sldId id="284" r:id="rId12"/>
    <p:sldId id="285" r:id="rId13"/>
    <p:sldId id="281" r:id="rId14"/>
    <p:sldId id="278" r:id="rId1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 u="heavy">
                <a:solidFill>
                  <a:srgbClr val="3B3B7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 u="heavy">
                <a:solidFill>
                  <a:srgbClr val="3B3B7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 u="heavy">
                <a:solidFill>
                  <a:srgbClr val="3B3B7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" y="0"/>
            <a:ext cx="1216152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96000" y="3330257"/>
            <a:ext cx="5862320" cy="329755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7373" y="278624"/>
            <a:ext cx="936625" cy="34001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422915" y="361097"/>
            <a:ext cx="1145197" cy="24368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900" y="884427"/>
            <a:ext cx="10998200" cy="72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 u="heavy">
                <a:solidFill>
                  <a:srgbClr val="3B3B7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45539" y="2672079"/>
            <a:ext cx="5097145" cy="16471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" y="0"/>
            <a:ext cx="12161520" cy="6858000"/>
            <a:chOff x="30480" y="0"/>
            <a:chExt cx="121615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8320" y="784517"/>
              <a:ext cx="3879850" cy="14084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3124" y="1381760"/>
              <a:ext cx="3412731" cy="7261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374" y="6117630"/>
              <a:ext cx="9056255" cy="46082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88340" y="2843276"/>
            <a:ext cx="8367395" cy="1682384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 marR="5080">
              <a:lnSpc>
                <a:spcPct val="89400"/>
              </a:lnSpc>
              <a:spcBef>
                <a:spcPts val="785"/>
              </a:spcBef>
            </a:pPr>
            <a:r>
              <a:rPr lang="sr-Latn-RS" sz="5400" spc="10" dirty="0">
                <a:solidFill>
                  <a:srgbClr val="3B3B71"/>
                </a:solidFill>
                <a:latin typeface="Trebuchet MS"/>
                <a:cs typeface="Trebuchet MS"/>
              </a:rPr>
              <a:t>Progress Report</a:t>
            </a:r>
          </a:p>
          <a:p>
            <a:pPr marL="12700" marR="5080">
              <a:lnSpc>
                <a:spcPct val="89400"/>
              </a:lnSpc>
              <a:spcBef>
                <a:spcPts val="785"/>
              </a:spcBef>
            </a:pPr>
            <a:r>
              <a:rPr lang="sr-Latn-RS" sz="5400" spc="10" dirty="0">
                <a:solidFill>
                  <a:srgbClr val="3B3B71"/>
                </a:solidFill>
                <a:latin typeface="Trebuchet MS"/>
                <a:cs typeface="Trebuchet MS"/>
              </a:rPr>
              <a:t>University of Mitrovica</a:t>
            </a:r>
            <a:endParaRPr sz="5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5640" y="2458212"/>
            <a:ext cx="397256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sr-Latn-RS" sz="2000" b="1" spc="-85" dirty="0">
                <a:latin typeface="Trebuchet MS"/>
                <a:cs typeface="Trebuchet MS"/>
              </a:rPr>
              <a:t>Madrid</a:t>
            </a:r>
            <a:r>
              <a:rPr sz="2000" b="1" spc="-135" dirty="0">
                <a:latin typeface="Trebuchet MS"/>
                <a:cs typeface="Trebuchet MS"/>
              </a:rPr>
              <a:t>,</a:t>
            </a:r>
            <a:r>
              <a:rPr sz="2000" b="1" spc="-190" dirty="0">
                <a:latin typeface="Trebuchet MS"/>
                <a:cs typeface="Trebuchet MS"/>
              </a:rPr>
              <a:t> </a:t>
            </a:r>
            <a:r>
              <a:rPr lang="sr-Latn-RS" sz="2000" b="1" spc="-35" dirty="0">
                <a:latin typeface="Trebuchet MS"/>
                <a:cs typeface="Trebuchet MS"/>
              </a:rPr>
              <a:t>September</a:t>
            </a:r>
            <a:r>
              <a:rPr sz="2000" b="1" spc="-195" dirty="0">
                <a:latin typeface="Trebuchet MS"/>
                <a:cs typeface="Trebuchet MS"/>
              </a:rPr>
              <a:t> </a:t>
            </a:r>
            <a:r>
              <a:rPr lang="sr-Latn-RS" sz="2000" b="1" spc="-114" dirty="0">
                <a:latin typeface="Trebuchet MS"/>
                <a:cs typeface="Trebuchet MS"/>
              </a:rPr>
              <a:t>24-26</a:t>
            </a:r>
            <a:r>
              <a:rPr sz="1950" b="1" spc="-30" baseline="25641" dirty="0" err="1">
                <a:latin typeface="Trebuchet MS"/>
                <a:cs typeface="Trebuchet MS"/>
              </a:rPr>
              <a:t>t</a:t>
            </a:r>
            <a:r>
              <a:rPr sz="1950" b="1" spc="-37" baseline="25641" dirty="0" err="1">
                <a:latin typeface="Trebuchet MS"/>
                <a:cs typeface="Trebuchet MS"/>
              </a:rPr>
              <a:t>h</a:t>
            </a:r>
            <a:r>
              <a:rPr sz="2000" b="1" spc="-135" dirty="0">
                <a:latin typeface="Trebuchet MS"/>
                <a:cs typeface="Trebuchet MS"/>
              </a:rPr>
              <a:t>,</a:t>
            </a:r>
            <a:r>
              <a:rPr sz="2000" b="1" spc="-190" dirty="0">
                <a:latin typeface="Trebuchet MS"/>
                <a:cs typeface="Trebuchet MS"/>
              </a:rPr>
              <a:t> </a:t>
            </a:r>
            <a:r>
              <a:rPr sz="2000" b="1" spc="-114" dirty="0">
                <a:latin typeface="Trebuchet MS"/>
                <a:cs typeface="Trebuchet MS"/>
              </a:rPr>
              <a:t>202</a:t>
            </a:r>
            <a:r>
              <a:rPr sz="2000" b="1" spc="-105" dirty="0">
                <a:latin typeface="Trebuchet MS"/>
                <a:cs typeface="Trebuchet MS"/>
              </a:rPr>
              <a:t>4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5640" y="4800600"/>
            <a:ext cx="8912668" cy="1288173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400" spc="-75" dirty="0">
                <a:latin typeface="Trebuchet MS"/>
                <a:cs typeface="Trebuchet MS"/>
              </a:rPr>
              <a:t>p</a:t>
            </a:r>
            <a:r>
              <a:rPr sz="2400" spc="-85" dirty="0">
                <a:latin typeface="Trebuchet MS"/>
                <a:cs typeface="Trebuchet MS"/>
              </a:rPr>
              <a:t>r</a:t>
            </a:r>
            <a:r>
              <a:rPr sz="2400" spc="35" dirty="0">
                <a:latin typeface="Trebuchet MS"/>
                <a:cs typeface="Trebuchet MS"/>
              </a:rPr>
              <a:t>o</a:t>
            </a:r>
            <a:r>
              <a:rPr sz="2400" spc="-260" dirty="0">
                <a:latin typeface="Trebuchet MS"/>
                <a:cs typeface="Trebuchet MS"/>
              </a:rPr>
              <a:t>f</a:t>
            </a:r>
            <a:r>
              <a:rPr sz="2400" spc="-200" dirty="0">
                <a:latin typeface="Trebuchet MS"/>
                <a:cs typeface="Trebuchet MS"/>
              </a:rPr>
              <a:t>.</a:t>
            </a:r>
            <a:r>
              <a:rPr sz="2400" spc="-235" dirty="0">
                <a:latin typeface="Trebuchet MS"/>
                <a:cs typeface="Trebuchet MS"/>
              </a:rPr>
              <a:t> </a:t>
            </a:r>
            <a:r>
              <a:rPr sz="2400" spc="5" dirty="0">
                <a:latin typeface="Trebuchet MS"/>
                <a:cs typeface="Trebuchet MS"/>
              </a:rPr>
              <a:t>d</a:t>
            </a:r>
            <a:r>
              <a:rPr sz="2400" spc="-330" dirty="0">
                <a:latin typeface="Trebuchet MS"/>
                <a:cs typeface="Trebuchet MS"/>
              </a:rPr>
              <a:t>r</a:t>
            </a:r>
            <a:r>
              <a:rPr sz="2400" spc="-200" dirty="0">
                <a:latin typeface="Trebuchet MS"/>
                <a:cs typeface="Trebuchet MS"/>
              </a:rPr>
              <a:t>.</a:t>
            </a:r>
            <a:r>
              <a:rPr sz="2400" spc="-235" dirty="0">
                <a:latin typeface="Trebuchet MS"/>
                <a:cs typeface="Trebuchet MS"/>
              </a:rPr>
              <a:t> </a:t>
            </a:r>
            <a:r>
              <a:rPr lang="sr-Latn-RS" sz="2400" spc="114" dirty="0">
                <a:latin typeface="Trebuchet MS"/>
                <a:cs typeface="Trebuchet MS"/>
              </a:rPr>
              <a:t>Nebojša Arsić, </a:t>
            </a:r>
            <a:r>
              <a:rPr lang="sr-Latn-RS" sz="2400" spc="-75" dirty="0">
                <a:latin typeface="Trebuchet MS"/>
                <a:cs typeface="Trebuchet MS"/>
              </a:rPr>
              <a:t>doc</a:t>
            </a:r>
            <a:r>
              <a:rPr lang="en-US" sz="2400" spc="-200" dirty="0">
                <a:latin typeface="Trebuchet MS"/>
                <a:cs typeface="Trebuchet MS"/>
              </a:rPr>
              <a:t>.</a:t>
            </a:r>
            <a:r>
              <a:rPr lang="en-US" sz="2400" spc="-235" dirty="0">
                <a:latin typeface="Trebuchet MS"/>
                <a:cs typeface="Trebuchet MS"/>
              </a:rPr>
              <a:t> </a:t>
            </a:r>
            <a:r>
              <a:rPr lang="en-US" sz="2400" spc="5" dirty="0">
                <a:latin typeface="Trebuchet MS"/>
                <a:cs typeface="Trebuchet MS"/>
              </a:rPr>
              <a:t>d</a:t>
            </a:r>
            <a:r>
              <a:rPr lang="en-US" sz="2400" spc="-330" dirty="0">
                <a:latin typeface="Trebuchet MS"/>
                <a:cs typeface="Trebuchet MS"/>
              </a:rPr>
              <a:t>r</a:t>
            </a:r>
            <a:r>
              <a:rPr lang="en-US" sz="2400" spc="-200" dirty="0">
                <a:latin typeface="Trebuchet MS"/>
                <a:cs typeface="Trebuchet MS"/>
              </a:rPr>
              <a:t>.</a:t>
            </a:r>
            <a:r>
              <a:rPr lang="en-US" sz="2400" spc="-235" dirty="0">
                <a:latin typeface="Trebuchet MS"/>
                <a:cs typeface="Trebuchet MS"/>
              </a:rPr>
              <a:t> </a:t>
            </a:r>
            <a:r>
              <a:rPr lang="sr-Latn-RS" sz="2400" spc="114" dirty="0">
                <a:latin typeface="Trebuchet MS"/>
                <a:cs typeface="Trebuchet MS"/>
              </a:rPr>
              <a:t>Alaeksandra Petrović,</a:t>
            </a: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lang="en-US" sz="2400" spc="-75" dirty="0">
                <a:latin typeface="Trebuchet MS"/>
                <a:cs typeface="Trebuchet MS"/>
              </a:rPr>
              <a:t>p</a:t>
            </a:r>
            <a:r>
              <a:rPr lang="en-US" sz="2400" spc="-85" dirty="0">
                <a:latin typeface="Trebuchet MS"/>
                <a:cs typeface="Trebuchet MS"/>
              </a:rPr>
              <a:t>r</a:t>
            </a:r>
            <a:r>
              <a:rPr lang="en-US" sz="2400" spc="35" dirty="0">
                <a:latin typeface="Trebuchet MS"/>
                <a:cs typeface="Trebuchet MS"/>
              </a:rPr>
              <a:t>o</a:t>
            </a:r>
            <a:r>
              <a:rPr lang="en-US" sz="2400" spc="-260" dirty="0">
                <a:latin typeface="Trebuchet MS"/>
                <a:cs typeface="Trebuchet MS"/>
              </a:rPr>
              <a:t>f</a:t>
            </a:r>
            <a:r>
              <a:rPr lang="en-US" sz="2400" spc="-200" dirty="0">
                <a:latin typeface="Trebuchet MS"/>
                <a:cs typeface="Trebuchet MS"/>
              </a:rPr>
              <a:t>.</a:t>
            </a:r>
            <a:r>
              <a:rPr lang="en-US" sz="2400" spc="-235" dirty="0">
                <a:latin typeface="Trebuchet MS"/>
                <a:cs typeface="Trebuchet MS"/>
              </a:rPr>
              <a:t> </a:t>
            </a:r>
            <a:r>
              <a:rPr lang="en-US" sz="2400" spc="5" dirty="0">
                <a:latin typeface="Trebuchet MS"/>
                <a:cs typeface="Trebuchet MS"/>
              </a:rPr>
              <a:t>d</a:t>
            </a:r>
            <a:r>
              <a:rPr lang="en-US" sz="2400" spc="-330" dirty="0">
                <a:latin typeface="Trebuchet MS"/>
                <a:cs typeface="Trebuchet MS"/>
              </a:rPr>
              <a:t>r</a:t>
            </a:r>
            <a:r>
              <a:rPr lang="en-US" sz="2400" spc="-200" dirty="0">
                <a:latin typeface="Trebuchet MS"/>
                <a:cs typeface="Trebuchet MS"/>
              </a:rPr>
              <a:t>.</a:t>
            </a:r>
            <a:r>
              <a:rPr lang="en-US" sz="2400" spc="-235" dirty="0">
                <a:latin typeface="Trebuchet MS"/>
                <a:cs typeface="Trebuchet MS"/>
              </a:rPr>
              <a:t> </a:t>
            </a:r>
            <a:r>
              <a:rPr lang="sr-Latn-RS" sz="2400" spc="114" dirty="0">
                <a:latin typeface="Trebuchet MS"/>
                <a:cs typeface="Trebuchet MS"/>
              </a:rPr>
              <a:t>Branimir Jakšić, </a:t>
            </a:r>
            <a:r>
              <a:rPr lang="sr-Latn-RS" sz="2400" spc="-75" dirty="0">
                <a:latin typeface="Trebuchet MS"/>
                <a:cs typeface="Trebuchet MS"/>
              </a:rPr>
              <a:t>doc</a:t>
            </a:r>
            <a:r>
              <a:rPr lang="en-US" sz="2400" spc="-200" dirty="0">
                <a:latin typeface="Trebuchet MS"/>
                <a:cs typeface="Trebuchet MS"/>
              </a:rPr>
              <a:t>.</a:t>
            </a:r>
            <a:r>
              <a:rPr lang="en-US" sz="2400" spc="-235" dirty="0">
                <a:latin typeface="Trebuchet MS"/>
                <a:cs typeface="Trebuchet MS"/>
              </a:rPr>
              <a:t> </a:t>
            </a:r>
            <a:r>
              <a:rPr lang="en-US" sz="2400" spc="5" dirty="0">
                <a:latin typeface="Trebuchet MS"/>
                <a:cs typeface="Trebuchet MS"/>
              </a:rPr>
              <a:t>d</a:t>
            </a:r>
            <a:r>
              <a:rPr lang="en-US" sz="2400" spc="-330" dirty="0">
                <a:latin typeface="Trebuchet MS"/>
                <a:cs typeface="Trebuchet MS"/>
              </a:rPr>
              <a:t>r</a:t>
            </a:r>
            <a:r>
              <a:rPr lang="en-US" sz="2400" spc="-200" dirty="0">
                <a:latin typeface="Trebuchet MS"/>
                <a:cs typeface="Trebuchet MS"/>
              </a:rPr>
              <a:t>.</a:t>
            </a:r>
            <a:r>
              <a:rPr lang="en-US" sz="2400" spc="-235" dirty="0">
                <a:latin typeface="Trebuchet MS"/>
                <a:cs typeface="Trebuchet MS"/>
              </a:rPr>
              <a:t> </a:t>
            </a:r>
            <a:r>
              <a:rPr lang="sr-Latn-RS" sz="2400" spc="114" dirty="0">
                <a:latin typeface="Trebuchet MS"/>
                <a:cs typeface="Trebuchet MS"/>
              </a:rPr>
              <a:t>Jelena Todorović</a:t>
            </a:r>
            <a:endParaRPr sz="2400" dirty="0">
              <a:latin typeface="Trebuchet MS"/>
              <a:cs typeface="Trebuchet MS"/>
            </a:endParaRPr>
          </a:p>
          <a:p>
            <a:pPr marR="6985" algn="r">
              <a:lnSpc>
                <a:spcPct val="100000"/>
              </a:lnSpc>
              <a:spcBef>
                <a:spcPts val="409"/>
              </a:spcBef>
            </a:pPr>
            <a:r>
              <a:rPr lang="sr-Latn-RS" sz="2400" b="1" spc="-30" dirty="0">
                <a:latin typeface="Trebuchet MS"/>
                <a:cs typeface="Trebuchet MS"/>
              </a:rPr>
              <a:t>UPKM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84865" algn="l"/>
              </a:tabLst>
            </a:pPr>
            <a:r>
              <a:rPr lang="en-US" spc="-204" dirty="0"/>
              <a:t>Promotion on live events</a:t>
            </a:r>
            <a:r>
              <a:rPr lang="sr-Latn-RS" spc="-204" dirty="0"/>
              <a:t> (T7.5)</a:t>
            </a:r>
            <a:r>
              <a:rPr spc="-204" dirty="0"/>
              <a:t>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703324"/>
            <a:ext cx="9069705" cy="1418337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Erasmus+ DGTRANS Inter project coaching meeting</a:t>
            </a:r>
            <a:r>
              <a:rPr lang="sr-Latn-RS" sz="2400" spc="-20" dirty="0">
                <a:latin typeface="Trebuchet MS"/>
                <a:cs typeface="Trebuchet MS"/>
              </a:rPr>
              <a:t>.</a:t>
            </a:r>
            <a:endParaRPr lang="en-US" sz="2400" spc="-20" dirty="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Erasmus+ PELMOB Inter project coaching meeting</a:t>
            </a:r>
            <a:r>
              <a:rPr lang="sr-Latn-RS" sz="2400" spc="-20" dirty="0">
                <a:latin typeface="Trebuchet MS"/>
                <a:cs typeface="Trebuchet MS"/>
              </a:rPr>
              <a:t>.</a:t>
            </a:r>
            <a:endParaRPr lang="en-US" sz="2400" spc="-20" dirty="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Open-door day on the Faculty of Law</a:t>
            </a:r>
            <a:r>
              <a:rPr lang="sr-Latn-RS" sz="2400" spc="-20" dirty="0">
                <a:latin typeface="Trebuchet MS"/>
                <a:cs typeface="Trebuchet MS"/>
              </a:rPr>
              <a:t> UPKM.</a:t>
            </a:r>
          </a:p>
        </p:txBody>
      </p:sp>
      <p:pic>
        <p:nvPicPr>
          <p:cNvPr id="6" name="image6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61095" y="3193603"/>
            <a:ext cx="3711063" cy="2043682"/>
          </a:xfrm>
          <a:prstGeom prst="rect">
            <a:avLst/>
          </a:prstGeom>
          <a:ln/>
        </p:spPr>
      </p:pic>
      <p:pic>
        <p:nvPicPr>
          <p:cNvPr id="7" name="image7.jpg"/>
          <p:cNvPicPr/>
          <p:nvPr/>
        </p:nvPicPr>
        <p:blipFill>
          <a:blip r:embed="rId3"/>
          <a:srcRect t="-2605" b="2605"/>
          <a:stretch>
            <a:fillRect/>
          </a:stretch>
        </p:blipFill>
        <p:spPr>
          <a:xfrm>
            <a:off x="4267200" y="3128142"/>
            <a:ext cx="3657600" cy="2216766"/>
          </a:xfrm>
          <a:prstGeom prst="rect">
            <a:avLst/>
          </a:prstGeom>
          <a:ln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384" y="4215444"/>
            <a:ext cx="3883855" cy="2230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384" y="1696843"/>
            <a:ext cx="3901440" cy="2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71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84865" algn="l"/>
              </a:tabLst>
            </a:pPr>
            <a:r>
              <a:rPr lang="en-US" spc="-204" dirty="0"/>
              <a:t>Promotion on live events</a:t>
            </a:r>
            <a:r>
              <a:rPr lang="sr-Latn-RS" spc="-204" dirty="0"/>
              <a:t> (T7.5)</a:t>
            </a:r>
            <a:r>
              <a:rPr spc="-204" dirty="0"/>
              <a:t>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1" y="1703324"/>
            <a:ext cx="4569460" cy="2054409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Preparatory Classes for enrolment FTS – UPKM</a:t>
            </a:r>
            <a:r>
              <a:rPr lang="sr-Latn-RS" sz="2400" spc="-20" dirty="0">
                <a:latin typeface="Trebuchet MS"/>
                <a:cs typeface="Trebuchet MS"/>
              </a:rPr>
              <a:t>.</a:t>
            </a:r>
            <a:endParaRPr lang="en-US" sz="2400" spc="-20" dirty="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eTwinning info session in European House </a:t>
            </a:r>
            <a:r>
              <a:rPr lang="en-US" sz="2400" spc="-20" dirty="0" err="1">
                <a:latin typeface="Trebuchet MS"/>
                <a:cs typeface="Trebuchet MS"/>
              </a:rPr>
              <a:t>Kosovska</a:t>
            </a:r>
            <a:r>
              <a:rPr lang="en-US" sz="2400" spc="-20" dirty="0">
                <a:latin typeface="Trebuchet MS"/>
                <a:cs typeface="Trebuchet MS"/>
              </a:rPr>
              <a:t> </a:t>
            </a:r>
            <a:r>
              <a:rPr lang="en-US" sz="2400" spc="-20" dirty="0" err="1">
                <a:latin typeface="Trebuchet MS"/>
                <a:cs typeface="Trebuchet MS"/>
              </a:rPr>
              <a:t>Mitrovica</a:t>
            </a:r>
            <a:r>
              <a:rPr lang="sr-Latn-RS" sz="2400" spc="-20" dirty="0">
                <a:latin typeface="Trebuchet MS"/>
                <a:cs typeface="Trebuchet MS"/>
              </a:rPr>
              <a:t>.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6" name="image6.jpg"/>
          <p:cNvPicPr/>
          <p:nvPr/>
        </p:nvPicPr>
        <p:blipFill>
          <a:blip r:embed="rId2"/>
          <a:srcRect l="1473" t="5363" r="-1473" b="-5363"/>
          <a:stretch>
            <a:fillRect/>
          </a:stretch>
        </p:blipFill>
        <p:spPr>
          <a:xfrm>
            <a:off x="4716340" y="3998898"/>
            <a:ext cx="3625850" cy="2363206"/>
          </a:xfrm>
          <a:prstGeom prst="rect">
            <a:avLst/>
          </a:prstGeom>
          <a:ln/>
        </p:spPr>
      </p:pic>
      <p:pic>
        <p:nvPicPr>
          <p:cNvPr id="7" name="image3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62000" y="3940514"/>
            <a:ext cx="3504725" cy="2367508"/>
          </a:xfrm>
          <a:prstGeom prst="rect">
            <a:avLst/>
          </a:prstGeom>
          <a:ln/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4132385"/>
            <a:ext cx="3505200" cy="217563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767088"/>
            <a:ext cx="3505200" cy="216804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40" y="1746211"/>
            <a:ext cx="36258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38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84865" algn="l"/>
              </a:tabLst>
            </a:pPr>
            <a:r>
              <a:rPr spc="-430" dirty="0">
                <a:latin typeface="Times New Roman"/>
                <a:cs typeface="Times New Roman"/>
              </a:rPr>
              <a:t> </a:t>
            </a:r>
            <a:r>
              <a:rPr lang="en-US" spc="-204" dirty="0"/>
              <a:t>UPKM working groups meetings</a:t>
            </a:r>
            <a:r>
              <a:rPr spc="-204" dirty="0"/>
              <a:t>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703324"/>
            <a:ext cx="10436860" cy="474489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Several meetings UPKM working groups for WP2, WP3, WP4 and WP7.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4" name="Picture 2" descr="C:\Users\brani\OneDrive\Documents\ViberDownloads\0-02-05-90a3b7af03735dd8c166d9910a3870f39c8f3745aeedb09b38e1f1b4f8c1a0cc_f39c48f86d7c73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044" y="2270270"/>
            <a:ext cx="3374355" cy="2503388"/>
          </a:xfrm>
          <a:prstGeom prst="rect">
            <a:avLst/>
          </a:prstGeom>
          <a:noFill/>
        </p:spPr>
      </p:pic>
      <p:pic>
        <p:nvPicPr>
          <p:cNvPr id="5" name="Picture 3" descr="C:\Users\brani\OneDrive\Documents\ViberDownloads\0-02-05-6e8b10b0047953ffb6bfaf8821f4735d25a78e8a4b4ed91b13f8611edc6c70a1_6beadaceb67538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2297212"/>
            <a:ext cx="3429001" cy="2383989"/>
          </a:xfrm>
          <a:prstGeom prst="rect">
            <a:avLst/>
          </a:prstGeom>
          <a:noFill/>
        </p:spPr>
      </p:pic>
      <p:pic>
        <p:nvPicPr>
          <p:cNvPr id="6" name="Picture 4" descr="C:\Users\brani\OneDrive\Documents\ViberDownloads\0-02-05-d0a8270670c9089184a7209870e68febf81a70504d8b6664a7170d095740bf1c_964203d88e956ee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4773658"/>
            <a:ext cx="3574046" cy="2084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3037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84865" algn="l"/>
              </a:tabLst>
            </a:pPr>
            <a:r>
              <a:rPr spc="-430" dirty="0">
                <a:latin typeface="Times New Roman"/>
                <a:cs typeface="Times New Roman"/>
              </a:rPr>
              <a:t> </a:t>
            </a:r>
            <a:r>
              <a:rPr lang="en-US" spc="-204" dirty="0"/>
              <a:t>Next </a:t>
            </a:r>
            <a:r>
              <a:rPr lang="sr-Latn-RS" spc="-204" dirty="0"/>
              <a:t>A</a:t>
            </a:r>
            <a:r>
              <a:rPr lang="en-US" spc="-204" dirty="0" err="1"/>
              <a:t>ctivities</a:t>
            </a:r>
            <a:r>
              <a:rPr lang="en-US" spc="-204" dirty="0"/>
              <a:t> - </a:t>
            </a:r>
            <a:r>
              <a:rPr lang="sr-Latn-RS" spc="-204" dirty="0"/>
              <a:t>P</a:t>
            </a:r>
            <a:r>
              <a:rPr lang="en-US" spc="-204" dirty="0" err="1"/>
              <a:t>lan</a:t>
            </a:r>
            <a:r>
              <a:rPr spc="-204" dirty="0"/>
              <a:t>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703324"/>
            <a:ext cx="10589260" cy="5229637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T2.2: </a:t>
            </a:r>
            <a:r>
              <a:rPr lang="sr-Latn-RS" sz="2400" spc="-20" dirty="0">
                <a:latin typeface="Trebuchet MS"/>
                <a:cs typeface="Trebuchet MS"/>
              </a:rPr>
              <a:t>3rd</a:t>
            </a:r>
            <a:r>
              <a:rPr lang="en-US" sz="2400" spc="-20" dirty="0">
                <a:latin typeface="Trebuchet MS"/>
                <a:cs typeface="Trebuchet MS"/>
              </a:rPr>
              <a:t> In-home training</a:t>
            </a:r>
            <a:r>
              <a:rPr lang="sr-Latn-RS" sz="2400" spc="-20" dirty="0">
                <a:latin typeface="Trebuchet MS"/>
                <a:cs typeface="Trebuchet MS"/>
              </a:rPr>
              <a:t> (october 2024)</a:t>
            </a:r>
            <a:r>
              <a:rPr lang="en-US" sz="2400" spc="-20" dirty="0">
                <a:latin typeface="Trebuchet MS"/>
                <a:cs typeface="Trebuchet MS"/>
              </a:rPr>
              <a:t>.</a:t>
            </a: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T2.3:</a:t>
            </a:r>
            <a:r>
              <a:rPr lang="sr-Latn-RS" sz="2400" spc="-20" dirty="0">
                <a:latin typeface="Trebuchet MS"/>
                <a:cs typeface="Trebuchet MS"/>
              </a:rPr>
              <a:t> </a:t>
            </a:r>
            <a:r>
              <a:rPr lang="en-US" sz="2400" spc="-20" dirty="0">
                <a:latin typeface="Trebuchet MS"/>
                <a:cs typeface="Trebuchet MS"/>
              </a:rPr>
              <a:t>Defining goals of centers. Meetings with economy partners, surveys among students, employees and non-employed persons about missing skills.</a:t>
            </a:r>
            <a:endParaRPr lang="sr-Latn-RS" sz="2400" spc="-20" dirty="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 MT"/>
              <a:buChar char="•"/>
              <a:tabLst>
                <a:tab pos="241300" algn="l"/>
              </a:tabLst>
            </a:pPr>
            <a:r>
              <a:rPr lang="sr-Latn-RS" sz="2400" spc="-20" dirty="0">
                <a:latin typeface="Trebuchet MS"/>
                <a:cs typeface="Trebuchet MS"/>
              </a:rPr>
              <a:t>T</a:t>
            </a:r>
            <a:r>
              <a:rPr lang="en-US" sz="2400" spc="-20" dirty="0">
                <a:latin typeface="Trebuchet MS"/>
                <a:cs typeface="Trebuchet MS"/>
              </a:rPr>
              <a:t>2.4</a:t>
            </a:r>
            <a:r>
              <a:rPr lang="sr-Latn-RS" sz="2400" spc="-20" dirty="0">
                <a:latin typeface="Trebuchet MS"/>
                <a:cs typeface="Trebuchet MS"/>
              </a:rPr>
              <a:t>: </a:t>
            </a:r>
            <a:r>
              <a:rPr lang="en-US" sz="2400" spc="-20" dirty="0">
                <a:latin typeface="Trebuchet MS"/>
                <a:cs typeface="Trebuchet MS"/>
              </a:rPr>
              <a:t>Establishment of the Center at WB HEIs</a:t>
            </a:r>
            <a:r>
              <a:rPr lang="sr-Latn-RS" sz="2400" spc="-20" dirty="0">
                <a:latin typeface="Trebuchet MS"/>
                <a:cs typeface="Trebuchet MS"/>
              </a:rPr>
              <a:t>.</a:t>
            </a:r>
            <a:r>
              <a:rPr lang="en-US" sz="2400" spc="-20" dirty="0">
                <a:latin typeface="Trebuchet MS"/>
                <a:cs typeface="Trebuchet MS"/>
              </a:rPr>
              <a:t>		</a:t>
            </a: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 MT"/>
              <a:buChar char="•"/>
              <a:tabLst>
                <a:tab pos="241300" algn="l"/>
              </a:tabLst>
            </a:pPr>
            <a:r>
              <a:rPr lang="sr-Latn-RS" sz="2400" spc="-20" dirty="0">
                <a:latin typeface="Trebuchet MS"/>
                <a:cs typeface="Trebuchet MS"/>
              </a:rPr>
              <a:t>T</a:t>
            </a:r>
            <a:r>
              <a:rPr lang="en-US" sz="2400" spc="-20" dirty="0">
                <a:latin typeface="Trebuchet MS"/>
                <a:cs typeface="Trebuchet MS"/>
              </a:rPr>
              <a:t>2.5</a:t>
            </a:r>
            <a:r>
              <a:rPr lang="sr-Latn-RS" sz="2400" spc="-20" dirty="0">
                <a:latin typeface="Trebuchet MS"/>
                <a:cs typeface="Trebuchet MS"/>
              </a:rPr>
              <a:t>: </a:t>
            </a:r>
            <a:r>
              <a:rPr lang="en-US" sz="2400" spc="-20" dirty="0">
                <a:latin typeface="Trebuchet MS"/>
                <a:cs typeface="Trebuchet MS"/>
              </a:rPr>
              <a:t>Registration of Centers according to the law</a:t>
            </a:r>
            <a:r>
              <a:rPr lang="sr-Latn-RS" sz="2400" spc="-20" dirty="0">
                <a:latin typeface="Trebuchet MS"/>
                <a:cs typeface="Trebuchet MS"/>
              </a:rPr>
              <a:t>.</a:t>
            </a:r>
            <a:endParaRPr lang="en-US" sz="2400" spc="-20" dirty="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T3.1: </a:t>
            </a:r>
            <a:r>
              <a:rPr lang="sr-Latn-RS" sz="2400" spc="-20" dirty="0">
                <a:latin typeface="Trebuchet MS"/>
                <a:cs typeface="Trebuchet MS"/>
              </a:rPr>
              <a:t>Instalation equipment (december, 2024)</a:t>
            </a:r>
            <a:r>
              <a:rPr lang="en-US" sz="2400" spc="-20" dirty="0">
                <a:latin typeface="Trebuchet MS"/>
                <a:cs typeface="Trebuchet MS"/>
              </a:rPr>
              <a:t>.</a:t>
            </a: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T3.4:</a:t>
            </a:r>
            <a:r>
              <a:rPr lang="sr-Latn-RS" sz="2400" spc="-20" dirty="0">
                <a:latin typeface="Trebuchet MS"/>
                <a:cs typeface="Trebuchet MS"/>
              </a:rPr>
              <a:t> </a:t>
            </a:r>
            <a:r>
              <a:rPr lang="en-US" sz="2400" spc="-20" dirty="0">
                <a:latin typeface="Trebuchet MS"/>
                <a:cs typeface="Trebuchet MS"/>
              </a:rPr>
              <a:t>Developing curriculums for  short study program. Defining the list of subjects. More working group meetings.</a:t>
            </a: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T7.3: Development of promo material: Printing new promotion materials.</a:t>
            </a: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T7.4: Promotion on media and social networks: FTS TV promotion.</a:t>
            </a: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T7.5:</a:t>
            </a:r>
            <a:r>
              <a:rPr lang="sr-Latn-RS" sz="2400" spc="-20" dirty="0">
                <a:latin typeface="Trebuchet MS"/>
                <a:cs typeface="Trebuchet MS"/>
              </a:rPr>
              <a:t> </a:t>
            </a:r>
            <a:r>
              <a:rPr lang="en-US" sz="2400" spc="-20" dirty="0">
                <a:latin typeface="Trebuchet MS"/>
                <a:cs typeface="Trebuchet MS"/>
              </a:rPr>
              <a:t>Promotion on live events.</a:t>
            </a: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Regular meetings of UPKM working groups.</a:t>
            </a:r>
            <a:endParaRPr sz="24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59272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7374" y="4724400"/>
            <a:ext cx="9045575" cy="0"/>
          </a:xfrm>
          <a:custGeom>
            <a:avLst/>
            <a:gdLst/>
            <a:ahLst/>
            <a:cxnLst/>
            <a:rect l="l" t="t" r="r" b="b"/>
            <a:pathLst>
              <a:path w="9045575">
                <a:moveTo>
                  <a:pt x="0" y="0"/>
                </a:moveTo>
                <a:lnTo>
                  <a:pt x="9045155" y="1"/>
                </a:lnTo>
              </a:path>
            </a:pathLst>
          </a:custGeom>
          <a:ln w="38100">
            <a:solidFill>
              <a:srgbClr val="3B3B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01646" y="4890007"/>
            <a:ext cx="5817870" cy="949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Trebuchet MS"/>
                <a:cs typeface="Trebuchet MS"/>
              </a:rPr>
              <a:t>"Funded</a:t>
            </a:r>
            <a:r>
              <a:rPr sz="900" i="1" spc="-85" dirty="0">
                <a:latin typeface="Trebuchet MS"/>
                <a:cs typeface="Trebuchet MS"/>
              </a:rPr>
              <a:t> </a:t>
            </a:r>
            <a:r>
              <a:rPr sz="900" i="1" spc="-20" dirty="0">
                <a:latin typeface="Trebuchet MS"/>
                <a:cs typeface="Trebuchet MS"/>
              </a:rPr>
              <a:t>by</a:t>
            </a:r>
            <a:r>
              <a:rPr sz="900" i="1" spc="-75" dirty="0">
                <a:latin typeface="Trebuchet MS"/>
                <a:cs typeface="Trebuchet MS"/>
              </a:rPr>
              <a:t> </a:t>
            </a:r>
            <a:r>
              <a:rPr sz="900" i="1" spc="-35" dirty="0">
                <a:latin typeface="Trebuchet MS"/>
                <a:cs typeface="Trebuchet MS"/>
              </a:rPr>
              <a:t>the</a:t>
            </a:r>
            <a:r>
              <a:rPr sz="900" i="1" spc="-85" dirty="0">
                <a:latin typeface="Trebuchet MS"/>
                <a:cs typeface="Trebuchet MS"/>
              </a:rPr>
              <a:t> </a:t>
            </a:r>
            <a:r>
              <a:rPr sz="900" i="1" spc="-10" dirty="0">
                <a:latin typeface="Trebuchet MS"/>
                <a:cs typeface="Trebuchet MS"/>
              </a:rPr>
              <a:t>European</a:t>
            </a:r>
            <a:r>
              <a:rPr sz="900" i="1" spc="-75" dirty="0">
                <a:latin typeface="Trebuchet MS"/>
                <a:cs typeface="Trebuchet MS"/>
              </a:rPr>
              <a:t> </a:t>
            </a:r>
            <a:r>
              <a:rPr sz="900" i="1" spc="-20" dirty="0">
                <a:latin typeface="Trebuchet MS"/>
                <a:cs typeface="Trebuchet MS"/>
              </a:rPr>
              <a:t>Union.</a:t>
            </a:r>
            <a:r>
              <a:rPr sz="900" i="1" spc="-75" dirty="0">
                <a:latin typeface="Trebuchet MS"/>
                <a:cs typeface="Trebuchet MS"/>
              </a:rPr>
              <a:t> </a:t>
            </a:r>
            <a:r>
              <a:rPr sz="900" i="1" spc="-10" dirty="0">
                <a:latin typeface="Trebuchet MS"/>
                <a:cs typeface="Trebuchet MS"/>
              </a:rPr>
              <a:t>Views</a:t>
            </a:r>
            <a:r>
              <a:rPr sz="900" i="1" spc="-80" dirty="0">
                <a:latin typeface="Trebuchet MS"/>
                <a:cs typeface="Trebuchet MS"/>
              </a:rPr>
              <a:t> </a:t>
            </a:r>
            <a:r>
              <a:rPr sz="900" i="1" dirty="0">
                <a:latin typeface="Trebuchet MS"/>
                <a:cs typeface="Trebuchet MS"/>
              </a:rPr>
              <a:t>and</a:t>
            </a:r>
            <a:r>
              <a:rPr sz="900" i="1" spc="-85" dirty="0">
                <a:latin typeface="Trebuchet MS"/>
                <a:cs typeface="Trebuchet MS"/>
              </a:rPr>
              <a:t> </a:t>
            </a:r>
            <a:r>
              <a:rPr sz="900" i="1" spc="-5" dirty="0">
                <a:latin typeface="Trebuchet MS"/>
                <a:cs typeface="Trebuchet MS"/>
              </a:rPr>
              <a:t>opinions</a:t>
            </a:r>
            <a:r>
              <a:rPr sz="900" i="1" spc="-75" dirty="0">
                <a:latin typeface="Trebuchet MS"/>
                <a:cs typeface="Trebuchet MS"/>
              </a:rPr>
              <a:t> </a:t>
            </a:r>
            <a:r>
              <a:rPr sz="900" i="1" spc="-5" dirty="0">
                <a:latin typeface="Trebuchet MS"/>
                <a:cs typeface="Trebuchet MS"/>
              </a:rPr>
              <a:t>expressed</a:t>
            </a:r>
            <a:r>
              <a:rPr sz="900" i="1" spc="-85" dirty="0">
                <a:latin typeface="Trebuchet MS"/>
                <a:cs typeface="Trebuchet MS"/>
              </a:rPr>
              <a:t> </a:t>
            </a:r>
            <a:r>
              <a:rPr sz="900" i="1" spc="-30" dirty="0">
                <a:latin typeface="Trebuchet MS"/>
                <a:cs typeface="Trebuchet MS"/>
              </a:rPr>
              <a:t>are</a:t>
            </a:r>
            <a:r>
              <a:rPr sz="900" i="1" spc="-85" dirty="0">
                <a:latin typeface="Trebuchet MS"/>
                <a:cs typeface="Trebuchet MS"/>
              </a:rPr>
              <a:t> </a:t>
            </a:r>
            <a:r>
              <a:rPr sz="900" i="1" spc="-20" dirty="0">
                <a:latin typeface="Trebuchet MS"/>
                <a:cs typeface="Trebuchet MS"/>
              </a:rPr>
              <a:t>however</a:t>
            </a:r>
            <a:r>
              <a:rPr sz="900" i="1" spc="-80" dirty="0">
                <a:latin typeface="Trebuchet MS"/>
                <a:cs typeface="Trebuchet MS"/>
              </a:rPr>
              <a:t> </a:t>
            </a:r>
            <a:r>
              <a:rPr sz="900" i="1" spc="-5" dirty="0">
                <a:latin typeface="Trebuchet MS"/>
                <a:cs typeface="Trebuchet MS"/>
              </a:rPr>
              <a:t>those</a:t>
            </a:r>
            <a:r>
              <a:rPr sz="900" i="1" spc="-80" dirty="0">
                <a:latin typeface="Trebuchet MS"/>
                <a:cs typeface="Trebuchet MS"/>
              </a:rPr>
              <a:t> </a:t>
            </a:r>
            <a:r>
              <a:rPr sz="900" i="1" spc="-45" dirty="0">
                <a:latin typeface="Trebuchet MS"/>
                <a:cs typeface="Trebuchet MS"/>
              </a:rPr>
              <a:t>of</a:t>
            </a:r>
            <a:r>
              <a:rPr sz="900" i="1" spc="-80" dirty="0">
                <a:latin typeface="Trebuchet MS"/>
                <a:cs typeface="Trebuchet MS"/>
              </a:rPr>
              <a:t> </a:t>
            </a:r>
            <a:r>
              <a:rPr sz="900" i="1" spc="-35" dirty="0">
                <a:latin typeface="Trebuchet MS"/>
                <a:cs typeface="Trebuchet MS"/>
              </a:rPr>
              <a:t>the</a:t>
            </a:r>
            <a:r>
              <a:rPr sz="900" i="1" spc="-85" dirty="0">
                <a:latin typeface="Trebuchet MS"/>
                <a:cs typeface="Trebuchet MS"/>
              </a:rPr>
              <a:t> </a:t>
            </a:r>
            <a:r>
              <a:rPr sz="900" i="1" spc="-30" dirty="0">
                <a:latin typeface="Trebuchet MS"/>
                <a:cs typeface="Trebuchet MS"/>
              </a:rPr>
              <a:t>author(s)</a:t>
            </a:r>
            <a:r>
              <a:rPr sz="900" i="1" spc="-80" dirty="0">
                <a:latin typeface="Trebuchet MS"/>
                <a:cs typeface="Trebuchet MS"/>
              </a:rPr>
              <a:t> </a:t>
            </a:r>
            <a:r>
              <a:rPr sz="900" i="1" spc="-20" dirty="0">
                <a:latin typeface="Trebuchet MS"/>
                <a:cs typeface="Trebuchet MS"/>
              </a:rPr>
              <a:t>only</a:t>
            </a:r>
            <a:r>
              <a:rPr sz="900" i="1" spc="-70" dirty="0">
                <a:latin typeface="Trebuchet MS"/>
                <a:cs typeface="Trebuchet MS"/>
              </a:rPr>
              <a:t> </a:t>
            </a:r>
            <a:r>
              <a:rPr sz="900" i="1" dirty="0">
                <a:latin typeface="Trebuchet MS"/>
                <a:cs typeface="Trebuchet MS"/>
              </a:rPr>
              <a:t>and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900" i="1" spc="5" dirty="0">
                <a:latin typeface="Trebuchet MS"/>
                <a:cs typeface="Trebuchet MS"/>
              </a:rPr>
              <a:t>do</a:t>
            </a:r>
            <a:r>
              <a:rPr sz="900" i="1" spc="-80" dirty="0">
                <a:latin typeface="Trebuchet MS"/>
                <a:cs typeface="Trebuchet MS"/>
              </a:rPr>
              <a:t> </a:t>
            </a:r>
            <a:r>
              <a:rPr sz="900" i="1" spc="-30" dirty="0">
                <a:latin typeface="Trebuchet MS"/>
                <a:cs typeface="Trebuchet MS"/>
              </a:rPr>
              <a:t>not</a:t>
            </a:r>
            <a:r>
              <a:rPr sz="900" i="1" spc="-75" dirty="0">
                <a:latin typeface="Trebuchet MS"/>
                <a:cs typeface="Trebuchet MS"/>
              </a:rPr>
              <a:t> </a:t>
            </a:r>
            <a:r>
              <a:rPr sz="900" i="1" spc="-5" dirty="0">
                <a:latin typeface="Trebuchet MS"/>
                <a:cs typeface="Trebuchet MS"/>
              </a:rPr>
              <a:t>necessarily</a:t>
            </a:r>
            <a:r>
              <a:rPr sz="900" i="1" spc="-75" dirty="0">
                <a:latin typeface="Trebuchet MS"/>
                <a:cs typeface="Trebuchet MS"/>
              </a:rPr>
              <a:t> </a:t>
            </a:r>
            <a:r>
              <a:rPr sz="900" i="1" spc="-45" dirty="0">
                <a:latin typeface="Trebuchet MS"/>
                <a:cs typeface="Trebuchet MS"/>
              </a:rPr>
              <a:t>reflect</a:t>
            </a:r>
            <a:r>
              <a:rPr sz="900" i="1" spc="-75" dirty="0">
                <a:latin typeface="Trebuchet MS"/>
                <a:cs typeface="Trebuchet MS"/>
              </a:rPr>
              <a:t> </a:t>
            </a:r>
            <a:r>
              <a:rPr sz="900" i="1" spc="-5" dirty="0">
                <a:latin typeface="Trebuchet MS"/>
                <a:cs typeface="Trebuchet MS"/>
              </a:rPr>
              <a:t>those</a:t>
            </a:r>
            <a:r>
              <a:rPr sz="900" i="1" spc="-85" dirty="0">
                <a:latin typeface="Trebuchet MS"/>
                <a:cs typeface="Trebuchet MS"/>
              </a:rPr>
              <a:t> </a:t>
            </a:r>
            <a:r>
              <a:rPr sz="900" i="1" spc="-45" dirty="0">
                <a:latin typeface="Trebuchet MS"/>
                <a:cs typeface="Trebuchet MS"/>
              </a:rPr>
              <a:t>of</a:t>
            </a:r>
            <a:r>
              <a:rPr sz="900" i="1" spc="-85" dirty="0">
                <a:latin typeface="Trebuchet MS"/>
                <a:cs typeface="Trebuchet MS"/>
              </a:rPr>
              <a:t> </a:t>
            </a:r>
            <a:r>
              <a:rPr sz="900" i="1" spc="-35" dirty="0">
                <a:latin typeface="Trebuchet MS"/>
                <a:cs typeface="Trebuchet MS"/>
              </a:rPr>
              <a:t>the</a:t>
            </a:r>
            <a:r>
              <a:rPr sz="900" i="1" spc="-85" dirty="0">
                <a:latin typeface="Trebuchet MS"/>
                <a:cs typeface="Trebuchet MS"/>
              </a:rPr>
              <a:t> </a:t>
            </a:r>
            <a:r>
              <a:rPr sz="900" i="1" spc="-10" dirty="0">
                <a:latin typeface="Trebuchet MS"/>
                <a:cs typeface="Trebuchet MS"/>
              </a:rPr>
              <a:t>European</a:t>
            </a:r>
            <a:r>
              <a:rPr sz="900" i="1" spc="-75" dirty="0">
                <a:latin typeface="Trebuchet MS"/>
                <a:cs typeface="Trebuchet MS"/>
              </a:rPr>
              <a:t> </a:t>
            </a:r>
            <a:r>
              <a:rPr sz="900" i="1" spc="-20" dirty="0">
                <a:latin typeface="Trebuchet MS"/>
                <a:cs typeface="Trebuchet MS"/>
              </a:rPr>
              <a:t>Union.</a:t>
            </a:r>
            <a:r>
              <a:rPr sz="900" i="1" spc="-75" dirty="0">
                <a:latin typeface="Trebuchet MS"/>
                <a:cs typeface="Trebuchet MS"/>
              </a:rPr>
              <a:t> </a:t>
            </a:r>
            <a:r>
              <a:rPr sz="900" i="1" spc="-30" dirty="0">
                <a:latin typeface="Trebuchet MS"/>
                <a:cs typeface="Trebuchet MS"/>
              </a:rPr>
              <a:t>Neither</a:t>
            </a:r>
            <a:r>
              <a:rPr sz="900" i="1" spc="-85" dirty="0">
                <a:latin typeface="Trebuchet MS"/>
                <a:cs typeface="Trebuchet MS"/>
              </a:rPr>
              <a:t> </a:t>
            </a:r>
            <a:r>
              <a:rPr sz="900" i="1" spc="-35" dirty="0">
                <a:latin typeface="Trebuchet MS"/>
                <a:cs typeface="Trebuchet MS"/>
              </a:rPr>
              <a:t>the</a:t>
            </a:r>
            <a:r>
              <a:rPr sz="900" i="1" spc="-85" dirty="0">
                <a:latin typeface="Trebuchet MS"/>
                <a:cs typeface="Trebuchet MS"/>
              </a:rPr>
              <a:t> </a:t>
            </a:r>
            <a:r>
              <a:rPr sz="900" i="1" spc="-10" dirty="0">
                <a:latin typeface="Trebuchet MS"/>
                <a:cs typeface="Trebuchet MS"/>
              </a:rPr>
              <a:t>European</a:t>
            </a:r>
            <a:r>
              <a:rPr sz="900" i="1" spc="-75" dirty="0">
                <a:latin typeface="Trebuchet MS"/>
                <a:cs typeface="Trebuchet MS"/>
              </a:rPr>
              <a:t> </a:t>
            </a:r>
            <a:r>
              <a:rPr sz="900" i="1" spc="-5" dirty="0">
                <a:latin typeface="Trebuchet MS"/>
                <a:cs typeface="Trebuchet MS"/>
              </a:rPr>
              <a:t>Union</a:t>
            </a:r>
            <a:r>
              <a:rPr sz="900" i="1" spc="-75" dirty="0">
                <a:latin typeface="Trebuchet MS"/>
                <a:cs typeface="Trebuchet MS"/>
              </a:rPr>
              <a:t> </a:t>
            </a:r>
            <a:r>
              <a:rPr sz="900" i="1" spc="-20" dirty="0">
                <a:latin typeface="Trebuchet MS"/>
                <a:cs typeface="Trebuchet MS"/>
              </a:rPr>
              <a:t>nor</a:t>
            </a:r>
            <a:r>
              <a:rPr sz="900" i="1" spc="-80" dirty="0">
                <a:latin typeface="Trebuchet MS"/>
                <a:cs typeface="Trebuchet MS"/>
              </a:rPr>
              <a:t> </a:t>
            </a:r>
            <a:r>
              <a:rPr sz="900" i="1" spc="-35" dirty="0">
                <a:latin typeface="Trebuchet MS"/>
                <a:cs typeface="Trebuchet MS"/>
              </a:rPr>
              <a:t>the</a:t>
            </a:r>
            <a:r>
              <a:rPr sz="900" i="1" spc="-90" dirty="0">
                <a:latin typeface="Trebuchet MS"/>
                <a:cs typeface="Trebuchet MS"/>
              </a:rPr>
              <a:t> </a:t>
            </a:r>
            <a:r>
              <a:rPr sz="900" i="1" spc="-35" dirty="0">
                <a:latin typeface="Trebuchet MS"/>
                <a:cs typeface="Trebuchet MS"/>
              </a:rPr>
              <a:t>granting</a:t>
            </a:r>
            <a:r>
              <a:rPr sz="900" i="1" spc="-80" dirty="0">
                <a:latin typeface="Trebuchet MS"/>
                <a:cs typeface="Trebuchet MS"/>
              </a:rPr>
              <a:t> </a:t>
            </a:r>
            <a:r>
              <a:rPr sz="900" i="1" spc="-40" dirty="0">
                <a:latin typeface="Trebuchet MS"/>
                <a:cs typeface="Trebuchet MS"/>
              </a:rPr>
              <a:t>authority</a:t>
            </a:r>
            <a:r>
              <a:rPr sz="900" i="1" spc="-75" dirty="0">
                <a:latin typeface="Trebuchet MS"/>
                <a:cs typeface="Trebuchet MS"/>
              </a:rPr>
              <a:t> </a:t>
            </a:r>
            <a:r>
              <a:rPr sz="900" i="1" spc="20" dirty="0">
                <a:latin typeface="Trebuchet MS"/>
                <a:cs typeface="Trebuchet MS"/>
              </a:rPr>
              <a:t>can</a:t>
            </a:r>
            <a:r>
              <a:rPr sz="900" i="1" spc="-75" dirty="0">
                <a:latin typeface="Trebuchet MS"/>
                <a:cs typeface="Trebuchet MS"/>
              </a:rPr>
              <a:t> </a:t>
            </a:r>
            <a:r>
              <a:rPr sz="900" i="1" spc="-15" dirty="0">
                <a:latin typeface="Trebuchet MS"/>
                <a:cs typeface="Trebuchet MS"/>
              </a:rPr>
              <a:t>be."</a:t>
            </a:r>
            <a:endParaRPr sz="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rebuchet MS"/>
              <a:cs typeface="Trebuchet MS"/>
            </a:endParaRPr>
          </a:p>
          <a:p>
            <a:pPr marL="499109" marR="491490" algn="ctr">
              <a:lnSpc>
                <a:spcPct val="120000"/>
              </a:lnSpc>
            </a:pPr>
            <a:r>
              <a:rPr sz="900" b="1" spc="-15" dirty="0">
                <a:solidFill>
                  <a:srgbClr val="3B3B71"/>
                </a:solidFill>
                <a:latin typeface="Trebuchet MS"/>
                <a:cs typeface="Trebuchet MS"/>
              </a:rPr>
              <a:t>Network</a:t>
            </a:r>
            <a:r>
              <a:rPr sz="900" b="1" spc="-85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b="1" spc="-15" dirty="0">
                <a:solidFill>
                  <a:srgbClr val="3B3B71"/>
                </a:solidFill>
                <a:latin typeface="Trebuchet MS"/>
                <a:cs typeface="Trebuchet MS"/>
              </a:rPr>
              <a:t>of</a:t>
            </a:r>
            <a:r>
              <a:rPr sz="900" b="1" spc="-80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b="1" spc="-5" dirty="0">
                <a:solidFill>
                  <a:srgbClr val="3B3B71"/>
                </a:solidFill>
                <a:latin typeface="Trebuchet MS"/>
                <a:cs typeface="Trebuchet MS"/>
              </a:rPr>
              <a:t>centers</a:t>
            </a:r>
            <a:r>
              <a:rPr sz="900" b="1" spc="-80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b="1" spc="-30" dirty="0">
                <a:solidFill>
                  <a:srgbClr val="3B3B71"/>
                </a:solidFill>
                <a:latin typeface="Trebuchet MS"/>
                <a:cs typeface="Trebuchet MS"/>
              </a:rPr>
              <a:t>for</a:t>
            </a:r>
            <a:r>
              <a:rPr sz="900" b="1" spc="-70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b="1" spc="-15" dirty="0">
                <a:solidFill>
                  <a:srgbClr val="3B3B71"/>
                </a:solidFill>
                <a:latin typeface="Trebuchet MS"/>
                <a:cs typeface="Trebuchet MS"/>
              </a:rPr>
              <a:t>regional</a:t>
            </a:r>
            <a:r>
              <a:rPr sz="900" b="1" spc="-80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b="1" spc="-5" dirty="0">
                <a:solidFill>
                  <a:srgbClr val="3B3B71"/>
                </a:solidFill>
                <a:latin typeface="Trebuchet MS"/>
                <a:cs typeface="Trebuchet MS"/>
              </a:rPr>
              <a:t>short</a:t>
            </a:r>
            <a:r>
              <a:rPr sz="900" b="1" spc="-75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b="1" spc="-5" dirty="0">
                <a:solidFill>
                  <a:srgbClr val="3B3B71"/>
                </a:solidFill>
                <a:latin typeface="Trebuchet MS"/>
                <a:cs typeface="Trebuchet MS"/>
              </a:rPr>
              <a:t>study</a:t>
            </a:r>
            <a:r>
              <a:rPr sz="900" b="1" spc="-70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3B3B71"/>
                </a:solidFill>
                <a:latin typeface="Trebuchet MS"/>
                <a:cs typeface="Trebuchet MS"/>
              </a:rPr>
              <a:t>programs</a:t>
            </a:r>
            <a:r>
              <a:rPr sz="900" b="1" spc="-75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3B3B71"/>
                </a:solidFill>
                <a:latin typeface="Trebuchet MS"/>
                <a:cs typeface="Trebuchet MS"/>
              </a:rPr>
              <a:t>in</a:t>
            </a:r>
            <a:r>
              <a:rPr sz="900" b="1" spc="-75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3B3B71"/>
                </a:solidFill>
                <a:latin typeface="Trebuchet MS"/>
                <a:cs typeface="Trebuchet MS"/>
              </a:rPr>
              <a:t>the</a:t>
            </a:r>
            <a:r>
              <a:rPr sz="900" b="1" spc="-75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b="1" spc="-5" dirty="0">
                <a:solidFill>
                  <a:srgbClr val="3B3B71"/>
                </a:solidFill>
                <a:latin typeface="Trebuchet MS"/>
                <a:cs typeface="Trebuchet MS"/>
              </a:rPr>
              <a:t>countries</a:t>
            </a:r>
            <a:r>
              <a:rPr sz="900" b="1" spc="-80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b="1" spc="-15" dirty="0">
                <a:solidFill>
                  <a:srgbClr val="3B3B71"/>
                </a:solidFill>
                <a:latin typeface="Trebuchet MS"/>
                <a:cs typeface="Trebuchet MS"/>
              </a:rPr>
              <a:t>of</a:t>
            </a:r>
            <a:r>
              <a:rPr sz="900" b="1" spc="-80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3B3B71"/>
                </a:solidFill>
                <a:latin typeface="Trebuchet MS"/>
                <a:cs typeface="Trebuchet MS"/>
              </a:rPr>
              <a:t>the</a:t>
            </a:r>
            <a:r>
              <a:rPr sz="900" b="1" spc="-75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b="1" spc="-5" dirty="0">
                <a:solidFill>
                  <a:srgbClr val="3B3B71"/>
                </a:solidFill>
                <a:latin typeface="Trebuchet MS"/>
                <a:cs typeface="Trebuchet MS"/>
              </a:rPr>
              <a:t>Western</a:t>
            </a:r>
            <a:r>
              <a:rPr sz="900" b="1" spc="-75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b="1" spc="10" dirty="0">
                <a:solidFill>
                  <a:srgbClr val="3B3B71"/>
                </a:solidFill>
                <a:latin typeface="Trebuchet MS"/>
                <a:cs typeface="Trebuchet MS"/>
              </a:rPr>
              <a:t>Balkans </a:t>
            </a:r>
            <a:r>
              <a:rPr sz="900" b="1" spc="-254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3B3B71"/>
                </a:solidFill>
                <a:latin typeface="Trebuchet MS"/>
                <a:cs typeface="Trebuchet MS"/>
              </a:rPr>
              <a:t>Call</a:t>
            </a:r>
            <a:r>
              <a:rPr sz="900" dirty="0">
                <a:solidFill>
                  <a:srgbClr val="3B3B71"/>
                </a:solidFill>
                <a:latin typeface="Trebuchet MS"/>
                <a:cs typeface="Trebuchet MS"/>
              </a:rPr>
              <a:t>:</a:t>
            </a:r>
            <a:r>
              <a:rPr sz="900" spc="-85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3B3B71"/>
                </a:solidFill>
                <a:latin typeface="Trebuchet MS"/>
                <a:cs typeface="Trebuchet MS"/>
              </a:rPr>
              <a:t>ERASMUS-EDU-2023-CBHE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900" b="1" spc="-5" dirty="0">
                <a:solidFill>
                  <a:srgbClr val="3B3B71"/>
                </a:solidFill>
                <a:latin typeface="Trebuchet MS"/>
                <a:cs typeface="Trebuchet MS"/>
              </a:rPr>
              <a:t>Pr</a:t>
            </a:r>
            <a:r>
              <a:rPr sz="900" b="1" spc="-20" dirty="0">
                <a:solidFill>
                  <a:srgbClr val="3B3B71"/>
                </a:solidFill>
                <a:latin typeface="Trebuchet MS"/>
                <a:cs typeface="Trebuchet MS"/>
              </a:rPr>
              <a:t>o</a:t>
            </a:r>
            <a:r>
              <a:rPr sz="900" b="1" spc="-95" dirty="0">
                <a:solidFill>
                  <a:srgbClr val="3B3B71"/>
                </a:solidFill>
                <a:latin typeface="Trebuchet MS"/>
                <a:cs typeface="Trebuchet MS"/>
              </a:rPr>
              <a:t>j</a:t>
            </a:r>
            <a:r>
              <a:rPr sz="900" b="1" spc="-25" dirty="0">
                <a:solidFill>
                  <a:srgbClr val="3B3B71"/>
                </a:solidFill>
                <a:latin typeface="Trebuchet MS"/>
                <a:cs typeface="Trebuchet MS"/>
              </a:rPr>
              <a:t>e</a:t>
            </a:r>
            <a:r>
              <a:rPr sz="900" b="1" spc="35" dirty="0">
                <a:solidFill>
                  <a:srgbClr val="3B3B71"/>
                </a:solidFill>
                <a:latin typeface="Trebuchet MS"/>
                <a:cs typeface="Trebuchet MS"/>
              </a:rPr>
              <a:t>c</a:t>
            </a:r>
            <a:r>
              <a:rPr sz="900" b="1" spc="-40" dirty="0">
                <a:solidFill>
                  <a:srgbClr val="3B3B71"/>
                </a:solidFill>
                <a:latin typeface="Trebuchet MS"/>
                <a:cs typeface="Trebuchet MS"/>
              </a:rPr>
              <a:t>t</a:t>
            </a:r>
            <a:r>
              <a:rPr sz="900" b="1" spc="-80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b="1" spc="-15" dirty="0">
                <a:solidFill>
                  <a:srgbClr val="3B3B71"/>
                </a:solidFill>
                <a:latin typeface="Trebuchet MS"/>
                <a:cs typeface="Trebuchet MS"/>
              </a:rPr>
              <a:t>n</a:t>
            </a:r>
            <a:r>
              <a:rPr sz="900" b="1" spc="-10" dirty="0">
                <a:solidFill>
                  <a:srgbClr val="3B3B71"/>
                </a:solidFill>
                <a:latin typeface="Trebuchet MS"/>
                <a:cs typeface="Trebuchet MS"/>
              </a:rPr>
              <a:t>u</a:t>
            </a:r>
            <a:r>
              <a:rPr sz="900" b="1" spc="20" dirty="0">
                <a:solidFill>
                  <a:srgbClr val="3B3B71"/>
                </a:solidFill>
                <a:latin typeface="Trebuchet MS"/>
                <a:cs typeface="Trebuchet MS"/>
              </a:rPr>
              <a:t>m</a:t>
            </a:r>
            <a:r>
              <a:rPr sz="900" b="1" spc="-5" dirty="0">
                <a:solidFill>
                  <a:srgbClr val="3B3B71"/>
                </a:solidFill>
                <a:latin typeface="Trebuchet MS"/>
                <a:cs typeface="Trebuchet MS"/>
              </a:rPr>
              <a:t>b</a:t>
            </a:r>
            <a:r>
              <a:rPr sz="900" b="1" spc="-25" dirty="0">
                <a:solidFill>
                  <a:srgbClr val="3B3B71"/>
                </a:solidFill>
                <a:latin typeface="Trebuchet MS"/>
                <a:cs typeface="Trebuchet MS"/>
              </a:rPr>
              <a:t>e</a:t>
            </a:r>
            <a:r>
              <a:rPr sz="900" b="1" spc="-50" dirty="0">
                <a:solidFill>
                  <a:srgbClr val="3B3B71"/>
                </a:solidFill>
                <a:latin typeface="Trebuchet MS"/>
                <a:cs typeface="Trebuchet MS"/>
              </a:rPr>
              <a:t>r</a:t>
            </a:r>
            <a:r>
              <a:rPr sz="900" spc="-75" dirty="0">
                <a:solidFill>
                  <a:srgbClr val="3B3B71"/>
                </a:solidFill>
                <a:latin typeface="Trebuchet MS"/>
                <a:cs typeface="Trebuchet MS"/>
              </a:rPr>
              <a:t>:</a:t>
            </a:r>
            <a:r>
              <a:rPr sz="900" spc="-80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3B3B71"/>
                </a:solidFill>
                <a:latin typeface="Trebuchet MS"/>
                <a:cs typeface="Trebuchet MS"/>
              </a:rPr>
              <a:t>10112881</a:t>
            </a:r>
            <a:r>
              <a:rPr sz="900" spc="5" dirty="0">
                <a:solidFill>
                  <a:srgbClr val="3B3B71"/>
                </a:solidFill>
                <a:latin typeface="Trebuchet MS"/>
                <a:cs typeface="Trebuchet MS"/>
              </a:rPr>
              <a:t>3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28319" y="784519"/>
            <a:ext cx="9115425" cy="5794375"/>
            <a:chOff x="528319" y="784519"/>
            <a:chExt cx="9115425" cy="57943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8319" y="784519"/>
              <a:ext cx="2451760" cy="8900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3779" y="1166164"/>
              <a:ext cx="2156586" cy="4589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374" y="6117630"/>
              <a:ext cx="9056255" cy="46082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809534" y="3614420"/>
            <a:ext cx="66217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70" dirty="0">
                <a:solidFill>
                  <a:srgbClr val="3B3B71"/>
                </a:solidFill>
                <a:latin typeface="Trebuchet MS"/>
                <a:cs typeface="Trebuchet MS"/>
              </a:rPr>
              <a:t>Q</a:t>
            </a:r>
            <a:r>
              <a:rPr sz="6000" spc="-65" dirty="0">
                <a:solidFill>
                  <a:srgbClr val="3B3B71"/>
                </a:solidFill>
                <a:latin typeface="Trebuchet MS"/>
                <a:cs typeface="Trebuchet MS"/>
              </a:rPr>
              <a:t>u</a:t>
            </a:r>
            <a:r>
              <a:rPr sz="6000" spc="-315" dirty="0">
                <a:solidFill>
                  <a:srgbClr val="3B3B71"/>
                </a:solidFill>
                <a:latin typeface="Trebuchet MS"/>
                <a:cs typeface="Trebuchet MS"/>
              </a:rPr>
              <a:t>e</a:t>
            </a:r>
            <a:r>
              <a:rPr sz="6000" spc="305" dirty="0">
                <a:solidFill>
                  <a:srgbClr val="3B3B71"/>
                </a:solidFill>
                <a:latin typeface="Trebuchet MS"/>
                <a:cs typeface="Trebuchet MS"/>
              </a:rPr>
              <a:t>s</a:t>
            </a:r>
            <a:r>
              <a:rPr sz="6000" spc="-560" dirty="0">
                <a:solidFill>
                  <a:srgbClr val="3B3B71"/>
                </a:solidFill>
                <a:latin typeface="Trebuchet MS"/>
                <a:cs typeface="Trebuchet MS"/>
              </a:rPr>
              <a:t>t</a:t>
            </a:r>
            <a:r>
              <a:rPr sz="6000" spc="-210" dirty="0">
                <a:solidFill>
                  <a:srgbClr val="3B3B71"/>
                </a:solidFill>
                <a:latin typeface="Trebuchet MS"/>
                <a:cs typeface="Trebuchet MS"/>
              </a:rPr>
              <a:t>i</a:t>
            </a:r>
            <a:r>
              <a:rPr sz="6000" spc="-395" dirty="0">
                <a:solidFill>
                  <a:srgbClr val="3B3B71"/>
                </a:solidFill>
                <a:latin typeface="Trebuchet MS"/>
                <a:cs typeface="Trebuchet MS"/>
              </a:rPr>
              <a:t>o</a:t>
            </a:r>
            <a:r>
              <a:rPr sz="6000" spc="-250" dirty="0">
                <a:solidFill>
                  <a:srgbClr val="3B3B71"/>
                </a:solidFill>
                <a:latin typeface="Trebuchet MS"/>
                <a:cs typeface="Trebuchet MS"/>
              </a:rPr>
              <a:t>n</a:t>
            </a:r>
            <a:r>
              <a:rPr sz="6000" spc="345" dirty="0">
                <a:solidFill>
                  <a:srgbClr val="3B3B71"/>
                </a:solidFill>
                <a:latin typeface="Trebuchet MS"/>
                <a:cs typeface="Trebuchet MS"/>
              </a:rPr>
              <a:t>s</a:t>
            </a:r>
            <a:r>
              <a:rPr sz="6000" spc="-650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6000" spc="-500" dirty="0">
                <a:solidFill>
                  <a:srgbClr val="3B3B71"/>
                </a:solidFill>
                <a:latin typeface="Trebuchet MS"/>
                <a:cs typeface="Trebuchet MS"/>
              </a:rPr>
              <a:t>&amp;</a:t>
            </a:r>
            <a:r>
              <a:rPr sz="6000" spc="-650" dirty="0">
                <a:solidFill>
                  <a:srgbClr val="3B3B71"/>
                </a:solidFill>
                <a:latin typeface="Trebuchet MS"/>
                <a:cs typeface="Trebuchet MS"/>
              </a:rPr>
              <a:t> </a:t>
            </a:r>
            <a:r>
              <a:rPr sz="6000" spc="-70" dirty="0">
                <a:solidFill>
                  <a:srgbClr val="3B3B71"/>
                </a:solidFill>
                <a:latin typeface="Trebuchet MS"/>
                <a:cs typeface="Trebuchet MS"/>
              </a:rPr>
              <a:t>A</a:t>
            </a:r>
            <a:r>
              <a:rPr sz="6000" spc="-250" dirty="0">
                <a:solidFill>
                  <a:srgbClr val="3B3B71"/>
                </a:solidFill>
                <a:latin typeface="Trebuchet MS"/>
                <a:cs typeface="Trebuchet MS"/>
              </a:rPr>
              <a:t>n</a:t>
            </a:r>
            <a:r>
              <a:rPr sz="6000" spc="265" dirty="0">
                <a:solidFill>
                  <a:srgbClr val="3B3B71"/>
                </a:solidFill>
                <a:latin typeface="Trebuchet MS"/>
                <a:cs typeface="Trebuchet MS"/>
              </a:rPr>
              <a:t>s</a:t>
            </a:r>
            <a:r>
              <a:rPr sz="6000" spc="-225" dirty="0">
                <a:solidFill>
                  <a:srgbClr val="3B3B71"/>
                </a:solidFill>
                <a:latin typeface="Trebuchet MS"/>
                <a:cs typeface="Trebuchet MS"/>
              </a:rPr>
              <a:t>w</a:t>
            </a:r>
            <a:r>
              <a:rPr sz="6000" spc="-315" dirty="0">
                <a:solidFill>
                  <a:srgbClr val="3B3B71"/>
                </a:solidFill>
                <a:latin typeface="Trebuchet MS"/>
                <a:cs typeface="Trebuchet MS"/>
              </a:rPr>
              <a:t>e</a:t>
            </a:r>
            <a:r>
              <a:rPr sz="6000" spc="-535" dirty="0">
                <a:solidFill>
                  <a:srgbClr val="3B3B71"/>
                </a:solidFill>
                <a:latin typeface="Trebuchet MS"/>
                <a:cs typeface="Trebuchet MS"/>
              </a:rPr>
              <a:t>r</a:t>
            </a:r>
            <a:r>
              <a:rPr sz="6000" spc="345" dirty="0">
                <a:solidFill>
                  <a:srgbClr val="3B3B71"/>
                </a:solidFill>
                <a:latin typeface="Trebuchet MS"/>
                <a:cs typeface="Trebuchet MS"/>
              </a:rPr>
              <a:t>s</a:t>
            </a:r>
            <a:endParaRPr sz="6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84865" algn="l"/>
              </a:tabLst>
            </a:pPr>
            <a:r>
              <a:rPr spc="-430" dirty="0">
                <a:latin typeface="Times New Roman"/>
                <a:cs typeface="Times New Roman"/>
              </a:rPr>
              <a:t> </a:t>
            </a:r>
            <a:r>
              <a:rPr lang="sr-Latn-RS" spc="-204" dirty="0"/>
              <a:t>1st In-Home Training (T2.2)</a:t>
            </a:r>
            <a:r>
              <a:rPr spc="-204" dirty="0"/>
              <a:t>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703324"/>
            <a:ext cx="10208260" cy="505010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1st In-home training was held on March 6, 2024 at the Faculty of Technical Sciences in </a:t>
            </a:r>
            <a:r>
              <a:rPr lang="en-US" sz="2400" spc="-20" dirty="0" err="1">
                <a:latin typeface="Trebuchet MS"/>
                <a:cs typeface="Trebuchet MS"/>
              </a:rPr>
              <a:t>Kosovska</a:t>
            </a:r>
            <a:r>
              <a:rPr lang="en-US" sz="2400" spc="-20" dirty="0">
                <a:latin typeface="Trebuchet MS"/>
                <a:cs typeface="Trebuchet MS"/>
              </a:rPr>
              <a:t> </a:t>
            </a:r>
            <a:r>
              <a:rPr lang="en-US" sz="2400" spc="-20" dirty="0" err="1">
                <a:latin typeface="Trebuchet MS"/>
                <a:cs typeface="Trebuchet MS"/>
              </a:rPr>
              <a:t>Mitrovica</a:t>
            </a:r>
            <a:r>
              <a:rPr lang="en-US" sz="2400" spc="-20" dirty="0">
                <a:latin typeface="Trebuchet MS"/>
                <a:cs typeface="Trebuchet MS"/>
              </a:rPr>
              <a:t>.</a:t>
            </a:r>
          </a:p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The training was held by prof. Dr. </a:t>
            </a:r>
            <a:r>
              <a:rPr lang="en-US" sz="2400" spc="-20" dirty="0" err="1">
                <a:latin typeface="Trebuchet MS"/>
                <a:cs typeface="Trebuchet MS"/>
              </a:rPr>
              <a:t>Nebojsa</a:t>
            </a:r>
            <a:r>
              <a:rPr lang="en-US" sz="2400" spc="-20" dirty="0">
                <a:latin typeface="Trebuchet MS"/>
                <a:cs typeface="Trebuchet MS"/>
              </a:rPr>
              <a:t> </a:t>
            </a:r>
            <a:r>
              <a:rPr lang="en-US" sz="2400" spc="-20" dirty="0" err="1">
                <a:latin typeface="Trebuchet MS"/>
                <a:cs typeface="Trebuchet MS"/>
              </a:rPr>
              <a:t>Arsić</a:t>
            </a:r>
            <a:r>
              <a:rPr lang="en-US" sz="2400" spc="-20" dirty="0">
                <a:latin typeface="Trebuchet MS"/>
                <a:cs typeface="Trebuchet MS"/>
              </a:rPr>
              <a:t>, prof. Dr. Branimir </a:t>
            </a:r>
            <a:r>
              <a:rPr lang="en-US" sz="2400" spc="-20" dirty="0" err="1">
                <a:latin typeface="Trebuchet MS"/>
                <a:cs typeface="Trebuchet MS"/>
              </a:rPr>
              <a:t>Jakšić</a:t>
            </a:r>
            <a:r>
              <a:rPr lang="en-US" sz="2400" spc="-20" dirty="0">
                <a:latin typeface="Trebuchet MS"/>
                <a:cs typeface="Trebuchet MS"/>
              </a:rPr>
              <a:t> and Dr. Aleksandra </a:t>
            </a:r>
            <a:r>
              <a:rPr lang="en-US" sz="2400" spc="-20" dirty="0" err="1">
                <a:latin typeface="Trebuchet MS"/>
                <a:cs typeface="Trebuchet MS"/>
              </a:rPr>
              <a:t>Petrović</a:t>
            </a:r>
            <a:r>
              <a:rPr lang="en-US" sz="2400" spc="-20" dirty="0">
                <a:latin typeface="Trebuchet MS"/>
                <a:cs typeface="Trebuchet MS"/>
              </a:rPr>
              <a:t>. </a:t>
            </a:r>
          </a:p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The summary of the project, goals, activities, work packages, deliverables, timeline, as well as the role and obligations of UPKM were presented.</a:t>
            </a:r>
          </a:p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Topics:</a:t>
            </a:r>
          </a:p>
          <a:p>
            <a:pPr marL="698500" lvl="1" indent="-228600"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"Previous experience with short study cycles presentation - (PTCHE project). </a:t>
            </a:r>
          </a:p>
          <a:p>
            <a:pPr marL="698500" lvl="1" indent="-228600"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"Aims and technical preconditions for opening Centers for Short Study programs (Serbian Case Study)".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84865" algn="l"/>
              </a:tabLst>
            </a:pPr>
            <a:r>
              <a:rPr spc="-430" dirty="0">
                <a:latin typeface="Times New Roman"/>
                <a:cs typeface="Times New Roman"/>
              </a:rPr>
              <a:t> </a:t>
            </a:r>
            <a:r>
              <a:rPr lang="sr-Latn-RS" spc="-204" dirty="0"/>
              <a:t>1st In-Home Training (T2.2) </a:t>
            </a:r>
            <a:r>
              <a:rPr spc="-204" dirty="0"/>
              <a:t>	</a:t>
            </a:r>
          </a:p>
        </p:txBody>
      </p:sp>
      <p:pic>
        <p:nvPicPr>
          <p:cNvPr id="4" name="Picture 3" descr="C:\Users\brani\OneDrive\Desktop\WB NET\1, in-home trening\A4 - Pictures - 1st In-Home Training UPKM\P28405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699" y="1952733"/>
            <a:ext cx="3417704" cy="203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brani\OneDrive\Desktop\WB NET\1, in-home trening\A4 - Pictures - 1st In-Home Training UPKM\P28406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2384" y="4054416"/>
            <a:ext cx="3207998" cy="204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brani\OneDrive\Desktop\WB NET\1, in-home trening\A4 - Pictures - 1st In-Home Training UPKM\P28406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445" y="4060743"/>
            <a:ext cx="3382651" cy="197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brani\OneDrive\Desktop\WB NET\1, in-home trening\A4 - Pictures - 1st In-Home Training UPKM\P28406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7878" y="1966823"/>
            <a:ext cx="3242504" cy="194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416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84865" algn="l"/>
              </a:tabLst>
            </a:pPr>
            <a:r>
              <a:rPr spc="-430" dirty="0">
                <a:latin typeface="Times New Roman"/>
                <a:cs typeface="Times New Roman"/>
              </a:rPr>
              <a:t> </a:t>
            </a:r>
            <a:r>
              <a:rPr lang="sr-Latn-RS" spc="-204" dirty="0"/>
              <a:t>2nd In-Home Training (T2.2) </a:t>
            </a:r>
            <a:r>
              <a:rPr spc="-204" dirty="0"/>
              <a:t>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703324"/>
            <a:ext cx="10513060" cy="400366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sr-Latn-RS" sz="2400" spc="-20" dirty="0">
                <a:latin typeface="Trebuchet MS"/>
                <a:cs typeface="Trebuchet MS"/>
              </a:rPr>
              <a:t>2nd</a:t>
            </a:r>
            <a:r>
              <a:rPr lang="en-US" sz="2400" spc="-20" dirty="0">
                <a:latin typeface="Trebuchet MS"/>
                <a:cs typeface="Trebuchet MS"/>
              </a:rPr>
              <a:t> In-home training was held on May 15, 2024 at the Faculty of Technical Sciences in </a:t>
            </a:r>
            <a:r>
              <a:rPr lang="en-US" sz="2400" spc="-20" dirty="0" err="1">
                <a:latin typeface="Trebuchet MS"/>
                <a:cs typeface="Trebuchet MS"/>
              </a:rPr>
              <a:t>Kosovska</a:t>
            </a:r>
            <a:r>
              <a:rPr lang="en-US" sz="2400" spc="-20" dirty="0">
                <a:latin typeface="Trebuchet MS"/>
                <a:cs typeface="Trebuchet MS"/>
              </a:rPr>
              <a:t> </a:t>
            </a:r>
            <a:r>
              <a:rPr lang="en-US" sz="2400" spc="-20" dirty="0" err="1">
                <a:latin typeface="Trebuchet MS"/>
                <a:cs typeface="Trebuchet MS"/>
              </a:rPr>
              <a:t>Mitrovica</a:t>
            </a:r>
            <a:r>
              <a:rPr lang="en-US" sz="2400" spc="-20" dirty="0">
                <a:latin typeface="Trebuchet MS"/>
                <a:cs typeface="Trebuchet MS"/>
              </a:rPr>
              <a:t>.</a:t>
            </a:r>
          </a:p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The training was held by prof. Dr. Branimir </a:t>
            </a:r>
            <a:r>
              <a:rPr lang="en-US" sz="2400" spc="-20" dirty="0" err="1">
                <a:latin typeface="Trebuchet MS"/>
                <a:cs typeface="Trebuchet MS"/>
              </a:rPr>
              <a:t>Jakšić</a:t>
            </a:r>
            <a:r>
              <a:rPr lang="en-US" sz="2400" spc="-20" dirty="0">
                <a:latin typeface="Trebuchet MS"/>
                <a:cs typeface="Trebuchet MS"/>
              </a:rPr>
              <a:t>, prof. Dr. </a:t>
            </a:r>
            <a:r>
              <a:rPr lang="en-US" sz="2400" spc="-20" dirty="0" err="1">
                <a:latin typeface="Trebuchet MS"/>
                <a:cs typeface="Trebuchet MS"/>
              </a:rPr>
              <a:t>Dragana</a:t>
            </a:r>
            <a:r>
              <a:rPr lang="en-US" sz="2400" spc="-20" dirty="0">
                <a:latin typeface="Trebuchet MS"/>
                <a:cs typeface="Trebuchet MS"/>
              </a:rPr>
              <a:t> </a:t>
            </a:r>
            <a:r>
              <a:rPr lang="en-US" sz="2400" spc="-20" dirty="0" err="1">
                <a:latin typeface="Trebuchet MS"/>
                <a:cs typeface="Trebuchet MS"/>
              </a:rPr>
              <a:t>Radosavljević</a:t>
            </a:r>
            <a:r>
              <a:rPr lang="en-US" sz="2400" spc="-20" dirty="0">
                <a:latin typeface="Trebuchet MS"/>
                <a:cs typeface="Trebuchet MS"/>
              </a:rPr>
              <a:t>, Dr. Vladimir </a:t>
            </a:r>
            <a:r>
              <a:rPr lang="en-US" sz="2400" spc="-20" dirty="0" err="1">
                <a:latin typeface="Trebuchet MS"/>
                <a:cs typeface="Trebuchet MS"/>
              </a:rPr>
              <a:t>Maksimović</a:t>
            </a:r>
            <a:r>
              <a:rPr lang="en-US" sz="2400" spc="-20" dirty="0">
                <a:latin typeface="Trebuchet MS"/>
                <a:cs typeface="Trebuchet MS"/>
              </a:rPr>
              <a:t>, Dr. </a:t>
            </a:r>
            <a:r>
              <a:rPr lang="en-US" sz="2400" spc="-20" dirty="0" err="1">
                <a:latin typeface="Trebuchet MS"/>
                <a:cs typeface="Trebuchet MS"/>
              </a:rPr>
              <a:t>Jelena</a:t>
            </a:r>
            <a:r>
              <a:rPr lang="en-US" sz="2400" spc="-20" dirty="0">
                <a:latin typeface="Trebuchet MS"/>
                <a:cs typeface="Trebuchet MS"/>
              </a:rPr>
              <a:t> </a:t>
            </a:r>
            <a:r>
              <a:rPr lang="en-US" sz="2400" spc="-20" dirty="0" err="1">
                <a:latin typeface="Trebuchet MS"/>
                <a:cs typeface="Trebuchet MS"/>
              </a:rPr>
              <a:t>Todorović</a:t>
            </a:r>
            <a:r>
              <a:rPr lang="en-US" sz="2400" spc="-20" dirty="0">
                <a:latin typeface="Trebuchet MS"/>
                <a:cs typeface="Trebuchet MS"/>
              </a:rPr>
              <a:t> and Dr. Aleksandra </a:t>
            </a:r>
            <a:r>
              <a:rPr lang="en-US" sz="2400" spc="-20" dirty="0" err="1">
                <a:latin typeface="Trebuchet MS"/>
                <a:cs typeface="Trebuchet MS"/>
              </a:rPr>
              <a:t>Petrović</a:t>
            </a:r>
            <a:r>
              <a:rPr lang="en-US" sz="2400" spc="-20" dirty="0">
                <a:latin typeface="Trebuchet MS"/>
                <a:cs typeface="Trebuchet MS"/>
              </a:rPr>
              <a:t>. </a:t>
            </a:r>
            <a:endParaRPr lang="sr-Latn-RS" sz="2400" spc="-20" dirty="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The goal of the training was to familiarize UPKM academic and non-academic staff with the topics covered at the training in Ljubljana, such as Multimedia Education, Video Production, XR Technologies, </a:t>
            </a:r>
            <a:r>
              <a:rPr lang="en-US" sz="2400" spc="-20" dirty="0" err="1">
                <a:latin typeface="Trebuchet MS"/>
                <a:cs typeface="Trebuchet MS"/>
              </a:rPr>
              <a:t>Microcredentials</a:t>
            </a:r>
            <a:r>
              <a:rPr lang="en-US" sz="2400" spc="-20" dirty="0">
                <a:latin typeface="Trebuchet MS"/>
                <a:cs typeface="Trebuchet MS"/>
              </a:rPr>
              <a:t>, Cybersecurity and bring them closer to the basic principles of work of EU partners in the WBNET project in these areas, as well as their experiences.</a:t>
            </a:r>
            <a:endParaRPr lang="en-US" sz="24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43976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84865" algn="l"/>
              </a:tabLst>
            </a:pPr>
            <a:r>
              <a:rPr spc="-430" dirty="0">
                <a:latin typeface="Times New Roman"/>
                <a:cs typeface="Times New Roman"/>
              </a:rPr>
              <a:t> </a:t>
            </a:r>
            <a:r>
              <a:rPr lang="sr-Latn-RS" spc="-204" dirty="0"/>
              <a:t>2nd In-Home Training (T2.2) </a:t>
            </a:r>
            <a:r>
              <a:rPr spc="-204" dirty="0"/>
              <a:t>	</a:t>
            </a:r>
          </a:p>
        </p:txBody>
      </p:sp>
      <p:pic>
        <p:nvPicPr>
          <p:cNvPr id="4" name="Picture 3" descr="E:\jelena wbnet\New folder (3)\IMG_71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415" y="1828801"/>
            <a:ext cx="334498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:\jelena wbnet\New folder (3)\IMG_71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808286"/>
            <a:ext cx="3124200" cy="215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:\jelena wbnet\New folder (3)\IMG_71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415" y="4180334"/>
            <a:ext cx="3344985" cy="229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E:\jelena wbnet\New folder (3)\IMG_71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209642"/>
            <a:ext cx="3200400" cy="226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771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84865" algn="l"/>
              </a:tabLst>
            </a:pPr>
            <a:r>
              <a:rPr lang="en-US" spc="-204" dirty="0"/>
              <a:t>Purchasing equipment</a:t>
            </a:r>
            <a:r>
              <a:rPr lang="sr-Latn-RS" spc="-204" dirty="0"/>
              <a:t> (</a:t>
            </a:r>
            <a:r>
              <a:rPr lang="en-US" spc="-204" dirty="0"/>
              <a:t>T3.1</a:t>
            </a:r>
            <a:r>
              <a:rPr lang="sr-Latn-RS" spc="-204" dirty="0"/>
              <a:t>)</a:t>
            </a:r>
            <a:r>
              <a:rPr spc="-204" dirty="0"/>
              <a:t>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1" y="1703324"/>
            <a:ext cx="5331460" cy="131574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Contract concluded with the supplier (30.08.2024).</a:t>
            </a:r>
          </a:p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Delivery time: 90 days.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85" y="1526187"/>
            <a:ext cx="5677692" cy="53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03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84865" algn="l"/>
              </a:tabLst>
            </a:pPr>
            <a:r>
              <a:rPr spc="-430" dirty="0">
                <a:latin typeface="Times New Roman"/>
                <a:cs typeface="Times New Roman"/>
              </a:rPr>
              <a:t> </a:t>
            </a:r>
            <a:r>
              <a:rPr lang="en-US" spc="-204" dirty="0"/>
              <a:t>Development of promo material </a:t>
            </a:r>
            <a:r>
              <a:rPr lang="sr-Latn-RS" spc="-204" dirty="0"/>
              <a:t>(T7.3)</a:t>
            </a:r>
            <a:r>
              <a:rPr spc="-204" dirty="0"/>
              <a:t>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703324"/>
            <a:ext cx="9069705" cy="2834109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Printed: </a:t>
            </a:r>
          </a:p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2 Roll-ups, </a:t>
            </a:r>
          </a:p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5 posters A0, </a:t>
            </a:r>
          </a:p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200 pencils,  </a:t>
            </a:r>
          </a:p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20 notebooks, </a:t>
            </a:r>
          </a:p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US" sz="2400" spc="-20" dirty="0">
                <a:latin typeface="Trebuchet MS"/>
                <a:cs typeface="Trebuchet MS"/>
              </a:rPr>
              <a:t>20 folders.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1703324"/>
            <a:ext cx="2161646" cy="4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4567" y="1717978"/>
            <a:ext cx="2262188" cy="169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25427" y="1584466"/>
            <a:ext cx="2470066" cy="186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brani\OneDrive\Desktop\WB NET\WBNET - Diseminacija\promotivni materijal\stampano\2. UPKM posteri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43875" y="3657600"/>
            <a:ext cx="1957346" cy="2272713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54535" y="3657600"/>
            <a:ext cx="1930400" cy="256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57310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884427"/>
            <a:ext cx="11214100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84865" algn="l"/>
              </a:tabLst>
            </a:pPr>
            <a:r>
              <a:rPr lang="en-US" spc="-204" dirty="0"/>
              <a:t>Promotion on media and social networks</a:t>
            </a:r>
            <a:r>
              <a:rPr lang="en-US" spc="-430" dirty="0">
                <a:latin typeface="Times New Roman"/>
                <a:cs typeface="Times New Roman"/>
              </a:rPr>
              <a:t> </a:t>
            </a:r>
            <a:r>
              <a:rPr lang="sr-Latn-RS" spc="-430" dirty="0">
                <a:latin typeface="Times New Roman"/>
                <a:cs typeface="Times New Roman"/>
              </a:rPr>
              <a:t>(</a:t>
            </a:r>
            <a:r>
              <a:rPr lang="en-US" spc="-204" dirty="0"/>
              <a:t>T7.4</a:t>
            </a:r>
            <a:r>
              <a:rPr lang="sr-Latn-RS" spc="-204" dirty="0"/>
              <a:t>)</a:t>
            </a:r>
            <a:endParaRPr spc="-204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703324"/>
            <a:ext cx="9069705" cy="1418337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sr-Latn-RS" sz="2400" spc="-20" dirty="0">
                <a:latin typeface="Trebuchet MS"/>
                <a:cs typeface="Trebuchet MS"/>
              </a:rPr>
              <a:t>Facebook: @univerzitetupristini</a:t>
            </a:r>
          </a:p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sr-Latn-RS" sz="2400" spc="-20" dirty="0">
                <a:latin typeface="Trebuchet MS"/>
                <a:cs typeface="Trebuchet MS"/>
              </a:rPr>
              <a:t>Facebook: @ upisiftnkm</a:t>
            </a:r>
          </a:p>
          <a:p>
            <a:pPr marL="241300" indent="-228600"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sr-Latn-RS" sz="2400" spc="-20" dirty="0">
                <a:latin typeface="Trebuchet MS"/>
                <a:cs typeface="Trebuchet MS"/>
              </a:rPr>
              <a:t>Youtube: </a:t>
            </a:r>
            <a:r>
              <a:rPr lang="en-US" sz="2400" dirty="0"/>
              <a:t>@</a:t>
            </a:r>
            <a:r>
              <a:rPr lang="en-US" sz="2400" dirty="0" err="1"/>
              <a:t>TelevizijaFTN</a:t>
            </a:r>
            <a:endParaRPr lang="en-US" sz="2400" dirty="0"/>
          </a:p>
        </p:txBody>
      </p:sp>
      <p:pic>
        <p:nvPicPr>
          <p:cNvPr id="4" name="Picture 3" descr="C:\Users\brani\OneDrive\Pictures\w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5621" y="4287375"/>
            <a:ext cx="3116960" cy="2564763"/>
          </a:xfrm>
          <a:prstGeom prst="rect">
            <a:avLst/>
          </a:prstGeom>
          <a:noFill/>
        </p:spPr>
      </p:pic>
      <p:pic>
        <p:nvPicPr>
          <p:cNvPr id="5" name="Picture 8" descr="C:\Users\brani\OneDrive\Pictures\w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6859" y="4190460"/>
            <a:ext cx="3099454" cy="1343656"/>
          </a:xfrm>
          <a:prstGeom prst="rect">
            <a:avLst/>
          </a:prstGeom>
          <a:noFill/>
        </p:spPr>
      </p:pic>
      <p:pic>
        <p:nvPicPr>
          <p:cNvPr id="6" name="Picture 9" descr="C:\Users\brani\OneDrive\Pictures\w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760904"/>
            <a:ext cx="2616881" cy="218570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1760905"/>
            <a:ext cx="2971800" cy="24747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19848"/>
            <a:ext cx="3988633" cy="25883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038857"/>
            <a:ext cx="3126818" cy="17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99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884427"/>
            <a:ext cx="11214100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84865" algn="l"/>
              </a:tabLst>
            </a:pPr>
            <a:r>
              <a:rPr lang="en-US" spc="-204" dirty="0"/>
              <a:t>Promotion on media and social networks</a:t>
            </a:r>
            <a:r>
              <a:rPr lang="en-US" spc="-430" dirty="0">
                <a:latin typeface="Times New Roman"/>
                <a:cs typeface="Times New Roman"/>
              </a:rPr>
              <a:t> </a:t>
            </a:r>
            <a:r>
              <a:rPr lang="sr-Latn-RS" spc="-430" dirty="0">
                <a:latin typeface="Times New Roman"/>
                <a:cs typeface="Times New Roman"/>
              </a:rPr>
              <a:t>(</a:t>
            </a:r>
            <a:r>
              <a:rPr lang="en-US" spc="-204" dirty="0"/>
              <a:t>T7.4</a:t>
            </a:r>
            <a:r>
              <a:rPr lang="sr-Latn-RS" spc="-204" dirty="0"/>
              <a:t>)</a:t>
            </a:r>
            <a:endParaRPr spc="-204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703324"/>
            <a:ext cx="9069705" cy="474489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lang="sr-Latn-RS" sz="2400" spc="-20" dirty="0">
                <a:latin typeface="Trebuchet MS"/>
                <a:cs typeface="Trebuchet MS"/>
              </a:rPr>
              <a:t>Web site: pr.ac.rs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4" name="Picture 4" descr="C:\Users\brani\OneDrive\Pictures\w1.PNG"/>
          <p:cNvPicPr>
            <a:picLocks noChangeAspect="1" noChangeArrowheads="1"/>
          </p:cNvPicPr>
          <p:nvPr/>
        </p:nvPicPr>
        <p:blipFill>
          <a:blip r:embed="rId2"/>
          <a:srcRect b="27215"/>
          <a:stretch>
            <a:fillRect/>
          </a:stretch>
        </p:blipFill>
        <p:spPr bwMode="auto">
          <a:xfrm>
            <a:off x="4822166" y="4011283"/>
            <a:ext cx="3080439" cy="1874346"/>
          </a:xfrm>
          <a:prstGeom prst="rect">
            <a:avLst/>
          </a:prstGeom>
          <a:noFill/>
        </p:spPr>
      </p:pic>
      <p:pic>
        <p:nvPicPr>
          <p:cNvPr id="5" name="Picture 5" descr="C:\Users\brani\OneDrive\Pictures\w2.PNG"/>
          <p:cNvPicPr>
            <a:picLocks noChangeAspect="1" noChangeArrowheads="1"/>
          </p:cNvPicPr>
          <p:nvPr/>
        </p:nvPicPr>
        <p:blipFill>
          <a:blip r:embed="rId3"/>
          <a:srcRect b="24648"/>
          <a:stretch>
            <a:fillRect/>
          </a:stretch>
        </p:blipFill>
        <p:spPr bwMode="auto">
          <a:xfrm>
            <a:off x="202592" y="2610975"/>
            <a:ext cx="2911543" cy="1883388"/>
          </a:xfrm>
          <a:prstGeom prst="rect">
            <a:avLst/>
          </a:prstGeom>
          <a:noFill/>
        </p:spPr>
      </p:pic>
      <p:pic>
        <p:nvPicPr>
          <p:cNvPr id="6" name="Picture 6" descr="C:\Users\brani\OneDrive\Pictures\w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4343400"/>
            <a:ext cx="3114136" cy="2238378"/>
          </a:xfrm>
          <a:prstGeom prst="rect">
            <a:avLst/>
          </a:prstGeom>
          <a:noFill/>
        </p:spPr>
      </p:pic>
      <p:pic>
        <p:nvPicPr>
          <p:cNvPr id="7" name="Picture 7" descr="C:\Users\brani\OneDrive\Pictures\w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1936" y="1703324"/>
            <a:ext cx="3252972" cy="200480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438400"/>
            <a:ext cx="389114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09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661</Words>
  <Application>Microsoft Office PowerPoint</Application>
  <PresentationFormat>Widescreen</PresentationFormat>
  <Paragraphs>61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 MT</vt:lpstr>
      <vt:lpstr>Calibri</vt:lpstr>
      <vt:lpstr>Times New Roman</vt:lpstr>
      <vt:lpstr>Trebuchet MS</vt:lpstr>
      <vt:lpstr>Office Theme</vt:lpstr>
      <vt:lpstr>PowerPoint Presentation</vt:lpstr>
      <vt:lpstr> 1st In-Home Training (T2.2) </vt:lpstr>
      <vt:lpstr> 1st In-Home Training (T2.2)  </vt:lpstr>
      <vt:lpstr> 2nd In-Home Training (T2.2)  </vt:lpstr>
      <vt:lpstr> 2nd In-Home Training (T2.2)  </vt:lpstr>
      <vt:lpstr>Purchasing equipment (T3.1) </vt:lpstr>
      <vt:lpstr> Development of promo material (T7.3) </vt:lpstr>
      <vt:lpstr>Promotion on media and social networks (T7.4)</vt:lpstr>
      <vt:lpstr>Promotion on media and social networks (T7.4)</vt:lpstr>
      <vt:lpstr>Promotion on live events (T7.5) </vt:lpstr>
      <vt:lpstr>Promotion on live events (T7.5) </vt:lpstr>
      <vt:lpstr> UPKM working groups meetings </vt:lpstr>
      <vt:lpstr> Next Activities - Plan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Pecicka</dc:creator>
  <cp:lastModifiedBy>Pecicka</cp:lastModifiedBy>
  <cp:revision>7</cp:revision>
  <dcterms:created xsi:type="dcterms:W3CDTF">2024-09-17T03:53:08Z</dcterms:created>
  <dcterms:modified xsi:type="dcterms:W3CDTF">2024-09-17T13:39:23Z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2024-04-19T00:00:00Z</vt:filetime>
  </property>
  <property fmtid="{D5CDD505-2E9C-101B-9397-08002B2CF9AE}" pid="3" name="LastSaved">
    <vt:filetime>2024-09-17T00:00:00Z</vt:filetime>
  </property>
</Properties>
</file>